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2"/>
  </p:notesMasterIdLst>
  <p:sldIdLst>
    <p:sldId id="256" r:id="rId2"/>
    <p:sldId id="2618" r:id="rId3"/>
    <p:sldId id="258" r:id="rId4"/>
    <p:sldId id="261" r:id="rId5"/>
    <p:sldId id="306" r:id="rId6"/>
    <p:sldId id="263" r:id="rId7"/>
    <p:sldId id="264" r:id="rId8"/>
    <p:sldId id="278" r:id="rId9"/>
    <p:sldId id="279" r:id="rId10"/>
    <p:sldId id="280" r:id="rId11"/>
    <p:sldId id="281" r:id="rId12"/>
    <p:sldId id="282" r:id="rId13"/>
    <p:sldId id="283" r:id="rId14"/>
    <p:sldId id="284" r:id="rId15"/>
    <p:sldId id="285" r:id="rId16"/>
    <p:sldId id="286" r:id="rId17"/>
    <p:sldId id="287" r:id="rId18"/>
    <p:sldId id="288" r:id="rId19"/>
    <p:sldId id="289" r:id="rId20"/>
    <p:sldId id="291" r:id="rId21"/>
    <p:sldId id="292" r:id="rId22"/>
    <p:sldId id="293" r:id="rId23"/>
    <p:sldId id="294" r:id="rId24"/>
    <p:sldId id="295" r:id="rId25"/>
    <p:sldId id="296" r:id="rId26"/>
    <p:sldId id="297" r:id="rId27"/>
    <p:sldId id="298" r:id="rId28"/>
    <p:sldId id="299" r:id="rId29"/>
    <p:sldId id="300" r:id="rId30"/>
    <p:sldId id="301" r:id="rId31"/>
    <p:sldId id="302" r:id="rId32"/>
    <p:sldId id="303" r:id="rId33"/>
    <p:sldId id="304" r:id="rId34"/>
    <p:sldId id="305" r:id="rId35"/>
    <p:sldId id="307" r:id="rId36"/>
    <p:sldId id="2615" r:id="rId37"/>
    <p:sldId id="266" r:id="rId38"/>
    <p:sldId id="314" r:id="rId39"/>
    <p:sldId id="318" r:id="rId40"/>
    <p:sldId id="324" r:id="rId41"/>
    <p:sldId id="319" r:id="rId42"/>
    <p:sldId id="320" r:id="rId43"/>
    <p:sldId id="323" r:id="rId44"/>
    <p:sldId id="267" r:id="rId45"/>
    <p:sldId id="2611" r:id="rId46"/>
    <p:sldId id="2612" r:id="rId47"/>
    <p:sldId id="2613" r:id="rId48"/>
    <p:sldId id="313" r:id="rId49"/>
    <p:sldId id="270" r:id="rId50"/>
    <p:sldId id="2616" r:id="rId51"/>
  </p:sldIdLst>
  <p:sldSz cx="9144000" cy="6858000" type="screen4x3"/>
  <p:notesSz cx="6888163" cy="100203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33"/>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75" autoAdjust="0"/>
    <p:restoredTop sz="73902" autoAdjust="0"/>
  </p:normalViewPr>
  <p:slideViewPr>
    <p:cSldViewPr snapToGrid="0">
      <p:cViewPr varScale="1">
        <p:scale>
          <a:sx n="79" d="100"/>
          <a:sy n="79" d="100"/>
        </p:scale>
        <p:origin x="1284" y="78"/>
      </p:cViewPr>
      <p:guideLst/>
    </p:cSldViewPr>
  </p:slideViewPr>
  <p:outlineViewPr>
    <p:cViewPr>
      <p:scale>
        <a:sx n="33" d="100"/>
        <a:sy n="33" d="100"/>
      </p:scale>
      <p:origin x="0" y="-7776"/>
    </p:cViewPr>
  </p:outlineViewPr>
  <p:notesTextViewPr>
    <p:cViewPr>
      <p:scale>
        <a:sx n="1" d="1"/>
        <a:sy n="1" d="1"/>
      </p:scale>
      <p:origin x="0" y="0"/>
    </p:cViewPr>
  </p:notesTextViewPr>
  <p:notesViewPr>
    <p:cSldViewPr snapToGrid="0">
      <p:cViewPr>
        <p:scale>
          <a:sx n="100" d="100"/>
          <a:sy n="100" d="100"/>
        </p:scale>
        <p:origin x="1620" y="-153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84500" cy="50165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902075" y="0"/>
            <a:ext cx="2984500" cy="501650"/>
          </a:xfrm>
          <a:prstGeom prst="rect">
            <a:avLst/>
          </a:prstGeom>
        </p:spPr>
        <p:txBody>
          <a:bodyPr vert="horz" lIns="91440" tIns="45720" rIns="91440" bIns="45720" rtlCol="0"/>
          <a:lstStyle>
            <a:lvl1pPr algn="r">
              <a:defRPr sz="1200"/>
            </a:lvl1pPr>
          </a:lstStyle>
          <a:p>
            <a:fld id="{1EF6C8B4-C918-480A-AF55-88AC749B7F52}" type="datetimeFigureOut">
              <a:rPr kumimoji="1" lang="ja-JP" altLang="en-US" smtClean="0"/>
              <a:t>2020/6/21</a:t>
            </a:fld>
            <a:endParaRPr kumimoji="1" lang="ja-JP" altLang="en-US"/>
          </a:p>
        </p:txBody>
      </p:sp>
      <p:sp>
        <p:nvSpPr>
          <p:cNvPr id="4" name="スライド イメージ プレースホルダー 3"/>
          <p:cNvSpPr>
            <a:spLocks noGrp="1" noRot="1" noChangeAspect="1"/>
          </p:cNvSpPr>
          <p:nvPr>
            <p:ph type="sldImg" idx="2"/>
          </p:nvPr>
        </p:nvSpPr>
        <p:spPr>
          <a:xfrm>
            <a:off x="1189038" y="1252538"/>
            <a:ext cx="4510087" cy="338137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8975" y="4822825"/>
            <a:ext cx="5510213" cy="3944938"/>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518650"/>
            <a:ext cx="2984500" cy="50165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902075" y="9518650"/>
            <a:ext cx="2984500" cy="501650"/>
          </a:xfrm>
          <a:prstGeom prst="rect">
            <a:avLst/>
          </a:prstGeom>
        </p:spPr>
        <p:txBody>
          <a:bodyPr vert="horz" lIns="91440" tIns="45720" rIns="91440" bIns="45720" rtlCol="0" anchor="b"/>
          <a:lstStyle>
            <a:lvl1pPr algn="r">
              <a:defRPr sz="1200"/>
            </a:lvl1pPr>
          </a:lstStyle>
          <a:p>
            <a:fld id="{54DAEDFD-9B4C-4BF3-BB1A-A5665B7F5AB4}" type="slidenum">
              <a:rPr kumimoji="1" lang="ja-JP" altLang="en-US" smtClean="0"/>
              <a:t>‹#›</a:t>
            </a:fld>
            <a:endParaRPr kumimoji="1" lang="ja-JP" altLang="en-US"/>
          </a:p>
        </p:txBody>
      </p:sp>
    </p:spTree>
    <p:extLst>
      <p:ext uri="{BB962C8B-B14F-4D97-AF65-F5344CB8AC3E}">
        <p14:creationId xmlns:p14="http://schemas.microsoft.com/office/powerpoint/2010/main" val="348521808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松尾さんによるガイド</a:t>
            </a:r>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1</a:t>
            </a:fld>
            <a:endParaRPr kumimoji="1" lang="ja-JP" altLang="en-US"/>
          </a:p>
        </p:txBody>
      </p:sp>
    </p:spTree>
    <p:extLst>
      <p:ext uri="{BB962C8B-B14F-4D97-AF65-F5344CB8AC3E}">
        <p14:creationId xmlns:p14="http://schemas.microsoft.com/office/powerpoint/2010/main" val="36995137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latin typeface="AR P丸ゴシック体E" panose="020F0900000000000000" pitchFamily="50" charset="-128"/>
                <a:ea typeface="AR P丸ゴシック体E" panose="020F0900000000000000" pitchFamily="50" charset="-128"/>
              </a:rPr>
              <a:t>2</a:t>
            </a:r>
            <a:r>
              <a:rPr lang="ja-JP" altLang="en-US" dirty="0">
                <a:latin typeface="AR P丸ゴシック体E" panose="020F0900000000000000" pitchFamily="50" charset="-128"/>
                <a:ea typeface="AR P丸ゴシック体E" panose="020F0900000000000000" pitchFamily="50" charset="-128"/>
              </a:rPr>
              <a:t>月２８日　具合が悪くても、なかなかＰＣＲ検査を受けられない人がいる。</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咳が出て熱もあるのに、検査が受けられないで、断られたら</a:t>
            </a:r>
            <a:endParaRPr lang="en-US" altLang="ja-JP" dirty="0">
              <a:solidFill>
                <a:schemeClr val="accent1"/>
              </a:solidFill>
              <a:latin typeface="AR丸ゴシック体E" panose="020F0909000000000000" pitchFamily="49" charset="-128"/>
              <a:ea typeface="AR丸ゴシック体E" panose="020F0909000000000000" pitchFamily="49"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　　　　どんな思いで過ごしていたのでしょう。</a:t>
            </a:r>
            <a:endParaRPr lang="ja-JP" altLang="en-US" dirty="0">
              <a:latin typeface="AR P丸ゴシック体E" panose="020F0900000000000000" pitchFamily="50" charset="-128"/>
              <a:ea typeface="AR P丸ゴシック体E" panose="020F0900000000000000"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10</a:t>
            </a:fld>
            <a:endParaRPr kumimoji="1" lang="ja-JP" altLang="en-US"/>
          </a:p>
        </p:txBody>
      </p:sp>
    </p:spTree>
    <p:extLst>
      <p:ext uri="{BB962C8B-B14F-4D97-AF65-F5344CB8AC3E}">
        <p14:creationId xmlns:p14="http://schemas.microsoft.com/office/powerpoint/2010/main" val="24588957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latin typeface="AR P丸ゴシック体E" panose="020F0900000000000000" pitchFamily="50" charset="-128"/>
                <a:ea typeface="AR P丸ゴシック体E" panose="020F0900000000000000" pitchFamily="50" charset="-128"/>
              </a:rPr>
              <a:t>2</a:t>
            </a:r>
            <a:r>
              <a:rPr lang="ja-JP" altLang="en-US" dirty="0">
                <a:latin typeface="AR P丸ゴシック体E" panose="020F0900000000000000" pitchFamily="50" charset="-128"/>
                <a:ea typeface="AR P丸ゴシック体E" panose="020F0900000000000000" pitchFamily="50" charset="-128"/>
              </a:rPr>
              <a:t>月２９日　全国の学校がお休みになってしまった。</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突然のことで、先生たちも、子どもたちも、お家の方々も</a:t>
            </a:r>
            <a:endParaRPr lang="en-US" altLang="ja-JP" dirty="0">
              <a:solidFill>
                <a:schemeClr val="accent1"/>
              </a:solidFill>
              <a:latin typeface="AR丸ゴシック体E" panose="020F0909000000000000" pitchFamily="49" charset="-128"/>
              <a:ea typeface="AR丸ゴシック体E" panose="020F0909000000000000" pitchFamily="49"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　　　　大変だったでしょうね。</a:t>
            </a:r>
            <a:endParaRPr lang="ja-JP" altLang="en-US" dirty="0">
              <a:latin typeface="AR P丸ゴシック体E" panose="020F0900000000000000" pitchFamily="50" charset="-128"/>
              <a:ea typeface="AR P丸ゴシック体E" panose="020F0900000000000000"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11</a:t>
            </a:fld>
            <a:endParaRPr kumimoji="1" lang="ja-JP" altLang="en-US"/>
          </a:p>
        </p:txBody>
      </p:sp>
    </p:spTree>
    <p:extLst>
      <p:ext uri="{BB962C8B-B14F-4D97-AF65-F5344CB8AC3E}">
        <p14:creationId xmlns:p14="http://schemas.microsoft.com/office/powerpoint/2010/main" val="39828295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３月１日　予定していた卒業式ができそうもない。　観光地も次々に休園になった。</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最後の学校生活、残り一カ月・・・子どもたちは、くやしい３月に</a:t>
            </a:r>
            <a:endParaRPr lang="en-US" altLang="ja-JP" dirty="0">
              <a:solidFill>
                <a:schemeClr val="accent1"/>
              </a:solidFill>
              <a:latin typeface="AR丸ゴシック体E" panose="020F0909000000000000" pitchFamily="49" charset="-128"/>
              <a:ea typeface="AR丸ゴシック体E" panose="020F0909000000000000" pitchFamily="49"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　　　　なったことでしょうね。</a:t>
            </a:r>
            <a:endParaRPr lang="ja-JP" altLang="en-US" dirty="0">
              <a:latin typeface="AR P丸ゴシック体E" panose="020F0900000000000000" pitchFamily="50" charset="-128"/>
              <a:ea typeface="AR P丸ゴシック体E" panose="020F0900000000000000"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12</a:t>
            </a:fld>
            <a:endParaRPr kumimoji="1" lang="ja-JP" altLang="en-US"/>
          </a:p>
        </p:txBody>
      </p:sp>
    </p:spTree>
    <p:extLst>
      <p:ext uri="{BB962C8B-B14F-4D97-AF65-F5344CB8AC3E}">
        <p14:creationId xmlns:p14="http://schemas.microsoft.com/office/powerpoint/2010/main" val="24932480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３月４日　相撲や野球などが中止や延期、無観客になった。</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スポーツをみんなで応援し、盛り上がり、元気になれるのに</a:t>
            </a:r>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a:t>
            </a:r>
            <a:r>
              <a:rPr lang="ja-JP" altLang="en-US" dirty="0">
                <a:solidFill>
                  <a:schemeClr val="accent1"/>
                </a:solidFill>
                <a:latin typeface="AR P丸ゴシック体E" panose="020F0900000000000000" pitchFamily="50" charset="-128"/>
                <a:ea typeface="AR P丸ゴシック体E" panose="020F0900000000000000" pitchFamily="50" charset="-128"/>
              </a:rPr>
              <a:t>残念ですね。</a:t>
            </a:r>
            <a:endParaRPr lang="en-US" altLang="ja-JP" dirty="0">
              <a:solidFill>
                <a:schemeClr val="accent1"/>
              </a:solidFill>
              <a:latin typeface="AR P丸ゴシック体E" panose="020F0900000000000000" pitchFamily="50" charset="-128"/>
              <a:ea typeface="AR P丸ゴシック体E" panose="020F0900000000000000"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13</a:t>
            </a:fld>
            <a:endParaRPr kumimoji="1" lang="ja-JP" altLang="en-US"/>
          </a:p>
        </p:txBody>
      </p:sp>
    </p:spTree>
    <p:extLst>
      <p:ext uri="{BB962C8B-B14F-4D97-AF65-F5344CB8AC3E}">
        <p14:creationId xmlns:p14="http://schemas.microsoft.com/office/powerpoint/2010/main" val="20526406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３月５日　　買い占めで、トイレットペーパーが店先から消えました。</a:t>
            </a:r>
          </a:p>
          <a:p>
            <a:endParaRPr lang="en-US" altLang="ja-JP" dirty="0"/>
          </a:p>
          <a:p>
            <a:r>
              <a:rPr lang="ja-JP" altLang="en-US" dirty="0">
                <a:solidFill>
                  <a:schemeClr val="accent1"/>
                </a:solidFill>
                <a:latin typeface="AR丸ゴシック体E" panose="020F0909000000000000" pitchFamily="49" charset="-128"/>
                <a:ea typeface="AR丸ゴシック体E" panose="020F0909000000000000" pitchFamily="49" charset="-128"/>
              </a:rPr>
              <a:t>松尾： 　うわさが人の心に不安をかき立てて</a:t>
            </a:r>
            <a:r>
              <a:rPr lang="ja-JP" altLang="en-US" u="sng" dirty="0">
                <a:solidFill>
                  <a:schemeClr val="accent1"/>
                </a:solidFill>
                <a:latin typeface="AR丸ゴシック体E" panose="020F0909000000000000" pitchFamily="49" charset="-128"/>
                <a:ea typeface="AR丸ゴシック体E" panose="020F0909000000000000" pitchFamily="49" charset="-128"/>
              </a:rPr>
              <a:t>、</a:t>
            </a:r>
            <a:r>
              <a:rPr lang="ja-JP" altLang="en-US" b="1" u="sng" dirty="0">
                <a:solidFill>
                  <a:srgbClr val="FF0000"/>
                </a:solidFill>
                <a:latin typeface="AR丸ゴシック体E" panose="020F0909000000000000" pitchFamily="49" charset="-128"/>
                <a:ea typeface="AR丸ゴシック体E" panose="020F0909000000000000" pitchFamily="49" charset="-128"/>
              </a:rPr>
              <a:t>買いだめに走らせるのでしょうね。</a:t>
            </a:r>
            <a:endParaRPr kumimoji="1" lang="ja-JP" altLang="en-US" b="1" u="sng" dirty="0">
              <a:solidFill>
                <a:srgbClr val="FF0000"/>
              </a:solidFill>
            </a:endParaRPr>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14</a:t>
            </a:fld>
            <a:endParaRPr kumimoji="1" lang="ja-JP" altLang="en-US"/>
          </a:p>
        </p:txBody>
      </p:sp>
    </p:spTree>
    <p:extLst>
      <p:ext uri="{BB962C8B-B14F-4D97-AF65-F5344CB8AC3E}">
        <p14:creationId xmlns:p14="http://schemas.microsoft.com/office/powerpoint/2010/main" val="26889693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（３月１０日　）　</a:t>
            </a:r>
            <a:r>
              <a:rPr lang="en-US" altLang="ja-JP" b="1" u="sng" dirty="0">
                <a:latin typeface="AR P丸ゴシック体E" panose="020F0900000000000000" pitchFamily="50" charset="-128"/>
                <a:ea typeface="AR P丸ゴシック体E" panose="020F0900000000000000" pitchFamily="50" charset="-128"/>
              </a:rPr>
              <a:t>3</a:t>
            </a:r>
            <a:r>
              <a:rPr lang="ja-JP" altLang="en-US" b="1" u="sng" dirty="0">
                <a:latin typeface="AR P丸ゴシック体E" panose="020F0900000000000000" pitchFamily="50" charset="-128"/>
                <a:ea typeface="AR P丸ゴシック体E" panose="020F0900000000000000" pitchFamily="50" charset="-128"/>
              </a:rPr>
              <a:t>月</a:t>
            </a:r>
            <a:r>
              <a:rPr lang="en-US" altLang="ja-JP" b="1" u="sng" dirty="0">
                <a:latin typeface="AR P丸ゴシック体E" panose="020F0900000000000000" pitchFamily="50" charset="-128"/>
                <a:ea typeface="AR P丸ゴシック体E" panose="020F0900000000000000" pitchFamily="50" charset="-128"/>
              </a:rPr>
              <a:t>7</a:t>
            </a:r>
            <a:r>
              <a:rPr lang="ja-JP" altLang="en-US" b="1" u="sng" dirty="0">
                <a:latin typeface="AR P丸ゴシック体E" panose="020F0900000000000000" pitchFamily="50" charset="-128"/>
                <a:ea typeface="AR P丸ゴシック体E" panose="020F0900000000000000" pitchFamily="50" charset="-128"/>
              </a:rPr>
              <a:t>日に感染者が世界で</a:t>
            </a:r>
            <a:r>
              <a:rPr lang="en-US" altLang="ja-JP" b="1" u="sng" dirty="0">
                <a:latin typeface="AR P丸ゴシック体E" panose="020F0900000000000000" pitchFamily="50" charset="-128"/>
                <a:ea typeface="AR P丸ゴシック体E" panose="020F0900000000000000" pitchFamily="50" charset="-128"/>
              </a:rPr>
              <a:t>10</a:t>
            </a:r>
            <a:r>
              <a:rPr lang="ja-JP" altLang="en-US" b="1" u="sng" dirty="0">
                <a:latin typeface="AR P丸ゴシック体E" panose="020F0900000000000000" pitchFamily="50" charset="-128"/>
                <a:ea typeface="AR P丸ゴシック体E" panose="020F0900000000000000" pitchFamily="50" charset="-128"/>
              </a:rPr>
              <a:t>万人を越えました。</a:t>
            </a:r>
          </a:p>
          <a:p>
            <a:endParaRPr lang="en-US" altLang="ja-JP" b="1" u="sng" dirty="0"/>
          </a:p>
          <a:p>
            <a:r>
              <a:rPr lang="ja-JP" altLang="en-US" b="1" u="sng" dirty="0">
                <a:solidFill>
                  <a:schemeClr val="accent1"/>
                </a:solidFill>
                <a:latin typeface="AR丸ゴシック体E" panose="020F0909000000000000" pitchFamily="49" charset="-128"/>
                <a:ea typeface="AR丸ゴシック体E" panose="020F0909000000000000" pitchFamily="49" charset="-128"/>
              </a:rPr>
              <a:t>松尾： 　イタリアのミラノやベネチアなど世界的な観光地に出入りできなくなったのですね。</a:t>
            </a:r>
            <a:endParaRPr kumimoji="1" lang="ja-JP" altLang="en-US" b="1" u="sng"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15</a:t>
            </a:fld>
            <a:endParaRPr kumimoji="1" lang="ja-JP" altLang="en-US"/>
          </a:p>
        </p:txBody>
      </p:sp>
    </p:spTree>
    <p:extLst>
      <p:ext uri="{BB962C8B-B14F-4D97-AF65-F5344CB8AC3E}">
        <p14:creationId xmlns:p14="http://schemas.microsoft.com/office/powerpoint/2010/main" val="11501890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３月</a:t>
            </a:r>
            <a:r>
              <a:rPr lang="en-US" altLang="ja-JP" dirty="0">
                <a:latin typeface="AR P丸ゴシック体E" panose="020F0900000000000000" pitchFamily="50" charset="-128"/>
                <a:ea typeface="AR P丸ゴシック体E" panose="020F0900000000000000" pitchFamily="50" charset="-128"/>
              </a:rPr>
              <a:t>26</a:t>
            </a:r>
            <a:r>
              <a:rPr lang="ja-JP" altLang="en-US" dirty="0">
                <a:latin typeface="AR P丸ゴシック体E" panose="020F0900000000000000" pitchFamily="50" charset="-128"/>
                <a:ea typeface="AR P丸ゴシック体E" panose="020F0900000000000000" pitchFamily="50" charset="-128"/>
              </a:rPr>
              <a:t>日　オリンピック・パラリンピックが　１ 年延期になりました。</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出場や応援を</a:t>
            </a:r>
            <a:r>
              <a:rPr lang="ja-JP" altLang="en-US" dirty="0">
                <a:solidFill>
                  <a:schemeClr val="accent1"/>
                </a:solidFill>
                <a:latin typeface="AR P丸ゴシック体E" panose="020F0900000000000000" pitchFamily="50" charset="-128"/>
                <a:ea typeface="AR P丸ゴシック体E" panose="020F0900000000000000" pitchFamily="50" charset="-128"/>
              </a:rPr>
              <a:t>楽しみにしていた人たちが、がっかりしていましたね。</a:t>
            </a:r>
            <a:endParaRPr lang="ja-JP" altLang="en-US" dirty="0">
              <a:solidFill>
                <a:schemeClr val="accent1"/>
              </a:solidFill>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16</a:t>
            </a:fld>
            <a:endParaRPr kumimoji="1" lang="ja-JP" altLang="en-US"/>
          </a:p>
        </p:txBody>
      </p:sp>
    </p:spTree>
    <p:extLst>
      <p:ext uri="{BB962C8B-B14F-4D97-AF65-F5344CB8AC3E}">
        <p14:creationId xmlns:p14="http://schemas.microsoft.com/office/powerpoint/2010/main" val="44314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４月 １ 日　ウイルスや、感染症の知識が重要になりました。</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相手のことを知らないと、きちんとした対策ができませんね。</a:t>
            </a:r>
            <a:endParaRPr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17</a:t>
            </a:fld>
            <a:endParaRPr kumimoji="1" lang="ja-JP" altLang="en-US"/>
          </a:p>
        </p:txBody>
      </p:sp>
    </p:spTree>
    <p:extLst>
      <p:ext uri="{BB962C8B-B14F-4D97-AF65-F5344CB8AC3E}">
        <p14:creationId xmlns:p14="http://schemas.microsoft.com/office/powerpoint/2010/main" val="6881381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４月 ３日　志村けんさんが新型コロナで亡くなりました。</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志村さんはみんなの人気者だから、アイ～ン！</a:t>
            </a:r>
            <a:r>
              <a:rPr lang="ja-JP" altLang="en-US" dirty="0">
                <a:latin typeface="AR P丸ゴシック体E" panose="020F0900000000000000" pitchFamily="50" charset="-128"/>
                <a:ea typeface="AR P丸ゴシック体E" panose="020F0900000000000000" pitchFamily="50" charset="-128"/>
              </a:rPr>
              <a:t>　</a:t>
            </a:r>
            <a:r>
              <a:rPr lang="ja-JP" altLang="en-US" dirty="0">
                <a:solidFill>
                  <a:schemeClr val="accent1"/>
                </a:solidFill>
                <a:latin typeface="AR丸ゴシック体E" panose="020F0909000000000000" pitchFamily="49" charset="-128"/>
                <a:ea typeface="AR丸ゴシック体E" panose="020F0909000000000000" pitchFamily="49" charset="-128"/>
              </a:rPr>
              <a:t>新型コロナのこわ</a:t>
            </a:r>
            <a:endParaRPr lang="en-US" altLang="ja-JP" dirty="0">
              <a:solidFill>
                <a:schemeClr val="accent1"/>
              </a:solidFill>
              <a:latin typeface="AR丸ゴシック体E" panose="020F0909000000000000" pitchFamily="49" charset="-128"/>
              <a:ea typeface="AR丸ゴシック体E" panose="020F0909000000000000" pitchFamily="49"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　　　　さが、他人事でなく感じられたようですね。アイ～ン！</a:t>
            </a:r>
            <a:r>
              <a:rPr lang="ja-JP" altLang="en-US" dirty="0">
                <a:latin typeface="AR P丸ゴシック体E" panose="020F0900000000000000" pitchFamily="50" charset="-128"/>
                <a:ea typeface="AR P丸ゴシック体E" panose="020F0900000000000000" pitchFamily="50" charset="-128"/>
              </a:rPr>
              <a:t>　</a:t>
            </a:r>
            <a:endParaRPr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18</a:t>
            </a:fld>
            <a:endParaRPr kumimoji="1" lang="ja-JP" altLang="en-US"/>
          </a:p>
        </p:txBody>
      </p:sp>
    </p:spTree>
    <p:extLst>
      <p:ext uri="{BB962C8B-B14F-4D97-AF65-F5344CB8AC3E}">
        <p14:creationId xmlns:p14="http://schemas.microsoft.com/office/powerpoint/2010/main" val="24271868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４月 ９ 日　日本政府が、</a:t>
            </a:r>
            <a:r>
              <a:rPr lang="en-US" altLang="ja-JP" dirty="0">
                <a:latin typeface="AR P丸ゴシック体E" panose="020F0900000000000000" pitchFamily="50" charset="-128"/>
                <a:ea typeface="AR P丸ゴシック体E" panose="020F0900000000000000" pitchFamily="50" charset="-128"/>
              </a:rPr>
              <a:t>7</a:t>
            </a:r>
            <a:r>
              <a:rPr lang="ja-JP" altLang="en-US" dirty="0">
                <a:latin typeface="AR P丸ゴシック体E" panose="020F0900000000000000" pitchFamily="50" charset="-128"/>
                <a:ea typeface="AR P丸ゴシック体E" panose="020F0900000000000000" pitchFamily="50" charset="-128"/>
              </a:rPr>
              <a:t>都道府県に緊急事態宣言を出しました。</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外国のような、強制的なロックダウン（都市封鎖）には</a:t>
            </a:r>
            <a:endParaRPr lang="en-US" altLang="ja-JP" dirty="0">
              <a:solidFill>
                <a:schemeClr val="accent1"/>
              </a:solidFill>
              <a:latin typeface="AR丸ゴシック体E" panose="020F0909000000000000" pitchFamily="49" charset="-128"/>
              <a:ea typeface="AR丸ゴシック体E" panose="020F0909000000000000" pitchFamily="49"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　　　　　しないで、みんなに協力を呼び掛ける形になっているんですね。</a:t>
            </a:r>
            <a:endParaRPr lang="en-US" altLang="ja-JP" dirty="0">
              <a:solidFill>
                <a:schemeClr val="accent1"/>
              </a:solidFill>
              <a:latin typeface="AR丸ゴシック体E" panose="020F0909000000000000" pitchFamily="49" charset="-128"/>
              <a:ea typeface="AR丸ゴシック体E" panose="020F0909000000000000" pitchFamily="49"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19</a:t>
            </a:fld>
            <a:endParaRPr kumimoji="1" lang="ja-JP" altLang="en-US"/>
          </a:p>
        </p:txBody>
      </p:sp>
    </p:spTree>
    <p:extLst>
      <p:ext uri="{BB962C8B-B14F-4D97-AF65-F5344CB8AC3E}">
        <p14:creationId xmlns:p14="http://schemas.microsoft.com/office/powerpoint/2010/main" val="2131392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2</a:t>
            </a:fld>
            <a:endParaRPr kumimoji="1" lang="ja-JP" altLang="en-US"/>
          </a:p>
        </p:txBody>
      </p:sp>
      <p:sp>
        <p:nvSpPr>
          <p:cNvPr id="5" name="ノート プレースホルダー 2">
            <a:extLst>
              <a:ext uri="{FF2B5EF4-FFF2-40B4-BE49-F238E27FC236}">
                <a16:creationId xmlns:a16="http://schemas.microsoft.com/office/drawing/2014/main" id="{9A6C521D-AB36-4B41-8E27-F63836BC1DB6}"/>
              </a:ext>
            </a:extLst>
          </p:cNvPr>
          <p:cNvSpPr>
            <a:spLocks noGrp="1"/>
          </p:cNvSpPr>
          <p:nvPr>
            <p:ph type="body" idx="1"/>
          </p:nvPr>
        </p:nvSpPr>
        <p:spPr>
          <a:xfrm>
            <a:off x="688975" y="4822825"/>
            <a:ext cx="5510213" cy="3944938"/>
          </a:xfrm>
        </p:spPr>
        <p:txBody>
          <a:bodyPr/>
          <a:lstStyle/>
          <a:p>
            <a:r>
              <a:rPr kumimoji="1" lang="ja-JP" altLang="en-US" dirty="0">
                <a:latin typeface="AR P丸ゴシック体E" panose="020F0900000000000000" pitchFamily="50" charset="-128"/>
                <a:ea typeface="AR P丸ゴシック体E" panose="020F0900000000000000" pitchFamily="50" charset="-128"/>
              </a:rPr>
              <a:t>みなさんこんにちは。手島利夫です。今日は</a:t>
            </a:r>
            <a:endParaRPr kumimoji="1"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kumimoji="1" lang="ja-JP" altLang="en-US" dirty="0">
                <a:latin typeface="AR P丸ゴシック体E" panose="020F0900000000000000" pitchFamily="50" charset="-128"/>
                <a:ea typeface="AR P丸ゴシック体E" panose="020F0900000000000000" pitchFamily="50" charset="-128"/>
              </a:rPr>
              <a:t>「新型コロナから始めるＳＤＧｓの学び</a:t>
            </a:r>
            <a:r>
              <a:rPr lang="ja-JP" altLang="en-US" dirty="0">
                <a:latin typeface="AR P丸ゴシック体E" panose="020F0900000000000000" pitchFamily="50" charset="-128"/>
                <a:ea typeface="AR P丸ゴシック体E" panose="020F0900000000000000" pitchFamily="50" charset="-128"/>
              </a:rPr>
              <a:t>」というタイトルでお話いたします。</a:t>
            </a:r>
            <a:endParaRPr lang="en-US" altLang="ja-JP" dirty="0">
              <a:latin typeface="AR P丸ゴシック体E" panose="020F0900000000000000" pitchFamily="50" charset="-128"/>
              <a:ea typeface="AR P丸ゴシック体E" panose="020F0900000000000000" pitchFamily="50" charset="-128"/>
            </a:endParaRPr>
          </a:p>
          <a:p>
            <a:endParaRPr kumimoji="1"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ご家庭向けの映像ということですが、学校での授業スタイルをイメージしていただきながら進めたいと思います。</a:t>
            </a:r>
            <a:endParaRPr lang="en-US" altLang="ja-JP" dirty="0">
              <a:latin typeface="AR P丸ゴシック体E" panose="020F0900000000000000" pitchFamily="50" charset="-128"/>
              <a:ea typeface="AR P丸ゴシック体E" panose="020F0900000000000000" pitchFamily="50" charset="-128"/>
            </a:endParaRPr>
          </a:p>
          <a:p>
            <a:endParaRPr kumimoji="1"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ご用意いただくものは、ポストイット用紙</a:t>
            </a:r>
            <a:r>
              <a:rPr lang="en-US" altLang="ja-JP" dirty="0">
                <a:latin typeface="AR P丸ゴシック体E" panose="020F0900000000000000" pitchFamily="50" charset="-128"/>
                <a:ea typeface="AR P丸ゴシック体E" panose="020F0900000000000000" pitchFamily="50" charset="-128"/>
              </a:rPr>
              <a:t>2</a:t>
            </a:r>
            <a:r>
              <a:rPr lang="ja-JP" altLang="en-US" dirty="0">
                <a:latin typeface="AR P丸ゴシック体E" panose="020F0900000000000000" pitchFamily="50" charset="-128"/>
                <a:ea typeface="AR P丸ゴシック体E" panose="020F0900000000000000" pitchFamily="50" charset="-128"/>
              </a:rPr>
              <a:t>色、各</a:t>
            </a:r>
            <a:r>
              <a:rPr lang="en-US" altLang="ja-JP" dirty="0">
                <a:latin typeface="AR P丸ゴシック体E" panose="020F0900000000000000" pitchFamily="50" charset="-128"/>
                <a:ea typeface="AR P丸ゴシック体E" panose="020F0900000000000000" pitchFamily="50" charset="-128"/>
              </a:rPr>
              <a:t>2~30</a:t>
            </a:r>
            <a:r>
              <a:rPr lang="ja-JP" altLang="en-US" dirty="0">
                <a:latin typeface="AR P丸ゴシック体E" panose="020F0900000000000000" pitchFamily="50" charset="-128"/>
                <a:ea typeface="AR P丸ゴシック体E" panose="020F0900000000000000" pitchFamily="50" charset="-128"/>
              </a:rPr>
              <a:t>枚</a:t>
            </a:r>
            <a:endParaRPr lang="en-US" altLang="ja-JP" dirty="0">
              <a:latin typeface="AR P丸ゴシック体E" panose="020F0900000000000000" pitchFamily="50" charset="-128"/>
              <a:ea typeface="AR P丸ゴシック体E" panose="020F0900000000000000" pitchFamily="50" charset="-128"/>
            </a:endParaRPr>
          </a:p>
          <a:p>
            <a:r>
              <a:rPr kumimoji="1" lang="ja-JP" altLang="en-US" dirty="0">
                <a:latin typeface="AR P丸ゴシック体E" panose="020F0900000000000000" pitchFamily="50" charset="-128"/>
                <a:ea typeface="AR P丸ゴシック体E" panose="020F0900000000000000" pitchFamily="50" charset="-128"/>
              </a:rPr>
              <a:t>　筆記用具、マーカーペン（黄・緑・水色）、模造紙（</a:t>
            </a:r>
            <a:r>
              <a:rPr kumimoji="1" lang="en-US" altLang="ja-JP" dirty="0">
                <a:latin typeface="AR P丸ゴシック体E" panose="020F0900000000000000" pitchFamily="50" charset="-128"/>
                <a:ea typeface="AR P丸ゴシック体E" panose="020F0900000000000000" pitchFamily="50" charset="-128"/>
              </a:rPr>
              <a:t>1/2</a:t>
            </a:r>
            <a:r>
              <a:rPr kumimoji="1" lang="ja-JP" altLang="en-US" dirty="0">
                <a:latin typeface="AR P丸ゴシック体E" panose="020F0900000000000000" pitchFamily="50" charset="-128"/>
                <a:ea typeface="AR P丸ゴシック体E" panose="020F0900000000000000" pitchFamily="50" charset="-128"/>
              </a:rPr>
              <a:t>）</a:t>
            </a:r>
            <a:endParaRPr kumimoji="1"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（ご家庭になければ、メモ用紙でも、カレンダーの裏紙でも結構です）</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p>
          <a:p>
            <a:r>
              <a:rPr lang="ja-JP" altLang="en-US" dirty="0">
                <a:latin typeface="AR丸ゴシック体E" panose="020F0909000000000000" pitchFamily="49" charset="-128"/>
                <a:ea typeface="AR丸ゴシック体E" panose="020F0909000000000000" pitchFamily="49" charset="-128"/>
              </a:rPr>
              <a:t>さて、始めましょう。</a:t>
            </a:r>
            <a:endParaRPr lang="en-US" altLang="ja-JP" dirty="0">
              <a:latin typeface="AR丸ゴシック体E" panose="020F0909000000000000" pitchFamily="49" charset="-128"/>
              <a:ea typeface="AR丸ゴシック体E" panose="020F0909000000000000" pitchFamily="49" charset="-128"/>
            </a:endParaRPr>
          </a:p>
          <a:p>
            <a:endParaRPr lang="en-US" altLang="ja-JP" dirty="0">
              <a:latin typeface="AR丸ゴシック体E" panose="020F0909000000000000" pitchFamily="49" charset="-128"/>
              <a:ea typeface="AR丸ゴシック体E" panose="020F0909000000000000" pitchFamily="49" charset="-128"/>
            </a:endParaRPr>
          </a:p>
          <a:p>
            <a:r>
              <a:rPr lang="ja-JP" altLang="en-US" dirty="0">
                <a:latin typeface="AR丸ゴシック体E" panose="020F0909000000000000" pitchFamily="49" charset="-128"/>
                <a:ea typeface="AR丸ゴシック体E" panose="020F0909000000000000" pitchFamily="49" charset="-128"/>
              </a:rPr>
              <a:t>　</a:t>
            </a:r>
            <a:r>
              <a:rPr lang="ja-JP" altLang="en-US" dirty="0">
                <a:latin typeface="AR P丸ゴシック体E" panose="020F0900000000000000" pitchFamily="50" charset="-128"/>
                <a:ea typeface="AR P丸ゴシック体E" panose="020F0900000000000000" pitchFamily="50" charset="-128"/>
              </a:rPr>
              <a:t>この一年間で私たちの社会には、どのような変化があったでしょう。</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いくつか言えるようにしましょう。近くに方と話し合っていただいても結構ですよ。</a:t>
            </a:r>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その中で、一番大きな変化は、何でしたか？</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やはり、新型コロナウイルスによる感染症の拡大が多くの皆さんにとって</a:t>
            </a:r>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一番大きなな変化だったのでしょうか。</a:t>
            </a:r>
            <a:endParaRPr lang="en-US" altLang="ja-JP" dirty="0"/>
          </a:p>
          <a:p>
            <a:endParaRPr kumimoji="1" lang="en-US" altLang="ja-JP" dirty="0"/>
          </a:p>
          <a:p>
            <a:endParaRPr lang="en-US" altLang="ja-JP" dirty="0"/>
          </a:p>
          <a:p>
            <a:endParaRPr kumimoji="1" lang="en-US" altLang="ja-JP" dirty="0"/>
          </a:p>
          <a:p>
            <a:endParaRPr lang="en-US" altLang="ja-JP" dirty="0"/>
          </a:p>
          <a:p>
            <a:endParaRPr kumimoji="1" lang="en-US" altLang="ja-JP" dirty="0"/>
          </a:p>
          <a:p>
            <a:endParaRPr lang="en-US" altLang="ja-JP" dirty="0"/>
          </a:p>
          <a:p>
            <a:endParaRPr kumimoji="1" lang="ja-JP" altLang="en-US" dirty="0"/>
          </a:p>
        </p:txBody>
      </p:sp>
    </p:spTree>
    <p:extLst>
      <p:ext uri="{BB962C8B-B14F-4D97-AF65-F5344CB8AC3E}">
        <p14:creationId xmlns:p14="http://schemas.microsoft.com/office/powerpoint/2010/main" val="42490740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４月 １６ 日　世界の経済予測が、最悪になりました。失業や企業の倒産も広がりそ</a:t>
            </a:r>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うです。</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そうなると、企業だけでなく、国の収入も落ち込みますね。</a:t>
            </a:r>
            <a:endParaRPr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20</a:t>
            </a:fld>
            <a:endParaRPr kumimoji="1" lang="ja-JP" altLang="en-US"/>
          </a:p>
        </p:txBody>
      </p:sp>
    </p:spTree>
    <p:extLst>
      <p:ext uri="{BB962C8B-B14F-4D97-AF65-F5344CB8AC3E}">
        <p14:creationId xmlns:p14="http://schemas.microsoft.com/office/powerpoint/2010/main" val="8898904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４月 １ ８日　緊急事態宣言が全国に広がりました。</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県の境を越えての移動は、自粛するよう求められました。これで</a:t>
            </a:r>
            <a:endParaRPr lang="en-US" altLang="ja-JP" dirty="0">
              <a:solidFill>
                <a:schemeClr val="accent1"/>
              </a:solidFill>
              <a:latin typeface="AR丸ゴシック体E" panose="020F0909000000000000" pitchFamily="49" charset="-128"/>
              <a:ea typeface="AR丸ゴシック体E" panose="020F0909000000000000" pitchFamily="49"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　　　　　今年のゴールデンウィークは、お家の中ということになりました。</a:t>
            </a:r>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21</a:t>
            </a:fld>
            <a:endParaRPr kumimoji="1" lang="ja-JP" altLang="en-US"/>
          </a:p>
        </p:txBody>
      </p:sp>
    </p:spTree>
    <p:extLst>
      <p:ext uri="{BB962C8B-B14F-4D97-AF65-F5344CB8AC3E}">
        <p14:creationId xmlns:p14="http://schemas.microsoft.com/office/powerpoint/2010/main" val="15966798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88975" y="4822825"/>
            <a:ext cx="5700808" cy="3944938"/>
          </a:xfrm>
        </p:spPr>
        <p:txBody>
          <a:bodyPr/>
          <a:lstStyle/>
          <a:p>
            <a:r>
              <a:rPr lang="ja-JP" altLang="en-US" dirty="0">
                <a:latin typeface="AR P丸ゴシック体E" panose="020F0900000000000000" pitchFamily="50" charset="-128"/>
                <a:ea typeface="AR P丸ゴシック体E" panose="020F0900000000000000" pitchFamily="50" charset="-128"/>
              </a:rPr>
              <a:t>４月 ２２ 日　閉鎖中の動物園がネット配信を始めました。</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動物園だけでなく、博物館や、ライブコンサートから、読みきかせ　　　　</a:t>
            </a:r>
            <a:endParaRPr lang="en-US" altLang="ja-JP" dirty="0">
              <a:solidFill>
                <a:schemeClr val="accent1"/>
              </a:solidFill>
              <a:latin typeface="AR丸ゴシック体E" panose="020F0909000000000000" pitchFamily="49" charset="-128"/>
              <a:ea typeface="AR丸ゴシック体E" panose="020F0909000000000000" pitchFamily="49"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　　　　　まで、ネット配信が進んでいるのですね。</a:t>
            </a:r>
            <a:endParaRPr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22</a:t>
            </a:fld>
            <a:endParaRPr kumimoji="1" lang="ja-JP" altLang="en-US"/>
          </a:p>
        </p:txBody>
      </p:sp>
    </p:spTree>
    <p:extLst>
      <p:ext uri="{BB962C8B-B14F-4D97-AF65-F5344CB8AC3E}">
        <p14:creationId xmlns:p14="http://schemas.microsoft.com/office/powerpoint/2010/main" val="3567034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４月 ２３ 日　テレワークが広がりました。</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通勤の電車内や、会社での三密を防ぐ工夫ですね。</a:t>
            </a:r>
            <a:endParaRPr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23</a:t>
            </a:fld>
            <a:endParaRPr kumimoji="1" lang="ja-JP" altLang="en-US"/>
          </a:p>
        </p:txBody>
      </p:sp>
    </p:spTree>
    <p:extLst>
      <p:ext uri="{BB962C8B-B14F-4D97-AF65-F5344CB8AC3E}">
        <p14:creationId xmlns:p14="http://schemas.microsoft.com/office/powerpoint/2010/main" val="30843198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４月 ２５ 日　スーパーなどで入店規制が広がりました。</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お客さんも、協力しているようですね。</a:t>
            </a:r>
            <a:endParaRPr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24</a:t>
            </a:fld>
            <a:endParaRPr kumimoji="1" lang="ja-JP" altLang="en-US"/>
          </a:p>
        </p:txBody>
      </p:sp>
    </p:spTree>
    <p:extLst>
      <p:ext uri="{BB962C8B-B14F-4D97-AF65-F5344CB8AC3E}">
        <p14:creationId xmlns:p14="http://schemas.microsoft.com/office/powerpoint/2010/main" val="34516712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200150" y="1252538"/>
            <a:ext cx="4510088" cy="3381375"/>
          </a:xfrm>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４月 ２５ 日　ＰＣＲ検査のやり方が、改善され始めました。</a:t>
            </a:r>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a:t>
            </a:r>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ドライブスルー方式などの工夫が広がっているのね。</a:t>
            </a:r>
            <a:endParaRPr lang="ja-JP" altLang="en-US" dirty="0"/>
          </a:p>
          <a:p>
            <a:endParaRPr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25</a:t>
            </a:fld>
            <a:endParaRPr kumimoji="1" lang="ja-JP" altLang="en-US"/>
          </a:p>
        </p:txBody>
      </p:sp>
    </p:spTree>
    <p:extLst>
      <p:ext uri="{BB962C8B-B14F-4D97-AF65-F5344CB8AC3E}">
        <p14:creationId xmlns:p14="http://schemas.microsoft.com/office/powerpoint/2010/main" val="31256799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４月 ２８ 日　ワクチンの開発が大急ぎで進められています。</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でも、早くて半年くらいはかかるんでしょう？世界中で使える</a:t>
            </a:r>
            <a:endParaRPr lang="en-US" altLang="ja-JP" dirty="0">
              <a:solidFill>
                <a:schemeClr val="accent1"/>
              </a:solidFill>
              <a:latin typeface="AR丸ゴシック体E" panose="020F0909000000000000" pitchFamily="49" charset="-128"/>
              <a:ea typeface="AR丸ゴシック体E" panose="020F0909000000000000" pitchFamily="49"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　　　　　ようになるには、まだまだ大変そうですね。</a:t>
            </a:r>
            <a:endParaRPr lang="en-US" altLang="ja-JP" dirty="0">
              <a:latin typeface="AR P丸ゴシック体E" panose="020F0900000000000000" pitchFamily="50" charset="-128"/>
              <a:ea typeface="AR P丸ゴシック体E" panose="020F0900000000000000"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26</a:t>
            </a:fld>
            <a:endParaRPr kumimoji="1" lang="ja-JP" altLang="en-US"/>
          </a:p>
        </p:txBody>
      </p:sp>
    </p:spTree>
    <p:extLst>
      <p:ext uri="{BB962C8B-B14F-4D97-AF65-F5344CB8AC3E}">
        <p14:creationId xmlns:p14="http://schemas.microsoft.com/office/powerpoint/2010/main" val="33633941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４月 ２９ 日　三密（密閉・密集・密接）を防ぐ工夫が広がりました。</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三密のない学校生活を作るのは、どうしたらいいのかしら。</a:t>
            </a:r>
            <a:endParaRPr lang="en-US" altLang="ja-JP" dirty="0">
              <a:solidFill>
                <a:schemeClr val="accent1"/>
              </a:solidFill>
              <a:latin typeface="AR丸ゴシック体E" panose="020F0909000000000000" pitchFamily="49" charset="-128"/>
              <a:ea typeface="AR丸ゴシック体E" panose="020F0909000000000000" pitchFamily="49"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　　　　　難しそうですね。</a:t>
            </a:r>
            <a:endParaRPr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27</a:t>
            </a:fld>
            <a:endParaRPr kumimoji="1" lang="ja-JP" altLang="en-US"/>
          </a:p>
        </p:txBody>
      </p:sp>
    </p:spTree>
    <p:extLst>
      <p:ext uri="{BB962C8B-B14F-4D97-AF65-F5344CB8AC3E}">
        <p14:creationId xmlns:p14="http://schemas.microsoft.com/office/powerpoint/2010/main" val="26173998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５月 １ ２日　　</a:t>
            </a:r>
            <a:r>
              <a:rPr lang="en-US" altLang="ja-JP" dirty="0">
                <a:latin typeface="AR P丸ゴシック体E" panose="020F0900000000000000" pitchFamily="50" charset="-128"/>
                <a:ea typeface="AR P丸ゴシック体E" panose="020F0900000000000000" pitchFamily="50" charset="-128"/>
              </a:rPr>
              <a:t>5</a:t>
            </a:r>
            <a:r>
              <a:rPr lang="ja-JP" altLang="en-US" dirty="0">
                <a:latin typeface="AR P丸ゴシック体E" panose="020F0900000000000000" pitchFamily="50" charset="-128"/>
                <a:ea typeface="AR P丸ゴシック体E" panose="020F0900000000000000" pitchFamily="50" charset="-128"/>
              </a:rPr>
              <a:t>月</a:t>
            </a:r>
            <a:r>
              <a:rPr lang="en-US" altLang="ja-JP" dirty="0">
                <a:latin typeface="AR P丸ゴシック体E" panose="020F0900000000000000" pitchFamily="50" charset="-128"/>
                <a:ea typeface="AR P丸ゴシック体E" panose="020F0900000000000000" pitchFamily="50" charset="-128"/>
              </a:rPr>
              <a:t>10</a:t>
            </a:r>
            <a:r>
              <a:rPr lang="ja-JP" altLang="en-US" dirty="0">
                <a:latin typeface="AR P丸ゴシック体E" panose="020F0900000000000000" pitchFamily="50" charset="-128"/>
                <a:ea typeface="AR P丸ゴシック体E" panose="020F0900000000000000" pitchFamily="50" charset="-128"/>
              </a:rPr>
              <a:t>日現在で世界の感染者数が</a:t>
            </a:r>
            <a:r>
              <a:rPr lang="en-US" altLang="ja-JP" dirty="0">
                <a:latin typeface="AR P丸ゴシック体E" panose="020F0900000000000000" pitchFamily="50" charset="-128"/>
                <a:ea typeface="AR P丸ゴシック体E" panose="020F0900000000000000" pitchFamily="50" charset="-128"/>
              </a:rPr>
              <a:t>400</a:t>
            </a:r>
            <a:r>
              <a:rPr lang="ja-JP" altLang="en-US" dirty="0">
                <a:latin typeface="AR P丸ゴシック体E" panose="020F0900000000000000" pitchFamily="50" charset="-128"/>
                <a:ea typeface="AR P丸ゴシック体E" panose="020F0900000000000000" pitchFamily="50" charset="-128"/>
              </a:rPr>
              <a:t>万人を越えました。</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すごい勢いで、感染が進んでいますね。アメリカの</a:t>
            </a:r>
            <a:r>
              <a:rPr lang="en-US" altLang="ja-JP" dirty="0">
                <a:solidFill>
                  <a:schemeClr val="accent1"/>
                </a:solidFill>
                <a:latin typeface="AR丸ゴシック体E" panose="020F0909000000000000" pitchFamily="49" charset="-128"/>
                <a:ea typeface="AR丸ゴシック体E" panose="020F0909000000000000" pitchFamily="49" charset="-128"/>
              </a:rPr>
              <a:t>130</a:t>
            </a:r>
            <a:r>
              <a:rPr lang="ja-JP" altLang="en-US" dirty="0">
                <a:solidFill>
                  <a:schemeClr val="accent1"/>
                </a:solidFill>
                <a:latin typeface="AR丸ゴシック体E" panose="020F0909000000000000" pitchFamily="49" charset="-128"/>
                <a:ea typeface="AR丸ゴシック体E" panose="020F0909000000000000" pitchFamily="49" charset="-128"/>
              </a:rPr>
              <a:t>万人って、</a:t>
            </a:r>
            <a:endParaRPr lang="en-US" altLang="ja-JP" dirty="0">
              <a:solidFill>
                <a:schemeClr val="accent1"/>
              </a:solidFill>
              <a:latin typeface="AR丸ゴシック体E" panose="020F0909000000000000" pitchFamily="49" charset="-128"/>
              <a:ea typeface="AR丸ゴシック体E" panose="020F0909000000000000" pitchFamily="49"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　　　　恐ろしい数ですね。</a:t>
            </a:r>
            <a:r>
              <a:rPr lang="ja-JP" altLang="en-US" dirty="0">
                <a:latin typeface="AR P丸ゴシック体E" panose="020F0900000000000000" pitchFamily="50" charset="-128"/>
                <a:ea typeface="AR P丸ゴシック体E" panose="020F0900000000000000" pitchFamily="50" charset="-128"/>
              </a:rPr>
              <a:t>　</a:t>
            </a:r>
            <a:endParaRPr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28</a:t>
            </a:fld>
            <a:endParaRPr kumimoji="1" lang="ja-JP" altLang="en-US"/>
          </a:p>
        </p:txBody>
      </p:sp>
    </p:spTree>
    <p:extLst>
      <p:ext uri="{BB962C8B-B14F-4D97-AF65-F5344CB8AC3E}">
        <p14:creationId xmlns:p14="http://schemas.microsoft.com/office/powerpoint/2010/main" val="24639199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５月 １ ３日　ＷＨＯの役割が一層重要になっています。</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a:t>
            </a:r>
            <a:r>
              <a:rPr lang="ja-JP" altLang="en-US" dirty="0">
                <a:solidFill>
                  <a:schemeClr val="accent1"/>
                </a:solidFill>
                <a:latin typeface="AR P丸ゴシック体E" panose="020F0900000000000000" pitchFamily="50" charset="-128"/>
                <a:ea typeface="AR P丸ゴシック体E" panose="020F0900000000000000" pitchFamily="50" charset="-128"/>
              </a:rPr>
              <a:t>アフリカや南アジアなど、手を洗う水やマスクの足りていない地域での</a:t>
            </a:r>
            <a:endParaRPr lang="en-US" altLang="ja-JP" dirty="0">
              <a:solidFill>
                <a:schemeClr val="accent1"/>
              </a:solidFill>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 P丸ゴシック体E" panose="020F0900000000000000" pitchFamily="50" charset="-128"/>
                <a:ea typeface="AR P丸ゴシック体E" panose="020F0900000000000000" pitchFamily="50" charset="-128"/>
              </a:rPr>
              <a:t>　　　　感染拡大が次の波を引き起こすのですね。</a:t>
            </a:r>
            <a:endParaRPr lang="en-US" altLang="ja-JP" dirty="0">
              <a:solidFill>
                <a:schemeClr val="accent1"/>
              </a:solidFill>
              <a:latin typeface="AR P丸ゴシック体E" panose="020F0900000000000000" pitchFamily="50" charset="-128"/>
              <a:ea typeface="AR P丸ゴシック体E" panose="020F0900000000000000" pitchFamily="50" charset="-128"/>
            </a:endParaRPr>
          </a:p>
          <a:p>
            <a:endParaRPr lang="en-US" altLang="ja-JP" dirty="0">
              <a:solidFill>
                <a:schemeClr val="accent1"/>
              </a:solidFill>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手島：　そのためにも世界の協力が欠かせませんね。　</a:t>
            </a:r>
            <a:endParaRPr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29</a:t>
            </a:fld>
            <a:endParaRPr kumimoji="1" lang="ja-JP" altLang="en-US"/>
          </a:p>
        </p:txBody>
      </p:sp>
    </p:spTree>
    <p:extLst>
      <p:ext uri="{BB962C8B-B14F-4D97-AF65-F5344CB8AC3E}">
        <p14:creationId xmlns:p14="http://schemas.microsoft.com/office/powerpoint/2010/main" val="463004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新型コロナウイルス感染症の大流行で、どんなことが起こったのでしょう。</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感染拡大によって、起こった社会の変化を、クリーム色のポストイットカードに、</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書いてください。</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例えば、「学校が休みになった」でもいいわけです。横書きにしましょうね。</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カード</a:t>
            </a:r>
            <a:r>
              <a:rPr lang="en-US" altLang="ja-JP" dirty="0">
                <a:latin typeface="AR P丸ゴシック体E" panose="020F0900000000000000" pitchFamily="50" charset="-128"/>
                <a:ea typeface="AR P丸ゴシック体E" panose="020F0900000000000000" pitchFamily="50" charset="-128"/>
              </a:rPr>
              <a:t>1</a:t>
            </a:r>
            <a:r>
              <a:rPr lang="ja-JP" altLang="en-US" dirty="0">
                <a:latin typeface="AR P丸ゴシック体E" panose="020F0900000000000000" pitchFamily="50" charset="-128"/>
                <a:ea typeface="AR P丸ゴシック体E" panose="020F0900000000000000" pitchFamily="50" charset="-128"/>
              </a:rPr>
              <a:t>枚に一つの変化ですよ。では、思いつく限り書き出しましょう。</a:t>
            </a:r>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a:t>
            </a:r>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a:t>
            </a:r>
            <a:r>
              <a:rPr lang="en-US" altLang="ja-JP" dirty="0">
                <a:latin typeface="AR P丸ゴシック体E" panose="020F0900000000000000" pitchFamily="50" charset="-128"/>
                <a:ea typeface="AR P丸ゴシック体E" panose="020F0900000000000000" pitchFamily="50" charset="-128"/>
              </a:rPr>
              <a:t>3</a:t>
            </a:r>
            <a:r>
              <a:rPr lang="ja-JP" altLang="en-US" dirty="0">
                <a:latin typeface="AR P丸ゴシック体E" panose="020F0900000000000000" pitchFamily="50" charset="-128"/>
                <a:ea typeface="AR P丸ゴシック体E" panose="020F0900000000000000" pitchFamily="50" charset="-128"/>
              </a:rPr>
              <a:t>分以内、一人</a:t>
            </a:r>
            <a:r>
              <a:rPr lang="en-US" altLang="ja-JP" dirty="0">
                <a:latin typeface="AR P丸ゴシック体E" panose="020F0900000000000000" pitchFamily="50" charset="-128"/>
                <a:ea typeface="AR P丸ゴシック体E" panose="020F0900000000000000" pitchFamily="50" charset="-128"/>
              </a:rPr>
              <a:t>20</a:t>
            </a:r>
            <a:r>
              <a:rPr lang="ja-JP" altLang="en-US" dirty="0">
                <a:latin typeface="AR P丸ゴシック体E" panose="020F0900000000000000" pitchFamily="50" charset="-128"/>
                <a:ea typeface="AR P丸ゴシック体E" panose="020F0900000000000000" pitchFamily="50" charset="-128"/>
              </a:rPr>
              <a:t>枚以上を目標にしましょう）ではスタートです。</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endParaRPr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3</a:t>
            </a:fld>
            <a:endParaRPr kumimoji="1" lang="ja-JP" altLang="en-US"/>
          </a:p>
        </p:txBody>
      </p:sp>
    </p:spTree>
    <p:extLst>
      <p:ext uri="{BB962C8B-B14F-4D97-AF65-F5344CB8AC3E}">
        <p14:creationId xmlns:p14="http://schemas.microsoft.com/office/powerpoint/2010/main" val="31922668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５月 １ ５日　自動車の売れ行きが落ちて、生産が止まりそうです。</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日本の自動車産業では、下請けも入れると</a:t>
            </a:r>
            <a:r>
              <a:rPr lang="en-US" altLang="ja-JP" dirty="0">
                <a:solidFill>
                  <a:schemeClr val="accent1"/>
                </a:solidFill>
                <a:latin typeface="AR丸ゴシック体E" panose="020F0909000000000000" pitchFamily="49" charset="-128"/>
                <a:ea typeface="AR丸ゴシック体E" panose="020F0909000000000000" pitchFamily="49" charset="-128"/>
              </a:rPr>
              <a:t>546</a:t>
            </a:r>
            <a:r>
              <a:rPr lang="ja-JP" altLang="en-US" dirty="0">
                <a:solidFill>
                  <a:schemeClr val="accent1"/>
                </a:solidFill>
                <a:latin typeface="AR丸ゴシック体E" panose="020F0909000000000000" pitchFamily="49" charset="-128"/>
                <a:ea typeface="AR丸ゴシック体E" panose="020F0909000000000000" pitchFamily="49" charset="-128"/>
              </a:rPr>
              <a:t>万人もの人が</a:t>
            </a:r>
            <a:r>
              <a:rPr lang="ja-JP" altLang="en-US" dirty="0">
                <a:solidFill>
                  <a:schemeClr val="accent1"/>
                </a:solidFill>
                <a:latin typeface="AR P丸ゴシック体E" panose="020F0900000000000000" pitchFamily="50" charset="-128"/>
                <a:ea typeface="AR P丸ゴシック体E" panose="020F0900000000000000" pitchFamily="50" charset="-128"/>
              </a:rPr>
              <a:t>働いて</a:t>
            </a:r>
            <a:endParaRPr lang="en-US" altLang="ja-JP" dirty="0">
              <a:solidFill>
                <a:schemeClr val="accent1"/>
              </a:solidFill>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 P丸ゴシック体E" panose="020F0900000000000000" pitchFamily="50" charset="-128"/>
                <a:ea typeface="AR P丸ゴシック体E" panose="020F0900000000000000" pitchFamily="50" charset="-128"/>
              </a:rPr>
              <a:t>　　　　いるそうです。</a:t>
            </a:r>
            <a:endParaRPr lang="en-US" altLang="ja-JP" dirty="0">
              <a:solidFill>
                <a:schemeClr val="accent1"/>
              </a:solidFill>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 P丸ゴシック体E" panose="020F0900000000000000" pitchFamily="50" charset="-128"/>
                <a:ea typeface="AR P丸ゴシック体E" panose="020F0900000000000000" pitchFamily="50" charset="-128"/>
              </a:rPr>
              <a:t>　　　　その工場が止まったら、日本人の約 </a:t>
            </a:r>
            <a:r>
              <a:rPr lang="en-US" altLang="ja-JP" dirty="0">
                <a:solidFill>
                  <a:schemeClr val="accent1"/>
                </a:solidFill>
                <a:latin typeface="AR P丸ゴシック体E" panose="020F0900000000000000" pitchFamily="50" charset="-128"/>
                <a:ea typeface="AR P丸ゴシック体E" panose="020F0900000000000000" pitchFamily="50" charset="-128"/>
              </a:rPr>
              <a:t>1 </a:t>
            </a:r>
            <a:r>
              <a:rPr lang="ja-JP" altLang="en-US" dirty="0">
                <a:solidFill>
                  <a:schemeClr val="accent1"/>
                </a:solidFill>
                <a:latin typeface="AR P丸ゴシック体E" panose="020F0900000000000000" pitchFamily="50" charset="-128"/>
                <a:ea typeface="AR P丸ゴシック体E" panose="020F0900000000000000" pitchFamily="50" charset="-128"/>
              </a:rPr>
              <a:t>割の人の仕事がなくなることに</a:t>
            </a:r>
            <a:endParaRPr lang="en-US" altLang="ja-JP" dirty="0">
              <a:solidFill>
                <a:schemeClr val="accent1"/>
              </a:solidFill>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 P丸ゴシック体E" panose="020F0900000000000000" pitchFamily="50" charset="-128"/>
                <a:ea typeface="AR P丸ゴシック体E" panose="020F0900000000000000" pitchFamily="50" charset="-128"/>
              </a:rPr>
              <a:t>　　　　なります。</a:t>
            </a:r>
            <a:endParaRPr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30</a:t>
            </a:fld>
            <a:endParaRPr kumimoji="1" lang="ja-JP" altLang="en-US"/>
          </a:p>
        </p:txBody>
      </p:sp>
    </p:spTree>
    <p:extLst>
      <p:ext uri="{BB962C8B-B14F-4D97-AF65-F5344CB8AC3E}">
        <p14:creationId xmlns:p14="http://schemas.microsoft.com/office/powerpoint/2010/main" val="27520154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５月 ２２日　　オンライン授業が求められるようになってきました。</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でも、全ての学校ですぐにできるわけではないようですね。</a:t>
            </a:r>
            <a:r>
              <a:rPr lang="ja-JP" altLang="en-US" dirty="0">
                <a:latin typeface="AR P丸ゴシック体E" panose="020F0900000000000000" pitchFamily="50" charset="-128"/>
                <a:ea typeface="AR P丸ゴシック体E" panose="020F0900000000000000" pitchFamily="50" charset="-128"/>
              </a:rPr>
              <a:t>　</a:t>
            </a:r>
            <a:endParaRPr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31</a:t>
            </a:fld>
            <a:endParaRPr kumimoji="1" lang="ja-JP" altLang="en-US"/>
          </a:p>
        </p:txBody>
      </p:sp>
    </p:spTree>
    <p:extLst>
      <p:ext uri="{BB962C8B-B14F-4D97-AF65-F5344CB8AC3E}">
        <p14:creationId xmlns:p14="http://schemas.microsoft.com/office/powerpoint/2010/main" val="15943381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latin typeface="AR P丸ゴシック体E" panose="020F0900000000000000" pitchFamily="50" charset="-128"/>
                <a:ea typeface="AR P丸ゴシック体E" panose="020F0900000000000000" pitchFamily="50" charset="-128"/>
              </a:rPr>
              <a:t>5</a:t>
            </a:r>
            <a:r>
              <a:rPr lang="ja-JP" altLang="en-US" dirty="0">
                <a:latin typeface="AR P丸ゴシック体E" panose="020F0900000000000000" pitchFamily="50" charset="-128"/>
                <a:ea typeface="AR P丸ゴシック体E" panose="020F0900000000000000" pitchFamily="50" charset="-128"/>
              </a:rPr>
              <a:t>月</a:t>
            </a:r>
            <a:r>
              <a:rPr lang="en-US" altLang="ja-JP" dirty="0">
                <a:latin typeface="AR P丸ゴシック体E" panose="020F0900000000000000" pitchFamily="50" charset="-128"/>
                <a:ea typeface="AR P丸ゴシック体E" panose="020F0900000000000000" pitchFamily="50" charset="-128"/>
              </a:rPr>
              <a:t>23</a:t>
            </a:r>
            <a:r>
              <a:rPr lang="ja-JP" altLang="en-US" dirty="0">
                <a:latin typeface="AR P丸ゴシック体E" panose="020F0900000000000000" pitchFamily="50" charset="-128"/>
                <a:ea typeface="AR P丸ゴシック体E" panose="020F0900000000000000" pitchFamily="50" charset="-128"/>
              </a:rPr>
              <a:t>日　感染者数は、</a:t>
            </a:r>
            <a:r>
              <a:rPr lang="en-US" altLang="ja-JP" dirty="0">
                <a:latin typeface="AR丸ゴシック体E" panose="020F0909000000000000" pitchFamily="49" charset="-128"/>
                <a:ea typeface="AR丸ゴシック体E" panose="020F0909000000000000" pitchFamily="49" charset="-128"/>
              </a:rPr>
              <a:t>5</a:t>
            </a:r>
            <a:r>
              <a:rPr lang="ja-JP" altLang="en-US" dirty="0">
                <a:latin typeface="AR丸ゴシック体E" panose="020F0909000000000000" pitchFamily="49" charset="-128"/>
                <a:ea typeface="AR丸ゴシック体E" panose="020F0909000000000000" pitchFamily="49" charset="-128"/>
              </a:rPr>
              <a:t>月</a:t>
            </a:r>
            <a:r>
              <a:rPr lang="en-US" altLang="ja-JP" dirty="0">
                <a:latin typeface="AR丸ゴシック体E" panose="020F0909000000000000" pitchFamily="49" charset="-128"/>
                <a:ea typeface="AR丸ゴシック体E" panose="020F0909000000000000" pitchFamily="49" charset="-128"/>
              </a:rPr>
              <a:t>10</a:t>
            </a:r>
            <a:r>
              <a:rPr lang="ja-JP" altLang="en-US" dirty="0">
                <a:latin typeface="AR丸ゴシック体E" panose="020F0909000000000000" pitchFamily="49" charset="-128"/>
                <a:ea typeface="AR丸ゴシック体E" panose="020F0909000000000000" pitchFamily="49" charset="-128"/>
              </a:rPr>
              <a:t>日に</a:t>
            </a:r>
            <a:r>
              <a:rPr lang="en-US" altLang="ja-JP" dirty="0">
                <a:latin typeface="AR丸ゴシック体E" panose="020F0909000000000000" pitchFamily="49" charset="-128"/>
                <a:ea typeface="AR丸ゴシック体E" panose="020F0909000000000000" pitchFamily="49" charset="-128"/>
              </a:rPr>
              <a:t>400</a:t>
            </a:r>
            <a:r>
              <a:rPr lang="ja-JP" altLang="en-US" dirty="0">
                <a:latin typeface="AR丸ゴシック体E" panose="020F0909000000000000" pitchFamily="49" charset="-128"/>
                <a:ea typeface="AR丸ゴシック体E" panose="020F0909000000000000" pitchFamily="49" charset="-128"/>
              </a:rPr>
              <a:t>万人だったのに</a:t>
            </a:r>
            <a:r>
              <a:rPr lang="en-US" altLang="ja-JP" dirty="0">
                <a:latin typeface="AR丸ゴシック体E" panose="020F0909000000000000" pitchFamily="49" charset="-128"/>
                <a:ea typeface="AR丸ゴシック体E" panose="020F0909000000000000" pitchFamily="49" charset="-128"/>
              </a:rPr>
              <a:t>21</a:t>
            </a:r>
            <a:r>
              <a:rPr lang="ja-JP" altLang="en-US" dirty="0">
                <a:latin typeface="AR丸ゴシック体E" panose="020F0909000000000000" pitchFamily="49" charset="-128"/>
                <a:ea typeface="AR丸ゴシック体E" panose="020F0909000000000000" pitchFamily="49" charset="-128"/>
              </a:rPr>
              <a:t>日に</a:t>
            </a:r>
            <a:r>
              <a:rPr lang="en-US" altLang="ja-JP" dirty="0">
                <a:latin typeface="AR丸ゴシック体E" panose="020F0909000000000000" pitchFamily="49" charset="-128"/>
                <a:ea typeface="AR丸ゴシック体E" panose="020F0909000000000000" pitchFamily="49" charset="-128"/>
              </a:rPr>
              <a:t>500</a:t>
            </a:r>
            <a:r>
              <a:rPr lang="ja-JP" altLang="en-US" dirty="0">
                <a:latin typeface="AR丸ゴシック体E" panose="020F0909000000000000" pitchFamily="49" charset="-128"/>
                <a:ea typeface="AR丸ゴシック体E" panose="020F0909000000000000" pitchFamily="49" charset="-128"/>
              </a:rPr>
              <a:t>万人に！</a:t>
            </a:r>
            <a:endParaRPr lang="en-US" altLang="ja-JP" dirty="0">
              <a:latin typeface="AR丸ゴシック体E" panose="020F0909000000000000" pitchFamily="49" charset="-128"/>
              <a:ea typeface="AR丸ゴシック体E" panose="020F0909000000000000" pitchFamily="49" charset="-128"/>
            </a:endParaRPr>
          </a:p>
          <a:p>
            <a:r>
              <a:rPr lang="ja-JP" altLang="en-US" dirty="0">
                <a:latin typeface="AR丸ゴシック体E" panose="020F0909000000000000" pitchFamily="49" charset="-128"/>
                <a:ea typeface="AR丸ゴシック体E" panose="020F0909000000000000" pitchFamily="49" charset="-128"/>
              </a:rPr>
              <a:t>　　　　</a:t>
            </a:r>
            <a:endParaRPr lang="en-US" altLang="ja-JP" dirty="0">
              <a:latin typeface="AR丸ゴシック体E" panose="020F0909000000000000" pitchFamily="49" charset="-128"/>
              <a:ea typeface="AR丸ゴシック体E" panose="020F0909000000000000" pitchFamily="49"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a:t>
            </a:r>
            <a:r>
              <a:rPr lang="ja-JP" altLang="en-US" b="1" u="sng" dirty="0">
                <a:solidFill>
                  <a:schemeClr val="accent1"/>
                </a:solidFill>
                <a:latin typeface="AR丸ゴシック体E" panose="020F0909000000000000" pitchFamily="49" charset="-128"/>
                <a:ea typeface="AR丸ゴシック体E" panose="020F0909000000000000" pitchFamily="49" charset="-128"/>
              </a:rPr>
              <a:t>： 初めの</a:t>
            </a:r>
            <a:r>
              <a:rPr lang="en-US" altLang="ja-JP" b="1" u="sng" dirty="0">
                <a:solidFill>
                  <a:schemeClr val="accent1"/>
                </a:solidFill>
                <a:latin typeface="AR丸ゴシック体E" panose="020F0909000000000000" pitchFamily="49" charset="-128"/>
                <a:ea typeface="AR丸ゴシック体E" panose="020F0909000000000000" pitchFamily="49" charset="-128"/>
              </a:rPr>
              <a:t>10</a:t>
            </a:r>
            <a:r>
              <a:rPr lang="ja-JP" altLang="en-US" b="1" u="sng" dirty="0">
                <a:solidFill>
                  <a:schemeClr val="accent1"/>
                </a:solidFill>
                <a:latin typeface="AR丸ゴシック体E" panose="020F0909000000000000" pitchFamily="49" charset="-128"/>
                <a:ea typeface="AR丸ゴシック体E" panose="020F0909000000000000" pitchFamily="49" charset="-128"/>
              </a:rPr>
              <a:t>万人になるまで</a:t>
            </a:r>
            <a:r>
              <a:rPr lang="en-US" altLang="ja-JP" dirty="0">
                <a:solidFill>
                  <a:schemeClr val="accent1"/>
                </a:solidFill>
                <a:latin typeface="AR丸ゴシック体E" panose="020F0909000000000000" pitchFamily="49" charset="-128"/>
                <a:ea typeface="AR丸ゴシック体E" panose="020F0909000000000000" pitchFamily="49" charset="-128"/>
              </a:rPr>
              <a:t>3</a:t>
            </a:r>
            <a:r>
              <a:rPr lang="ja-JP" altLang="en-US" dirty="0">
                <a:solidFill>
                  <a:schemeClr val="accent1"/>
                </a:solidFill>
                <a:latin typeface="AR丸ゴシック体E" panose="020F0909000000000000" pitchFamily="49" charset="-128"/>
                <a:ea typeface="AR丸ゴシック体E" panose="020F0909000000000000" pitchFamily="49" charset="-128"/>
              </a:rPr>
              <a:t>カ月かかっていたのに、たった</a:t>
            </a:r>
            <a:r>
              <a:rPr lang="en-US" altLang="ja-JP" dirty="0">
                <a:solidFill>
                  <a:schemeClr val="accent1"/>
                </a:solidFill>
                <a:latin typeface="AR丸ゴシック体E" panose="020F0909000000000000" pitchFamily="49" charset="-128"/>
                <a:ea typeface="AR丸ゴシック体E" panose="020F0909000000000000" pitchFamily="49" charset="-128"/>
              </a:rPr>
              <a:t>11</a:t>
            </a:r>
            <a:r>
              <a:rPr lang="ja-JP" altLang="en-US" dirty="0">
                <a:solidFill>
                  <a:schemeClr val="accent1"/>
                </a:solidFill>
                <a:latin typeface="AR丸ゴシック体E" panose="020F0909000000000000" pitchFamily="49" charset="-128"/>
                <a:ea typeface="AR丸ゴシック体E" panose="020F0909000000000000" pitchFamily="49" charset="-128"/>
              </a:rPr>
              <a:t>日間で</a:t>
            </a:r>
            <a:endParaRPr lang="en-US" altLang="ja-JP" dirty="0">
              <a:solidFill>
                <a:schemeClr val="accent1"/>
              </a:solidFill>
              <a:latin typeface="AR丸ゴシック体E" panose="020F0909000000000000" pitchFamily="49" charset="-128"/>
              <a:ea typeface="AR丸ゴシック体E" panose="020F0909000000000000" pitchFamily="49"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　　　</a:t>
            </a:r>
            <a:r>
              <a:rPr lang="en-US" altLang="ja-JP" dirty="0">
                <a:solidFill>
                  <a:schemeClr val="accent1"/>
                </a:solidFill>
                <a:latin typeface="AR丸ゴシック体E" panose="020F0909000000000000" pitchFamily="49" charset="-128"/>
                <a:ea typeface="AR丸ゴシック体E" panose="020F0909000000000000" pitchFamily="49" charset="-128"/>
              </a:rPr>
              <a:t>100</a:t>
            </a:r>
            <a:r>
              <a:rPr lang="ja-JP" altLang="en-US" dirty="0">
                <a:solidFill>
                  <a:schemeClr val="accent1"/>
                </a:solidFill>
                <a:latin typeface="AR丸ゴシック体E" panose="020F0909000000000000" pitchFamily="49" charset="-128"/>
                <a:ea typeface="AR丸ゴシック体E" panose="020F0909000000000000" pitchFamily="49" charset="-128"/>
              </a:rPr>
              <a:t>万人も増えているのですね。</a:t>
            </a:r>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32</a:t>
            </a:fld>
            <a:endParaRPr kumimoji="1" lang="ja-JP" altLang="en-US"/>
          </a:p>
        </p:txBody>
      </p:sp>
    </p:spTree>
    <p:extLst>
      <p:ext uri="{BB962C8B-B14F-4D97-AF65-F5344CB8AC3E}">
        <p14:creationId xmlns:p14="http://schemas.microsoft.com/office/powerpoint/2010/main" val="22999832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latin typeface="AR丸ゴシック体E" panose="020F0909000000000000" pitchFamily="49" charset="-128"/>
                <a:ea typeface="AR丸ゴシック体E" panose="020F0909000000000000" pitchFamily="49" charset="-128"/>
              </a:rPr>
              <a:t>5</a:t>
            </a:r>
            <a:r>
              <a:rPr lang="ja-JP" altLang="en-US" dirty="0">
                <a:latin typeface="AR丸ゴシック体E" panose="020F0909000000000000" pitchFamily="49" charset="-128"/>
                <a:ea typeface="AR丸ゴシック体E" panose="020F0909000000000000" pitchFamily="49" charset="-128"/>
              </a:rPr>
              <a:t>月２７日　　日本政府は、緊急事態宣言を全国で解除にしました。</a:t>
            </a:r>
            <a:endParaRPr lang="en-US" altLang="ja-JP" dirty="0">
              <a:latin typeface="AR丸ゴシック体E" panose="020F0909000000000000" pitchFamily="49" charset="-128"/>
              <a:ea typeface="AR丸ゴシック体E" panose="020F0909000000000000" pitchFamily="49" charset="-128"/>
            </a:endParaRPr>
          </a:p>
          <a:p>
            <a:endParaRPr lang="en-US" altLang="ja-JP" dirty="0">
              <a:latin typeface="AR丸ゴシック体E" panose="020F0909000000000000" pitchFamily="49" charset="-128"/>
              <a:ea typeface="AR丸ゴシック体E" panose="020F0909000000000000" pitchFamily="49"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これで、ほっとした人も、大勢いらっしゃったことでしょうね。</a:t>
            </a:r>
            <a:endParaRPr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33</a:t>
            </a:fld>
            <a:endParaRPr kumimoji="1" lang="ja-JP" altLang="en-US"/>
          </a:p>
        </p:txBody>
      </p:sp>
    </p:spTree>
    <p:extLst>
      <p:ext uri="{BB962C8B-B14F-4D97-AF65-F5344CB8AC3E}">
        <p14:creationId xmlns:p14="http://schemas.microsoft.com/office/powerpoint/2010/main" val="42379760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丸ゴシック体E" panose="020F0909000000000000" pitchFamily="49" charset="-128"/>
                <a:ea typeface="AR丸ゴシック体E" panose="020F0909000000000000" pitchFamily="49" charset="-128"/>
              </a:rPr>
              <a:t>その他にも、色々な変化が起こりました。</a:t>
            </a:r>
            <a:endParaRPr lang="en-US" altLang="ja-JP" dirty="0">
              <a:latin typeface="AR丸ゴシック体E" panose="020F0909000000000000" pitchFamily="49" charset="-128"/>
              <a:ea typeface="AR丸ゴシック体E" panose="020F0909000000000000" pitchFamily="49" charset="-128"/>
            </a:endParaRPr>
          </a:p>
          <a:p>
            <a:endParaRPr lang="en-US" altLang="ja-JP" dirty="0">
              <a:latin typeface="AR丸ゴシック体E" panose="020F0909000000000000" pitchFamily="49" charset="-128"/>
              <a:ea typeface="AR丸ゴシック体E" panose="020F0909000000000000" pitchFamily="49"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松尾：イライラしている大人が、子どもを虐待することも増えています。</a:t>
            </a:r>
            <a:endParaRPr lang="en-US" altLang="ja-JP" dirty="0">
              <a:solidFill>
                <a:schemeClr val="accent1"/>
              </a:solidFill>
              <a:latin typeface="AR丸ゴシック体E" panose="020F0909000000000000" pitchFamily="49" charset="-128"/>
              <a:ea typeface="AR丸ゴシック体E" panose="020F0909000000000000" pitchFamily="49"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　　　また、第２波、第３波の心配も続いていますね。</a:t>
            </a:r>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34</a:t>
            </a:fld>
            <a:endParaRPr kumimoji="1" lang="ja-JP" altLang="en-US"/>
          </a:p>
        </p:txBody>
      </p:sp>
    </p:spTree>
    <p:extLst>
      <p:ext uri="{BB962C8B-B14F-4D97-AF65-F5344CB8AC3E}">
        <p14:creationId xmlns:p14="http://schemas.microsoft.com/office/powerpoint/2010/main" val="24206127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感染拡大によって、起こった社会の変化を、</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a:t>
            </a:r>
            <a:r>
              <a:rPr lang="en-US" altLang="ja-JP" dirty="0">
                <a:latin typeface="AR P丸ゴシック体E" panose="020F0900000000000000" pitchFamily="50" charset="-128"/>
                <a:ea typeface="AR P丸ゴシック体E" panose="020F0900000000000000" pitchFamily="50" charset="-128"/>
              </a:rPr>
              <a:t>3</a:t>
            </a:r>
            <a:r>
              <a:rPr lang="ja-JP" altLang="en-US" dirty="0">
                <a:latin typeface="AR P丸ゴシック体E" panose="020F0900000000000000" pitchFamily="50" charset="-128"/>
                <a:ea typeface="AR P丸ゴシック体E" panose="020F0900000000000000" pitchFamily="50" charset="-128"/>
              </a:rPr>
              <a:t>分間でウェブ図にまとめよう</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中心は、「新型コロナウイルスの流行」としましょう。</a:t>
            </a:r>
            <a:endParaRPr lang="en-US" altLang="ja-JP" dirty="0">
              <a:latin typeface="AR P丸ゴシック体E" panose="020F0900000000000000" pitchFamily="50" charset="-128"/>
              <a:ea typeface="AR P丸ゴシック体E" panose="020F0900000000000000"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35</a:t>
            </a:fld>
            <a:endParaRPr kumimoji="1" lang="ja-JP" altLang="en-US"/>
          </a:p>
        </p:txBody>
      </p:sp>
    </p:spTree>
    <p:extLst>
      <p:ext uri="{BB962C8B-B14F-4D97-AF65-F5344CB8AC3E}">
        <p14:creationId xmlns:p14="http://schemas.microsoft.com/office/powerpoint/2010/main" val="449870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979922" y="4841874"/>
            <a:ext cx="5185352" cy="4486276"/>
          </a:xfrm>
        </p:spPr>
        <p:txBody>
          <a:bodyPr/>
          <a:lstStyle/>
          <a:p>
            <a:r>
              <a:rPr lang="ja-JP" altLang="en-US" b="1" dirty="0">
                <a:latin typeface="BIZ UDPゴシック" panose="020B0400000000000000" pitchFamily="50" charset="-128"/>
                <a:ea typeface="BIZ UDPゴシック" panose="020B0400000000000000" pitchFamily="50" charset="-128"/>
              </a:rPr>
              <a:t>ウェブ図の中の、社会の変化に対し、</a:t>
            </a:r>
            <a:endParaRPr lang="en-US" altLang="ja-JP" b="1" dirty="0">
              <a:latin typeface="BIZ UDPゴシック" panose="020B0400000000000000" pitchFamily="50" charset="-128"/>
              <a:ea typeface="BIZ UDPゴシック" panose="020B0400000000000000" pitchFamily="50" charset="-128"/>
            </a:endParaRPr>
          </a:p>
          <a:p>
            <a:endParaRPr lang="en-US" altLang="ja-JP" sz="800" b="1" dirty="0">
              <a:latin typeface="BIZ UDPゴシック" panose="020B0400000000000000" pitchFamily="50" charset="-128"/>
              <a:ea typeface="BIZ UDPゴシック" panose="020B0400000000000000" pitchFamily="50" charset="-128"/>
            </a:endParaRPr>
          </a:p>
          <a:p>
            <a:r>
              <a:rPr lang="ja-JP" altLang="en-US" b="1" dirty="0">
                <a:latin typeface="BIZ UDPゴシック" panose="020B0400000000000000" pitchFamily="50" charset="-128"/>
                <a:ea typeface="BIZ UDPゴシック" panose="020B0400000000000000" pitchFamily="50" charset="-128"/>
              </a:rPr>
              <a:t>知っていることや、もっと知りたいことなどを、</a:t>
            </a:r>
            <a:endParaRPr lang="en-US" altLang="ja-JP" b="1" dirty="0">
              <a:latin typeface="BIZ UDPゴシック" panose="020B0400000000000000" pitchFamily="50" charset="-128"/>
              <a:ea typeface="BIZ UDPゴシック" panose="020B0400000000000000" pitchFamily="50" charset="-128"/>
            </a:endParaRPr>
          </a:p>
          <a:p>
            <a:endParaRPr lang="en-US" altLang="ja-JP" sz="800" b="1" dirty="0">
              <a:latin typeface="BIZ UDPゴシック" panose="020B0400000000000000" pitchFamily="50" charset="-128"/>
              <a:ea typeface="BIZ UDPゴシック" panose="020B0400000000000000" pitchFamily="50" charset="-128"/>
            </a:endParaRPr>
          </a:p>
          <a:p>
            <a:r>
              <a:rPr lang="ja-JP" altLang="en-US" b="1" dirty="0">
                <a:latin typeface="BIZ UDPゴシック" panose="020B0400000000000000" pitchFamily="50" charset="-128"/>
                <a:ea typeface="BIZ UDPゴシック" panose="020B0400000000000000" pitchFamily="50" charset="-128"/>
              </a:rPr>
              <a:t>カードに書き出し、書いたものから、ウェブ図に貼りましょう。</a:t>
            </a:r>
            <a:endParaRPr lang="en-US" altLang="ja-JP" b="1"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　</a:t>
            </a:r>
            <a:endParaRPr lang="en-US" altLang="ja-JP" dirty="0">
              <a:latin typeface="BIZ UDPゴシック" panose="020B0400000000000000" pitchFamily="50" charset="-128"/>
              <a:ea typeface="BIZ UDPゴシック" panose="020B04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例えば、「うちのお父さんもテレワークを始めた」でもいいわけです。</a:t>
            </a:r>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横書きにしましょうね。</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カード</a:t>
            </a:r>
            <a:r>
              <a:rPr lang="en-US" altLang="ja-JP" dirty="0">
                <a:latin typeface="AR P丸ゴシック体E" panose="020F0900000000000000" pitchFamily="50" charset="-128"/>
                <a:ea typeface="AR P丸ゴシック体E" panose="020F0900000000000000" pitchFamily="50" charset="-128"/>
              </a:rPr>
              <a:t>1</a:t>
            </a:r>
            <a:r>
              <a:rPr lang="ja-JP" altLang="en-US" dirty="0">
                <a:latin typeface="AR P丸ゴシック体E" panose="020F0900000000000000" pitchFamily="50" charset="-128"/>
                <a:ea typeface="AR P丸ゴシック体E" panose="020F0900000000000000" pitchFamily="50" charset="-128"/>
              </a:rPr>
              <a:t>枚に一つの変化ですよ。では、　</a:t>
            </a:r>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a:t>
            </a:r>
            <a:r>
              <a:rPr lang="en-US" altLang="ja-JP" dirty="0">
                <a:latin typeface="AR P丸ゴシック体E" panose="020F0900000000000000" pitchFamily="50" charset="-128"/>
                <a:ea typeface="AR P丸ゴシック体E" panose="020F0900000000000000" pitchFamily="50" charset="-128"/>
              </a:rPr>
              <a:t>3</a:t>
            </a:r>
            <a:r>
              <a:rPr lang="ja-JP" altLang="en-US" dirty="0">
                <a:latin typeface="AR P丸ゴシック体E" panose="020F0900000000000000" pitchFamily="50" charset="-128"/>
                <a:ea typeface="AR P丸ゴシック体E" panose="020F0900000000000000" pitchFamily="50" charset="-128"/>
              </a:rPr>
              <a:t>分以内、一人５枚以上を目標にしましょう。ではスタートです。</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rgbClr val="0070C0"/>
                </a:solidFill>
                <a:latin typeface="AR P丸ゴシック体E" panose="020F0900000000000000" pitchFamily="50" charset="-128"/>
                <a:ea typeface="AR P丸ゴシック体E" panose="020F0900000000000000" pitchFamily="50" charset="-128"/>
              </a:rPr>
              <a:t>松尾：　それではウェブ図をまとめるのも、社会の変化を付箋紙に</a:t>
            </a:r>
            <a:endParaRPr lang="en-US" altLang="ja-JP" dirty="0">
              <a:solidFill>
                <a:srgbClr val="0070C0"/>
              </a:solidFill>
              <a:latin typeface="AR P丸ゴシック体E" panose="020F0900000000000000" pitchFamily="50" charset="-128"/>
              <a:ea typeface="AR P丸ゴシック体E" panose="020F0900000000000000" pitchFamily="50" charset="-128"/>
            </a:endParaRPr>
          </a:p>
          <a:p>
            <a:r>
              <a:rPr lang="ja-JP" altLang="en-US" dirty="0">
                <a:solidFill>
                  <a:srgbClr val="0070C0"/>
                </a:solidFill>
                <a:latin typeface="AR P丸ゴシック体E" panose="020F0900000000000000" pitchFamily="50" charset="-128"/>
                <a:ea typeface="AR P丸ゴシック体E" panose="020F0900000000000000" pitchFamily="50" charset="-128"/>
              </a:rPr>
              <a:t>　</a:t>
            </a:r>
            <a:endParaRPr lang="en-US" altLang="ja-JP" dirty="0">
              <a:solidFill>
                <a:srgbClr val="0070C0"/>
              </a:solidFill>
              <a:latin typeface="AR P丸ゴシック体E" panose="020F0900000000000000" pitchFamily="50" charset="-128"/>
              <a:ea typeface="AR P丸ゴシック体E" panose="020F0900000000000000" pitchFamily="50" charset="-128"/>
            </a:endParaRPr>
          </a:p>
          <a:p>
            <a:r>
              <a:rPr lang="ja-JP" altLang="en-US" dirty="0">
                <a:solidFill>
                  <a:srgbClr val="0070C0"/>
                </a:solidFill>
                <a:latin typeface="AR P丸ゴシック体E" panose="020F0900000000000000" pitchFamily="50" charset="-128"/>
                <a:ea typeface="AR P丸ゴシック体E" panose="020F0900000000000000" pitchFamily="50" charset="-128"/>
              </a:rPr>
              <a:t>　　　　書き出すのも、所要時間はそれぞれ</a:t>
            </a:r>
            <a:r>
              <a:rPr lang="en-US" altLang="ja-JP" dirty="0">
                <a:solidFill>
                  <a:srgbClr val="0070C0"/>
                </a:solidFill>
                <a:latin typeface="AR P丸ゴシック体E" panose="020F0900000000000000" pitchFamily="50" charset="-128"/>
                <a:ea typeface="AR P丸ゴシック体E" panose="020F0900000000000000" pitchFamily="50" charset="-128"/>
              </a:rPr>
              <a:t>3</a:t>
            </a:r>
            <a:r>
              <a:rPr lang="ja-JP" altLang="en-US" dirty="0">
                <a:solidFill>
                  <a:srgbClr val="0070C0"/>
                </a:solidFill>
                <a:latin typeface="AR P丸ゴシック体E" panose="020F0900000000000000" pitchFamily="50" charset="-128"/>
                <a:ea typeface="AR P丸ゴシック体E" panose="020F0900000000000000" pitchFamily="50" charset="-128"/>
              </a:rPr>
              <a:t>分としましょう。</a:t>
            </a:r>
            <a:endParaRPr lang="en-US" altLang="ja-JP" dirty="0">
              <a:solidFill>
                <a:srgbClr val="0070C0"/>
              </a:solidFill>
              <a:latin typeface="AR P丸ゴシック体E" panose="020F0900000000000000" pitchFamily="50" charset="-128"/>
              <a:ea typeface="AR P丸ゴシック体E" panose="020F0900000000000000" pitchFamily="50" charset="-128"/>
            </a:endParaRPr>
          </a:p>
          <a:p>
            <a:r>
              <a:rPr lang="ja-JP" altLang="en-US" dirty="0">
                <a:solidFill>
                  <a:srgbClr val="0070C0"/>
                </a:solidFill>
                <a:latin typeface="AR P丸ゴシック体E" panose="020F0900000000000000" pitchFamily="50" charset="-128"/>
                <a:ea typeface="AR P丸ゴシック体E" panose="020F0900000000000000" pitchFamily="50" charset="-128"/>
              </a:rPr>
              <a:t>　　　</a:t>
            </a:r>
            <a:endParaRPr lang="en-US" altLang="ja-JP" dirty="0">
              <a:solidFill>
                <a:srgbClr val="0070C0"/>
              </a:solidFill>
              <a:latin typeface="AR P丸ゴシック体E" panose="020F0900000000000000" pitchFamily="50" charset="-128"/>
              <a:ea typeface="AR P丸ゴシック体E" panose="020F0900000000000000" pitchFamily="50" charset="-128"/>
            </a:endParaRPr>
          </a:p>
          <a:p>
            <a:r>
              <a:rPr lang="ja-JP" altLang="en-US" dirty="0">
                <a:solidFill>
                  <a:srgbClr val="0070C0"/>
                </a:solidFill>
                <a:latin typeface="AR P丸ゴシック体E" panose="020F0900000000000000" pitchFamily="50" charset="-128"/>
                <a:ea typeface="AR P丸ゴシック体E" panose="020F0900000000000000" pitchFamily="50" charset="-128"/>
              </a:rPr>
              <a:t>　　　　付箋紙は</a:t>
            </a:r>
            <a:r>
              <a:rPr lang="en-US" altLang="ja-JP" dirty="0">
                <a:solidFill>
                  <a:srgbClr val="0070C0"/>
                </a:solidFill>
                <a:latin typeface="AR P丸ゴシック体E" panose="020F0900000000000000" pitchFamily="50" charset="-128"/>
                <a:ea typeface="AR P丸ゴシック体E" panose="020F0900000000000000" pitchFamily="50" charset="-128"/>
              </a:rPr>
              <a:t>1</a:t>
            </a:r>
            <a:r>
              <a:rPr lang="ja-JP" altLang="en-US" dirty="0">
                <a:solidFill>
                  <a:srgbClr val="0070C0"/>
                </a:solidFill>
                <a:latin typeface="AR P丸ゴシック体E" panose="020F0900000000000000" pitchFamily="50" charset="-128"/>
                <a:ea typeface="AR P丸ゴシック体E" panose="020F0900000000000000" pitchFamily="50" charset="-128"/>
              </a:rPr>
              <a:t>人</a:t>
            </a:r>
            <a:r>
              <a:rPr lang="en-US" altLang="ja-JP" dirty="0">
                <a:solidFill>
                  <a:srgbClr val="0070C0"/>
                </a:solidFill>
                <a:latin typeface="AR P丸ゴシック体E" panose="020F0900000000000000" pitchFamily="50" charset="-128"/>
                <a:ea typeface="AR P丸ゴシック体E" panose="020F0900000000000000" pitchFamily="50" charset="-128"/>
              </a:rPr>
              <a:t>5</a:t>
            </a:r>
            <a:r>
              <a:rPr lang="ja-JP" altLang="en-US" dirty="0">
                <a:solidFill>
                  <a:srgbClr val="0070C0"/>
                </a:solidFill>
                <a:latin typeface="AR P丸ゴシック体E" panose="020F0900000000000000" pitchFamily="50" charset="-128"/>
                <a:ea typeface="AR P丸ゴシック体E" panose="020F0900000000000000" pitchFamily="50" charset="-128"/>
              </a:rPr>
              <a:t>枚以上を目標にしてください。</a:t>
            </a:r>
            <a:endParaRPr lang="en-US" altLang="ja-JP" dirty="0">
              <a:solidFill>
                <a:srgbClr val="0070C0"/>
              </a:solidFill>
              <a:latin typeface="AR P丸ゴシック体E" panose="020F0900000000000000" pitchFamily="50" charset="-128"/>
              <a:ea typeface="AR P丸ゴシック体E" panose="020F0900000000000000" pitchFamily="50" charset="-128"/>
            </a:endParaRPr>
          </a:p>
          <a:p>
            <a:endParaRPr lang="en-US" altLang="ja-JP" dirty="0">
              <a:solidFill>
                <a:srgbClr val="0070C0"/>
              </a:solidFill>
              <a:latin typeface="AR P丸ゴシック体E" panose="020F0900000000000000" pitchFamily="50" charset="-128"/>
              <a:ea typeface="AR P丸ゴシック体E" panose="020F0900000000000000" pitchFamily="50" charset="-128"/>
            </a:endParaRPr>
          </a:p>
          <a:p>
            <a:r>
              <a:rPr lang="ja-JP" altLang="en-US" dirty="0">
                <a:solidFill>
                  <a:srgbClr val="0070C0"/>
                </a:solidFill>
                <a:latin typeface="AR P丸ゴシック体E" panose="020F0900000000000000" pitchFamily="50" charset="-128"/>
                <a:ea typeface="AR P丸ゴシック体E" panose="020F0900000000000000" pitchFamily="50" charset="-128"/>
              </a:rPr>
              <a:t>　　　　ではスタートです。</a:t>
            </a:r>
            <a:endParaRPr lang="en-US" altLang="ja-JP" dirty="0">
              <a:solidFill>
                <a:srgbClr val="0070C0"/>
              </a:solidFill>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36</a:t>
            </a:fld>
            <a:endParaRPr kumimoji="1" lang="ja-JP" altLang="en-US"/>
          </a:p>
        </p:txBody>
      </p:sp>
    </p:spTree>
    <p:extLst>
      <p:ext uri="{BB962C8B-B14F-4D97-AF65-F5344CB8AC3E}">
        <p14:creationId xmlns:p14="http://schemas.microsoft.com/office/powerpoint/2010/main" val="497105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ウエブ図はできましたか。これで終わりでなく、後から気づいたことがあれば</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付け足していっても、いいですよ。</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さて、緊急事態宣言では、人と人との接触を７～８割減らし、それによって</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短期間で感染の拡大を抑え込む作戦のようです。</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そして、次の波が来る前に、</a:t>
            </a:r>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a:t>
            </a:r>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１、　国内の医療体制の充実を図り</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２、　感染の拡大を防ぎ</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３、　経済的な支援体制を整える</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という戦略が見えてきました。　　</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この、３つの視点から、今回の社会の変化を見つめていきましょうか。</a:t>
            </a:r>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37</a:t>
            </a:fld>
            <a:endParaRPr kumimoji="1" lang="ja-JP" altLang="en-US"/>
          </a:p>
        </p:txBody>
      </p:sp>
    </p:spTree>
    <p:extLst>
      <p:ext uri="{BB962C8B-B14F-4D97-AF65-F5344CB8AC3E}">
        <p14:creationId xmlns:p14="http://schemas.microsoft.com/office/powerpoint/2010/main" val="2309673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　皆さんのウェブ図に書き込まれた社会の</a:t>
            </a:r>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変化は、次のどれと関係がありそうですか</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黄色、青、緑に</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マーカーで色分けしてみましょう。（</a:t>
            </a:r>
            <a:r>
              <a:rPr lang="en-US" altLang="ja-JP" dirty="0">
                <a:latin typeface="AR P丸ゴシック体E" panose="020F0900000000000000" pitchFamily="50" charset="-128"/>
                <a:ea typeface="AR P丸ゴシック体E" panose="020F0900000000000000" pitchFamily="50" charset="-128"/>
              </a:rPr>
              <a:t>2</a:t>
            </a:r>
            <a:r>
              <a:rPr lang="ja-JP" altLang="en-US" dirty="0">
                <a:latin typeface="AR P丸ゴシック体E" panose="020F0900000000000000" pitchFamily="50" charset="-128"/>
                <a:ea typeface="AR P丸ゴシック体E" panose="020F0900000000000000" pitchFamily="50" charset="-128"/>
              </a:rPr>
              <a:t>分間で色分けしてください。）</a:t>
            </a:r>
            <a:endParaRPr lang="en-US" altLang="ja-JP" dirty="0">
              <a:latin typeface="AR P丸ゴシック体E" panose="020F0900000000000000" pitchFamily="50" charset="-128"/>
              <a:ea typeface="AR P丸ゴシック体E" panose="020F0900000000000000"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38</a:t>
            </a:fld>
            <a:endParaRPr kumimoji="1" lang="ja-JP" altLang="en-US"/>
          </a:p>
        </p:txBody>
      </p:sp>
    </p:spTree>
    <p:extLst>
      <p:ext uri="{BB962C8B-B14F-4D97-AF65-F5344CB8AC3E}">
        <p14:creationId xmlns:p14="http://schemas.microsoft.com/office/powerpoint/2010/main" val="18395901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あるグループの作ったウェブ図です。</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ここに貼られた社会の変化は、次のどれと関係がありそうですか</a:t>
            </a:r>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マーカーで色分けしてみましょう。（</a:t>
            </a:r>
            <a:r>
              <a:rPr lang="en-US" altLang="ja-JP" dirty="0">
                <a:latin typeface="AR P丸ゴシック体E" panose="020F0900000000000000" pitchFamily="50" charset="-128"/>
                <a:ea typeface="AR P丸ゴシック体E" panose="020F0900000000000000" pitchFamily="50" charset="-128"/>
              </a:rPr>
              <a:t>2</a:t>
            </a:r>
            <a:r>
              <a:rPr lang="ja-JP" altLang="en-US" dirty="0">
                <a:latin typeface="AR P丸ゴシック体E" panose="020F0900000000000000" pitchFamily="50" charset="-128"/>
                <a:ea typeface="AR P丸ゴシック体E" panose="020F0900000000000000" pitchFamily="50" charset="-128"/>
              </a:rPr>
              <a:t>分）</a:t>
            </a:r>
            <a:endParaRPr lang="en-US" altLang="ja-JP" dirty="0">
              <a:latin typeface="AR P丸ゴシック体E" panose="020F0900000000000000" pitchFamily="50" charset="-128"/>
              <a:ea typeface="AR P丸ゴシック体E" panose="020F0900000000000000"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39</a:t>
            </a:fld>
            <a:endParaRPr kumimoji="1" lang="ja-JP" altLang="en-US"/>
          </a:p>
        </p:txBody>
      </p:sp>
    </p:spTree>
    <p:extLst>
      <p:ext uri="{BB962C8B-B14F-4D97-AF65-F5344CB8AC3E}">
        <p14:creationId xmlns:p14="http://schemas.microsoft.com/office/powerpoint/2010/main" val="15155312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1189038" y="4822824"/>
            <a:ext cx="4701891" cy="3944938"/>
          </a:xfrm>
        </p:spPr>
        <p:txBody>
          <a:bodyPr/>
          <a:lstStyle/>
          <a:p>
            <a:r>
              <a:rPr lang="ja-JP" altLang="en-US" sz="1400" dirty="0">
                <a:latin typeface="AR P丸ゴシック体E" panose="020F0900000000000000" pitchFamily="50" charset="-128"/>
                <a:ea typeface="AR P丸ゴシック体E" panose="020F0900000000000000" pitchFamily="50" charset="-128"/>
              </a:rPr>
              <a:t>色々な変化をたくさん書き出しましたね。</a:t>
            </a:r>
            <a:endParaRPr lang="en-US" altLang="ja-JP" sz="1400"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endParaRPr lang="en-US" altLang="ja-JP" dirty="0">
              <a:solidFill>
                <a:schemeClr val="accent1"/>
              </a:solidFill>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 P丸ゴシック体E" panose="020F0900000000000000" pitchFamily="50" charset="-128"/>
                <a:ea typeface="AR P丸ゴシック体E" panose="020F0900000000000000" pitchFamily="50" charset="-128"/>
              </a:rPr>
              <a:t>　</a:t>
            </a:r>
            <a:r>
              <a:rPr lang="ja-JP" altLang="en-US" u="sng" dirty="0">
                <a:latin typeface="AR P丸ゴシック体E" panose="020F0900000000000000" pitchFamily="50" charset="-128"/>
                <a:ea typeface="AR P丸ゴシック体E" panose="020F0900000000000000" pitchFamily="50" charset="-128"/>
              </a:rPr>
              <a:t> ・班ごとに活動しましょう。まずは班の仲間とご挨拶から。</a:t>
            </a:r>
            <a:endParaRPr lang="en-US" altLang="ja-JP" u="sng" dirty="0">
              <a:solidFill>
                <a:schemeClr val="accent1"/>
              </a:solidFill>
              <a:latin typeface="AR P丸ゴシック体E" panose="020F0900000000000000" pitchFamily="50" charset="-128"/>
              <a:ea typeface="AR P丸ゴシック体E" panose="020F0900000000000000" pitchFamily="50" charset="-128"/>
            </a:endParaRPr>
          </a:p>
          <a:p>
            <a:endParaRPr lang="en-US" altLang="ja-JP" u="sng" dirty="0">
              <a:solidFill>
                <a:schemeClr val="accent1"/>
              </a:solidFill>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 P丸ゴシック体E" panose="020F0900000000000000" pitchFamily="50" charset="-128"/>
                <a:ea typeface="AR P丸ゴシック体E" panose="020F0900000000000000" pitchFamily="50" charset="-128"/>
              </a:rPr>
              <a:t>　</a:t>
            </a:r>
            <a:r>
              <a:rPr lang="ja-JP" altLang="en-US" dirty="0">
                <a:latin typeface="AR P丸ゴシック体E" panose="020F0900000000000000" pitchFamily="50" charset="-128"/>
                <a:ea typeface="AR P丸ゴシック体E" panose="020F0900000000000000" pitchFamily="50" charset="-128"/>
              </a:rPr>
              <a:t>・では、班ごとに模造紙などの上にカードを出し合い、</a:t>
            </a:r>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どんな変化があったのかまとめましょう。</a:t>
            </a:r>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a:t>
            </a:r>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・同じことが書いてあるカードは、重ねます。</a:t>
            </a:r>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a:t>
            </a:r>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・似ている内容のカードは近くに並べて、グループ</a:t>
            </a:r>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にしていきましょう。</a:t>
            </a:r>
            <a:endParaRPr lang="en-US" altLang="ja-JP" dirty="0">
              <a:latin typeface="AR P丸ゴシック体E" panose="020F0900000000000000" pitchFamily="50" charset="-128"/>
              <a:ea typeface="AR P丸ゴシック体E" panose="020F0900000000000000"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4</a:t>
            </a:fld>
            <a:endParaRPr kumimoji="1" lang="ja-JP" altLang="en-US"/>
          </a:p>
        </p:txBody>
      </p:sp>
    </p:spTree>
    <p:extLst>
      <p:ext uri="{BB962C8B-B14F-4D97-AF65-F5344CB8AC3E}">
        <p14:creationId xmlns:p14="http://schemas.microsoft.com/office/powerpoint/2010/main" val="422804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highlight>
                  <a:srgbClr val="FFFF00"/>
                </a:highlight>
                <a:latin typeface="AR P丸ゴシック体E" panose="020F0900000000000000" pitchFamily="50" charset="-128"/>
                <a:ea typeface="AR P丸ゴシック体E" panose="020F0900000000000000" pitchFamily="50" charset="-128"/>
              </a:rPr>
              <a:t>ベッド数が足りない</a:t>
            </a:r>
            <a:r>
              <a:rPr lang="ja-JP" altLang="en-US" dirty="0">
                <a:latin typeface="AR P丸ゴシック体E" panose="020F0900000000000000" pitchFamily="50" charset="-128"/>
                <a:ea typeface="AR P丸ゴシック体E" panose="020F0900000000000000" pitchFamily="50" charset="-128"/>
              </a:rPr>
              <a:t>というのは、医療体制の問題ですね。では黄色。</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このようにやっていきます。</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他にも医療体制の充実に関する問題がありますね。この辺かな。</a:t>
            </a:r>
            <a:endParaRPr lang="en-US" altLang="ja-JP" dirty="0">
              <a:latin typeface="AR P丸ゴシック体E" panose="020F0900000000000000" pitchFamily="50" charset="-128"/>
              <a:ea typeface="AR P丸ゴシック体E" panose="020F0900000000000000"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40</a:t>
            </a:fld>
            <a:endParaRPr kumimoji="1" lang="ja-JP" altLang="en-US"/>
          </a:p>
        </p:txBody>
      </p:sp>
    </p:spTree>
    <p:extLst>
      <p:ext uri="{BB962C8B-B14F-4D97-AF65-F5344CB8AC3E}">
        <p14:creationId xmlns:p14="http://schemas.microsoft.com/office/powerpoint/2010/main" val="36222213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医療機器の不足も、マスクのことも、検査のことも、お医者さんが疲れて</a:t>
            </a:r>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倒れそうなことも、看護師さんも介護の方々も、大変な思いをしながら、</a:t>
            </a:r>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コロナと闘ってくれていますね。これらは、みんな、医療体制の充実に</a:t>
            </a:r>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関することですね。</a:t>
            </a:r>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41</a:t>
            </a:fld>
            <a:endParaRPr kumimoji="1" lang="ja-JP" altLang="en-US"/>
          </a:p>
        </p:txBody>
      </p:sp>
    </p:spTree>
    <p:extLst>
      <p:ext uri="{BB962C8B-B14F-4D97-AF65-F5344CB8AC3E}">
        <p14:creationId xmlns:p14="http://schemas.microsoft.com/office/powerpoint/2010/main" val="263491607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次に、感染拡大の防止　に関する出来事です。</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見つかりますか。　　まず、日本でも感染拡大。　何とかしたいですね。他には、世界に目が向けられ、中国、アメリカ、イタリア・・・ロシアに韓国。</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他にもありそうですね。</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流通、旅行業者は、お困りのようです。県を越えて観光にいってはいけないのです。</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お店も開けないし、従業員に給料は払えないし、・・子どもたちの生活にも、影響が</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ありますね。　テレワークなど、働き方も変えていかないといけないし・・。</a:t>
            </a:r>
            <a:endParaRPr lang="en-US" altLang="ja-JP" dirty="0">
              <a:latin typeface="AR P丸ゴシック体E" panose="020F0900000000000000" pitchFamily="50" charset="-128"/>
              <a:ea typeface="AR P丸ゴシック体E" panose="020F0900000000000000"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42</a:t>
            </a:fld>
            <a:endParaRPr kumimoji="1" lang="ja-JP" altLang="en-US"/>
          </a:p>
        </p:txBody>
      </p:sp>
    </p:spTree>
    <p:extLst>
      <p:ext uri="{BB962C8B-B14F-4D97-AF65-F5344CB8AC3E}">
        <p14:creationId xmlns:p14="http://schemas.microsoft.com/office/powerpoint/2010/main" val="189056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経済的にも、困っている人がたくさんいます。どんな人をどのように支えたらいいのか、とても迷うところですね。</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この先でも、色々な工夫をしながら、より良い道を手探りして求めていく必要がありそうです。</a:t>
            </a:r>
            <a:endParaRPr lang="en-US" altLang="ja-JP" dirty="0">
              <a:latin typeface="AR P丸ゴシック体E" panose="020F0900000000000000" pitchFamily="50" charset="-128"/>
              <a:ea typeface="AR P丸ゴシック体E" panose="020F0900000000000000"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43</a:t>
            </a:fld>
            <a:endParaRPr kumimoji="1" lang="ja-JP" altLang="en-US"/>
          </a:p>
        </p:txBody>
      </p:sp>
    </p:spTree>
    <p:extLst>
      <p:ext uri="{BB962C8B-B14F-4D97-AF65-F5344CB8AC3E}">
        <p14:creationId xmlns:p14="http://schemas.microsoft.com/office/powerpoint/2010/main" val="24768738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latin typeface="AR P丸ゴシック体E" panose="020F0900000000000000" pitchFamily="50" charset="-128"/>
                <a:ea typeface="AR P丸ゴシック体E" panose="020F0900000000000000" pitchFamily="50" charset="-128"/>
              </a:rPr>
              <a:t>さて、新型コロナウイルス対策の問題は、</a:t>
            </a:r>
            <a:r>
              <a:rPr lang="ja-JP" altLang="en-US" b="1" u="sng" dirty="0">
                <a:latin typeface="AR P丸ゴシック体E" panose="020F0900000000000000" pitchFamily="50" charset="-128"/>
                <a:ea typeface="AR P丸ゴシック体E" panose="020F0900000000000000" pitchFamily="50" charset="-128"/>
              </a:rPr>
              <a:t>ＳＤＧｓの</a:t>
            </a:r>
            <a:r>
              <a:rPr lang="en-US" altLang="ja-JP" b="1" u="sng" dirty="0">
                <a:latin typeface="AR P丸ゴシック体E" panose="020F0900000000000000" pitchFamily="50" charset="-128"/>
                <a:ea typeface="AR P丸ゴシック体E" panose="020F0900000000000000" pitchFamily="50" charset="-128"/>
              </a:rPr>
              <a:t>3</a:t>
            </a:r>
            <a:r>
              <a:rPr lang="ja-JP" altLang="en-US" b="1" u="sng" dirty="0">
                <a:latin typeface="AR P丸ゴシック体E" panose="020F0900000000000000" pitchFamily="50" charset="-128"/>
                <a:ea typeface="AR P丸ゴシック体E" panose="020F0900000000000000" pitchFamily="50" charset="-128"/>
              </a:rPr>
              <a:t>番、「全ての人に健康と福祉</a:t>
            </a:r>
            <a:endParaRPr lang="en-US" altLang="ja-JP" b="1" u="sng" dirty="0">
              <a:latin typeface="AR P丸ゴシック体E" panose="020F0900000000000000" pitchFamily="50" charset="-128"/>
              <a:ea typeface="AR P丸ゴシック体E" panose="020F0900000000000000" pitchFamily="50" charset="-128"/>
            </a:endParaRPr>
          </a:p>
          <a:p>
            <a:endParaRPr lang="en-US" altLang="ja-JP" b="1" u="sng" dirty="0">
              <a:latin typeface="AR P丸ゴシック体E" panose="020F0900000000000000" pitchFamily="50" charset="-128"/>
              <a:ea typeface="AR P丸ゴシック体E" panose="020F0900000000000000" pitchFamily="50" charset="-128"/>
            </a:endParaRPr>
          </a:p>
          <a:p>
            <a:r>
              <a:rPr lang="ja-JP" altLang="en-US" b="1" u="sng" dirty="0">
                <a:latin typeface="AR P丸ゴシック体E" panose="020F0900000000000000" pitchFamily="50" charset="-128"/>
                <a:ea typeface="AR P丸ゴシック体E" panose="020F0900000000000000" pitchFamily="50" charset="-128"/>
              </a:rPr>
              <a:t>を」ですね。</a:t>
            </a:r>
            <a:endParaRPr lang="en-US" altLang="ja-JP" b="1" u="sng" dirty="0">
              <a:latin typeface="AR P丸ゴシック体E" panose="020F0900000000000000" pitchFamily="50" charset="-128"/>
              <a:ea typeface="AR P丸ゴシック体E" panose="020F0900000000000000" pitchFamily="50" charset="-128"/>
            </a:endParaRPr>
          </a:p>
          <a:p>
            <a:endParaRPr kumimoji="1" lang="en-US" altLang="ja-JP" b="1"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1" u="sng" dirty="0">
                <a:latin typeface="AR P丸ゴシック体E" panose="020F0900000000000000" pitchFamily="50" charset="-128"/>
                <a:ea typeface="AR P丸ゴシック体E" panose="020F0900000000000000" pitchFamily="50" charset="-128"/>
              </a:rPr>
              <a:t>では、その健康と福祉という視点に立った対策だけで、</a:t>
            </a:r>
            <a:endParaRPr lang="en-US" altLang="ja-JP" b="1" u="sng" dirty="0">
              <a:latin typeface="AR P丸ゴシック体E" panose="020F0900000000000000" pitchFamily="50" charset="-128"/>
              <a:ea typeface="AR P丸ゴシック体E" panose="020F09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b="1" u="sng" dirty="0">
              <a:latin typeface="AR P丸ゴシック体E" panose="020F0900000000000000" pitchFamily="50" charset="-128"/>
              <a:ea typeface="AR P丸ゴシック体E" panose="020F09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b="1" u="sng" dirty="0">
                <a:latin typeface="AR P丸ゴシック体E" panose="020F0900000000000000" pitchFamily="50" charset="-128"/>
                <a:ea typeface="AR P丸ゴシック体E" panose="020F0900000000000000" pitchFamily="50" charset="-128"/>
              </a:rPr>
              <a:t>新型コロナウイルスの問題を解決できるのかな・・・これは考えていく必要がありそうですね。</a:t>
            </a:r>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44</a:t>
            </a:fld>
            <a:endParaRPr kumimoji="1" lang="ja-JP" altLang="en-US"/>
          </a:p>
        </p:txBody>
      </p:sp>
    </p:spTree>
    <p:extLst>
      <p:ext uri="{BB962C8B-B14F-4D97-AF65-F5344CB8AC3E}">
        <p14:creationId xmlns:p14="http://schemas.microsoft.com/office/powerpoint/2010/main" val="19986118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solidFill>
                  <a:schemeClr val="tx1">
                    <a:lumMod val="95000"/>
                    <a:lumOff val="5000"/>
                  </a:schemeClr>
                </a:solidFill>
                <a:latin typeface="AR丸ゴシック体E" panose="020F0909000000000000" pitchFamily="49" charset="-128"/>
                <a:ea typeface="AR丸ゴシック体E" panose="020F0909000000000000" pitchFamily="49" charset="-128"/>
              </a:rPr>
              <a:t>さて、こちらはみんな目にしたことがあるよね。</a:t>
            </a:r>
            <a:endParaRPr kumimoji="1" lang="en-US" altLang="ja-JP" sz="1200"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r>
              <a:rPr kumimoji="1" lang="en-US" altLang="ja-JP" sz="1200" dirty="0">
                <a:solidFill>
                  <a:schemeClr val="tx1">
                    <a:lumMod val="95000"/>
                    <a:lumOff val="5000"/>
                  </a:schemeClr>
                </a:solidFill>
                <a:latin typeface="AR丸ゴシック体E" panose="020F0909000000000000" pitchFamily="49" charset="-128"/>
                <a:ea typeface="AR丸ゴシック体E" panose="020F0909000000000000" pitchFamily="49" charset="-128"/>
              </a:rPr>
              <a:t>SDG</a:t>
            </a:r>
            <a:r>
              <a:rPr kumimoji="1" lang="ja-JP" altLang="en-US" sz="1200" dirty="0">
                <a:solidFill>
                  <a:schemeClr val="tx1">
                    <a:lumMod val="95000"/>
                    <a:lumOff val="5000"/>
                  </a:schemeClr>
                </a:solidFill>
                <a:latin typeface="AR丸ゴシック体E" panose="020F0909000000000000" pitchFamily="49" charset="-128"/>
                <a:ea typeface="AR丸ゴシック体E" panose="020F0909000000000000" pitchFamily="49" charset="-128"/>
              </a:rPr>
              <a:t>ｓ（エスディージーズ）、これは「サステナブル・ディベロップメント・ゴールズ</a:t>
            </a:r>
            <a:r>
              <a:rPr kumimoji="1" lang="en-US" altLang="ja-JP" sz="1200" dirty="0">
                <a:solidFill>
                  <a:schemeClr val="tx1">
                    <a:lumMod val="95000"/>
                    <a:lumOff val="5000"/>
                  </a:schemeClr>
                </a:solidFill>
                <a:latin typeface="AR丸ゴシック体E" panose="020F0909000000000000" pitchFamily="49" charset="-128"/>
                <a:ea typeface="AR丸ゴシック体E" panose="020F0909000000000000" pitchFamily="49" charset="-128"/>
              </a:rPr>
              <a:t>]</a:t>
            </a:r>
            <a:r>
              <a:rPr kumimoji="1" lang="ja-JP" altLang="en-US" sz="1200" dirty="0">
                <a:solidFill>
                  <a:schemeClr val="tx1">
                    <a:lumMod val="95000"/>
                    <a:lumOff val="5000"/>
                  </a:schemeClr>
                </a:solidFill>
                <a:latin typeface="AR丸ゴシック体E" panose="020F0909000000000000" pitchFamily="49" charset="-128"/>
                <a:ea typeface="AR丸ゴシック体E" panose="020F0909000000000000" pitchFamily="49" charset="-128"/>
              </a:rPr>
              <a:t>と言って、</a:t>
            </a:r>
            <a:endParaRPr kumimoji="1" lang="en-US" altLang="ja-JP" sz="1200"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r>
              <a:rPr kumimoji="1" lang="ja-JP" altLang="en-US" sz="1200" dirty="0">
                <a:solidFill>
                  <a:schemeClr val="tx1">
                    <a:lumMod val="95000"/>
                    <a:lumOff val="5000"/>
                  </a:schemeClr>
                </a:solidFill>
                <a:latin typeface="AR丸ゴシック体E" panose="020F0909000000000000" pitchFamily="49" charset="-128"/>
                <a:ea typeface="AR丸ゴシック体E" panose="020F0909000000000000" pitchFamily="49" charset="-128"/>
              </a:rPr>
              <a:t>ずーっと続く、豊かな未来を創るために、国際連合で決めた１７の目標です。</a:t>
            </a:r>
            <a:endParaRPr kumimoji="1" lang="en-US" altLang="ja-JP" sz="1200"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endParaRPr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r>
              <a:rPr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新型コロナ対策でも、この中からあてはまるものを見つけていきましょう。</a:t>
            </a:r>
            <a:endParaRPr kumimoji="1" lang="en-US" altLang="ja-JP" sz="1200"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endParaRPr kumimoji="1" lang="en-US" altLang="ja-JP" dirty="0">
              <a:latin typeface="AR丸ゴシック体E" panose="020F0909000000000000" pitchFamily="49" charset="-128"/>
              <a:ea typeface="AR丸ゴシック体E" panose="020F0909000000000000" pitchFamily="49" charset="-128"/>
            </a:endParaRPr>
          </a:p>
          <a:p>
            <a:endParaRPr lang="en-US" altLang="ja-JP" dirty="0">
              <a:latin typeface="AR丸ゴシック体E" panose="020F0909000000000000" pitchFamily="49" charset="-128"/>
              <a:ea typeface="AR丸ゴシック体E" panose="020F0909000000000000" pitchFamily="49" charset="-128"/>
            </a:endParaRPr>
          </a:p>
        </p:txBody>
      </p:sp>
      <p:sp>
        <p:nvSpPr>
          <p:cNvPr id="4" name="スライド番号プレースホルダー 3"/>
          <p:cNvSpPr>
            <a:spLocks noGrp="1"/>
          </p:cNvSpPr>
          <p:nvPr>
            <p:ph type="sldNum" sz="quarter" idx="5"/>
          </p:nvPr>
        </p:nvSpPr>
        <p:spPr/>
        <p:txBody>
          <a:bodyPr/>
          <a:lstStyle/>
          <a:p>
            <a:fld id="{F77928D6-086D-4D68-B078-A641FB39E249}" type="slidenum">
              <a:rPr kumimoji="1" lang="ja-JP" altLang="en-US" smtClean="0"/>
              <a:t>45</a:t>
            </a:fld>
            <a:endParaRPr kumimoji="1" lang="ja-JP" altLang="en-US"/>
          </a:p>
        </p:txBody>
      </p:sp>
    </p:spTree>
    <p:extLst>
      <p:ext uri="{BB962C8B-B14F-4D97-AF65-F5344CB8AC3E}">
        <p14:creationId xmlns:p14="http://schemas.microsoft.com/office/powerpoint/2010/main" val="15884527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190625" y="919163"/>
            <a:ext cx="3132138" cy="2349500"/>
          </a:xfrm>
        </p:spPr>
      </p:sp>
      <p:sp>
        <p:nvSpPr>
          <p:cNvPr id="3" name="ノート プレースホルダー 2"/>
          <p:cNvSpPr>
            <a:spLocks noGrp="1"/>
          </p:cNvSpPr>
          <p:nvPr>
            <p:ph type="body" idx="1"/>
          </p:nvPr>
        </p:nvSpPr>
        <p:spPr>
          <a:xfrm>
            <a:off x="696912" y="3740727"/>
            <a:ext cx="5510213" cy="5076702"/>
          </a:xfrm>
        </p:spPr>
        <p:txBody>
          <a:bodyPr/>
          <a:lstStyle/>
          <a:p>
            <a:r>
              <a:rPr kumimoji="1"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新型コロナウイルスの流行問題は、ＳＤＧｓの</a:t>
            </a:r>
            <a:r>
              <a:rPr kumimoji="1"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rPr>
              <a:t>3</a:t>
            </a:r>
            <a:r>
              <a:rPr kumimoji="1"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番、「全ての人に健康と福祉を」に当たりますね。</a:t>
            </a:r>
            <a:endParaRPr kumimoji="1"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endParaRPr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r>
              <a:rPr kumimoji="1"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同じように、医療関係の変化は、みんなＳＤＧｓの</a:t>
            </a:r>
            <a:r>
              <a:rPr kumimoji="1"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rPr>
              <a:t>3</a:t>
            </a:r>
            <a:r>
              <a:rPr kumimoji="1"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番ですね。</a:t>
            </a:r>
            <a:endParaRPr kumimoji="1"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r>
              <a:rPr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そう考えると、ＷＨＯ世界保健機関も「全ての人の健康と福祉」のために働いてくれています。これも</a:t>
            </a:r>
            <a:r>
              <a:rPr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rPr>
              <a:t>3</a:t>
            </a:r>
            <a:r>
              <a:rPr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番。</a:t>
            </a:r>
            <a:endParaRPr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endParaRPr kumimoji="1"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r>
              <a:rPr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だけど、ＷＨＯは、世界中の国の取り組みや、その成果をうまくまとめて、世界中の人々と共有しようという取り組みです。ですから、</a:t>
            </a:r>
            <a:r>
              <a:rPr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rPr>
              <a:t>17</a:t>
            </a:r>
            <a:r>
              <a:rPr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番「パートナーシップで</a:t>
            </a:r>
            <a:r>
              <a:rPr kumimoji="1"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目標を達成しよう」とも、密接な関係があります。</a:t>
            </a:r>
            <a:endParaRPr kumimoji="1"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endParaRPr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r>
              <a:rPr kumimoji="1"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また、世界経済が最悪になっている時に、それを支えるＳＤＧｓの</a:t>
            </a:r>
            <a:r>
              <a:rPr kumimoji="1"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rPr>
              <a:t>9</a:t>
            </a:r>
            <a:r>
              <a:rPr kumimoji="1"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番「産業と技術革新の基盤をつくろう」の項目は、とっても重要です。倒産しそうになっている会社をうまく支えないと、大勢の人が仕事を失いかねないのです。</a:t>
            </a:r>
            <a:endParaRPr kumimoji="1"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endParaRPr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r>
              <a:rPr kumimoji="1"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また、アフリカや南アジアの地域でコロナが蔓延する中で、ＳＤＧｓの</a:t>
            </a:r>
            <a:r>
              <a:rPr kumimoji="1"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rPr>
              <a:t>6</a:t>
            </a:r>
            <a:r>
              <a:rPr kumimoji="1"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番</a:t>
            </a:r>
            <a:endParaRPr kumimoji="1"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r>
              <a:rPr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がとっても重要なんですが、その意味が分かりますか。</a:t>
            </a:r>
            <a:endParaRPr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r>
              <a:rPr kumimoji="1"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子どもたちが、病気予防のために、安全な水で手を洗ったり、トイレが使えたりすることも、感染を防ぐには、とっても重要なことだと思いませんか。</a:t>
            </a:r>
            <a:endParaRPr kumimoji="1"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r>
              <a:rPr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アフリカ遠い国ですがは、アフリカで広がり、感染を繰り返す中で新しい種類のコロナウイルスに変化し、それが、また世界中に広がりかねないのも現実なのです。</a:t>
            </a:r>
            <a:endParaRPr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r>
              <a:rPr lang="ja-JP" altLang="en-US" dirty="0">
                <a:solidFill>
                  <a:schemeClr val="tx1">
                    <a:lumMod val="95000"/>
                    <a:lumOff val="5000"/>
                  </a:schemeClr>
                </a:solidFill>
                <a:latin typeface="AR丸ゴシック体E" panose="020F0909000000000000" pitchFamily="49" charset="-128"/>
                <a:ea typeface="AR丸ゴシック体E" panose="020F0909000000000000" pitchFamily="49" charset="-128"/>
              </a:rPr>
              <a:t>感染を広げないようにお店を休むように、大阪や東京の知事さんがお願いした時に、ほとんどのお店が、苦しい中でも協力してくれましたね。これは、人の心の問題、質の高い教育の成果でもあります。</a:t>
            </a:r>
            <a:endParaRPr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endParaRPr kumimoji="1"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endParaRPr lang="en-US" altLang="ja-JP"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endParaRPr kumimoji="1" lang="en-US" altLang="ja-JP"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46</a:t>
            </a:fld>
            <a:endParaRPr kumimoji="1" lang="ja-JP" altLang="en-US"/>
          </a:p>
        </p:txBody>
      </p:sp>
    </p:spTree>
    <p:extLst>
      <p:ext uri="{BB962C8B-B14F-4D97-AF65-F5344CB8AC3E}">
        <p14:creationId xmlns:p14="http://schemas.microsoft.com/office/powerpoint/2010/main" val="35010861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88975" y="4822825"/>
            <a:ext cx="5510213" cy="3267982"/>
          </a:xfrm>
        </p:spPr>
        <p:txBody>
          <a:bodyPr/>
          <a:lstStyle/>
          <a:p>
            <a:r>
              <a:rPr lang="ja-JP" altLang="en-US" b="1" dirty="0">
                <a:solidFill>
                  <a:schemeClr val="tx1">
                    <a:lumMod val="95000"/>
                    <a:lumOff val="5000"/>
                  </a:schemeClr>
                </a:solidFill>
                <a:latin typeface="AR丸ゴシック体E" panose="020F0909000000000000" pitchFamily="49" charset="-128"/>
                <a:ea typeface="AR丸ゴシック体E" panose="020F0909000000000000" pitchFamily="49" charset="-128"/>
              </a:rPr>
              <a:t>新型コロナウイルスの問題からわかってきたように、私たちの世界は、様々な問題にあふれています。</a:t>
            </a:r>
            <a:endParaRPr lang="en-US" altLang="ja-JP" b="1" dirty="0">
              <a:solidFill>
                <a:schemeClr val="tx1">
                  <a:lumMod val="95000"/>
                  <a:lumOff val="5000"/>
                </a:schemeClr>
              </a:solidFill>
              <a:latin typeface="AR丸ゴシック体E" panose="020F0909000000000000" pitchFamily="49" charset="-128"/>
              <a:ea typeface="AR丸ゴシック体E" panose="020F0909000000000000" pitchFamily="49" charset="-128"/>
            </a:endParaRPr>
          </a:p>
          <a:p>
            <a:endParaRPr kumimoji="1" lang="en-US" altLang="ja-JP" b="1" dirty="0">
              <a:latin typeface="AR P丸ゴシック体E" panose="020F0900000000000000" pitchFamily="50" charset="-128"/>
              <a:ea typeface="AR P丸ゴシック体E" panose="020F0900000000000000" pitchFamily="50" charset="-128"/>
            </a:endParaRPr>
          </a:p>
          <a:p>
            <a:r>
              <a:rPr kumimoji="1" lang="ja-JP" altLang="en-US" b="1" dirty="0">
                <a:latin typeface="AR P丸ゴシック体E" panose="020F0900000000000000" pitchFamily="50" charset="-128"/>
                <a:ea typeface="AR P丸ゴシック体E" panose="020F0900000000000000" pitchFamily="50" charset="-128"/>
              </a:rPr>
              <a:t>でも、ＳＤＧｓの視点から問題を見ていくと、より良い解決方法を見つけていくことができるのですよ。</a:t>
            </a:r>
            <a:endParaRPr kumimoji="1" lang="en-US" altLang="ja-JP" b="1" dirty="0">
              <a:latin typeface="AR P丸ゴシック体E" panose="020F0900000000000000" pitchFamily="50" charset="-128"/>
              <a:ea typeface="AR P丸ゴシック体E" panose="020F0900000000000000" pitchFamily="50" charset="-128"/>
            </a:endParaRPr>
          </a:p>
          <a:p>
            <a:endParaRPr kumimoji="1" lang="en-US" altLang="ja-JP" dirty="0">
              <a:latin typeface="AR P丸ゴシック体E" panose="020F0900000000000000" pitchFamily="50" charset="-128"/>
              <a:ea typeface="AR P丸ゴシック体E" panose="020F0900000000000000" pitchFamily="50" charset="-128"/>
            </a:endParaRPr>
          </a:p>
          <a:p>
            <a:endParaRPr kumimoji="1"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p:txBody>
      </p:sp>
      <p:sp>
        <p:nvSpPr>
          <p:cNvPr id="4" name="スライド番号プレースホルダー 3"/>
          <p:cNvSpPr>
            <a:spLocks noGrp="1"/>
          </p:cNvSpPr>
          <p:nvPr>
            <p:ph type="sldNum" sz="quarter" idx="5"/>
          </p:nvPr>
        </p:nvSpPr>
        <p:spPr/>
        <p:txBody>
          <a:bodyPr/>
          <a:lstStyle/>
          <a:p>
            <a:fld id="{F77928D6-086D-4D68-B078-A641FB39E249}" type="slidenum">
              <a:rPr kumimoji="1" lang="ja-JP" altLang="en-US" smtClean="0"/>
              <a:t>47</a:t>
            </a:fld>
            <a:endParaRPr kumimoji="1" lang="ja-JP" altLang="en-US"/>
          </a:p>
        </p:txBody>
      </p:sp>
    </p:spTree>
    <p:extLst>
      <p:ext uri="{BB962C8B-B14F-4D97-AF65-F5344CB8AC3E}">
        <p14:creationId xmlns:p14="http://schemas.microsoft.com/office/powerpoint/2010/main" val="14318797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latin typeface="AR P丸ゴシック体E" panose="020F0900000000000000" pitchFamily="50" charset="-128"/>
                <a:ea typeface="AR P丸ゴシック体E" panose="020F0900000000000000" pitchFamily="50" charset="-128"/>
              </a:rPr>
              <a:t>皆さんが生きていく時代、今回の新型コロナウイルスとの戦いのように、</a:t>
            </a:r>
            <a:endParaRPr kumimoji="1"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kumimoji="1" lang="ja-JP" altLang="en-US" dirty="0">
                <a:latin typeface="AR P丸ゴシック体E" panose="020F0900000000000000" pitchFamily="50" charset="-128"/>
                <a:ea typeface="AR P丸ゴシック体E" panose="020F0900000000000000" pitchFamily="50" charset="-128"/>
              </a:rPr>
              <a:t>困難な問題に、必ず出会うものだと思います。</a:t>
            </a:r>
            <a:endParaRPr kumimoji="1"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その時、今日のような学び方を生かして道を開いていける人になってほしいものと</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願っています。</a:t>
            </a:r>
            <a:endParaRPr kumimoji="1" lang="ja-JP" altLang="en-US" dirty="0">
              <a:latin typeface="AR P丸ゴシック体E" panose="020F0900000000000000" pitchFamily="50" charset="-128"/>
              <a:ea typeface="AR P丸ゴシック体E" panose="020F0900000000000000" pitchFamily="50" charset="-128"/>
            </a:endParaRPr>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48</a:t>
            </a:fld>
            <a:endParaRPr kumimoji="1" lang="ja-JP" altLang="en-US"/>
          </a:p>
        </p:txBody>
      </p:sp>
    </p:spTree>
    <p:extLst>
      <p:ext uri="{BB962C8B-B14F-4D97-AF65-F5344CB8AC3E}">
        <p14:creationId xmlns:p14="http://schemas.microsoft.com/office/powerpoint/2010/main" val="182702930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1529897" y="4822824"/>
            <a:ext cx="3972832" cy="3944938"/>
          </a:xfrm>
        </p:spPr>
        <p:txBody>
          <a:bodyPr/>
          <a:lstStyle/>
          <a:p>
            <a:r>
              <a:rPr lang="ja-JP" altLang="en-US" dirty="0">
                <a:latin typeface="BIZ UDPゴシック" panose="020B0400000000000000" pitchFamily="50" charset="-128"/>
                <a:ea typeface="BIZ UDPゴシック" panose="020B0400000000000000" pitchFamily="50" charset="-128"/>
              </a:rPr>
              <a:t>今日のお話は、</a:t>
            </a:r>
            <a:endParaRPr lang="en-US" altLang="ja-JP" dirty="0">
              <a:latin typeface="BIZ UDPゴシック" panose="020B0400000000000000" pitchFamily="50" charset="-128"/>
              <a:ea typeface="BIZ UDPゴシック" panose="020B0400000000000000" pitchFamily="50" charset="-128"/>
            </a:endParaRPr>
          </a:p>
          <a:p>
            <a:endParaRPr lang="en-US" altLang="ja-JP" dirty="0">
              <a:latin typeface="BIZ UDPゴシック" panose="020B0400000000000000" pitchFamily="50" charset="-128"/>
              <a:ea typeface="BIZ UDPゴシック" panose="020B0400000000000000" pitchFamily="50" charset="-128"/>
            </a:endParaRPr>
          </a:p>
          <a:p>
            <a:r>
              <a:rPr lang="ja-JP" altLang="en-US" b="1" dirty="0">
                <a:solidFill>
                  <a:srgbClr val="FF0000"/>
                </a:solidFill>
                <a:latin typeface="BIZ UDPゴシック" panose="020B0400000000000000" pitchFamily="50" charset="-128"/>
                <a:ea typeface="BIZ UDPゴシック" panose="020B0400000000000000" pitchFamily="50" charset="-128"/>
              </a:rPr>
              <a:t>「新型コロナウイルスから始めるＳＤＧｓの学び」</a:t>
            </a:r>
            <a:endParaRPr lang="en-US" altLang="ja-JP" b="1" dirty="0">
              <a:solidFill>
                <a:srgbClr val="FF0000"/>
              </a:solidFill>
              <a:latin typeface="BIZ UDPゴシック" panose="020B0400000000000000" pitchFamily="50" charset="-128"/>
              <a:ea typeface="BIZ UDPゴシック" panose="020B0400000000000000" pitchFamily="50" charset="-128"/>
            </a:endParaRPr>
          </a:p>
          <a:p>
            <a:endParaRPr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持続可能で、明るい未来を創っていくための</a:t>
            </a:r>
            <a:endParaRPr lang="en-US" altLang="ja-JP" dirty="0">
              <a:latin typeface="BIZ UDPゴシック" panose="020B0400000000000000" pitchFamily="50" charset="-128"/>
              <a:ea typeface="BIZ UDPゴシック" panose="020B0400000000000000" pitchFamily="50" charset="-128"/>
            </a:endParaRPr>
          </a:p>
          <a:p>
            <a:endParaRPr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学びのスタートとする授業でした。</a:t>
            </a:r>
            <a:endParaRPr lang="en-US" altLang="ja-JP" dirty="0">
              <a:latin typeface="BIZ UDPゴシック" panose="020B0400000000000000" pitchFamily="50" charset="-128"/>
              <a:ea typeface="BIZ UDPゴシック" panose="020B0400000000000000" pitchFamily="50" charset="-128"/>
            </a:endParaRPr>
          </a:p>
          <a:p>
            <a:endParaRPr lang="en-US" altLang="ja-JP" dirty="0">
              <a:latin typeface="BIZ UDPゴシック" panose="020B0400000000000000" pitchFamily="50" charset="-128"/>
              <a:ea typeface="BIZ UDPゴシック" panose="020B0400000000000000" pitchFamily="50" charset="-128"/>
            </a:endParaRPr>
          </a:p>
          <a:p>
            <a:r>
              <a:rPr lang="ja-JP" altLang="en-US" dirty="0">
                <a:latin typeface="BIZ UDPゴシック" panose="020B0400000000000000" pitchFamily="50" charset="-128"/>
                <a:ea typeface="BIZ UDPゴシック" panose="020B0400000000000000" pitchFamily="50" charset="-128"/>
              </a:rPr>
              <a:t>では、また会いましょう。</a:t>
            </a:r>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49</a:t>
            </a:fld>
            <a:endParaRPr kumimoji="1" lang="ja-JP" altLang="en-US"/>
          </a:p>
        </p:txBody>
      </p:sp>
    </p:spTree>
    <p:extLst>
      <p:ext uri="{BB962C8B-B14F-4D97-AF65-F5344CB8AC3E}">
        <p14:creationId xmlns:p14="http://schemas.microsoft.com/office/powerpoint/2010/main" val="18281616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1078173" y="4735773"/>
            <a:ext cx="4620953" cy="4031989"/>
          </a:xfrm>
        </p:spPr>
        <p:txBody>
          <a:bodyPr/>
          <a:lstStyle/>
          <a:p>
            <a:r>
              <a:rPr lang="ja-JP" altLang="en-US" sz="1400" dirty="0">
                <a:solidFill>
                  <a:schemeClr val="accent5">
                    <a:lumMod val="75000"/>
                  </a:schemeClr>
                </a:solidFill>
                <a:latin typeface="AR P丸ゴシック体E" panose="020F0900000000000000" pitchFamily="50" charset="-128"/>
                <a:ea typeface="AR P丸ゴシック体E" panose="020F0900000000000000" pitchFamily="50" charset="-128"/>
              </a:rPr>
              <a:t>　</a:t>
            </a:r>
            <a:r>
              <a:rPr lang="en-US" altLang="ja-JP" dirty="0">
                <a:solidFill>
                  <a:schemeClr val="accent5">
                    <a:lumMod val="75000"/>
                  </a:schemeClr>
                </a:solidFill>
                <a:latin typeface="AR P丸ゴシック体E" panose="020F0900000000000000" pitchFamily="50" charset="-128"/>
                <a:ea typeface="AR P丸ゴシック体E" panose="020F0900000000000000" pitchFamily="50" charset="-128"/>
              </a:rPr>
              <a:t>【</a:t>
            </a:r>
            <a:r>
              <a:rPr lang="ja-JP" altLang="en-US" dirty="0">
                <a:solidFill>
                  <a:schemeClr val="accent5">
                    <a:lumMod val="75000"/>
                  </a:schemeClr>
                </a:solidFill>
                <a:latin typeface="AR P丸ゴシック体E" panose="020F0900000000000000" pitchFamily="50" charset="-128"/>
                <a:ea typeface="AR P丸ゴシック体E" panose="020F0900000000000000" pitchFamily="50" charset="-128"/>
              </a:rPr>
              <a:t>確認しよう</a:t>
            </a:r>
            <a:r>
              <a:rPr lang="en-US" altLang="ja-JP" dirty="0">
                <a:solidFill>
                  <a:schemeClr val="accent5">
                    <a:lumMod val="75000"/>
                  </a:schemeClr>
                </a:solidFill>
                <a:latin typeface="AR P丸ゴシック体E" panose="020F0900000000000000" pitchFamily="50" charset="-128"/>
                <a:ea typeface="AR P丸ゴシック体E" panose="020F0900000000000000" pitchFamily="50" charset="-128"/>
              </a:rPr>
              <a:t>】</a:t>
            </a:r>
          </a:p>
          <a:p>
            <a:endParaRPr lang="en-US" altLang="ja-JP" dirty="0">
              <a:solidFill>
                <a:schemeClr val="accent5">
                  <a:lumMod val="75000"/>
                </a:schemeClr>
              </a:solidFill>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新型コロナウイルスの大流行が始まった</a:t>
            </a:r>
            <a:r>
              <a:rPr lang="en-US" altLang="ja-JP" dirty="0">
                <a:latin typeface="AR P丸ゴシック体E" panose="020F0900000000000000" pitchFamily="50" charset="-128"/>
                <a:ea typeface="AR P丸ゴシック体E" panose="020F0900000000000000" pitchFamily="50" charset="-128"/>
              </a:rPr>
              <a:t>1</a:t>
            </a:r>
            <a:r>
              <a:rPr lang="ja-JP" altLang="en-US" dirty="0">
                <a:latin typeface="AR P丸ゴシック体E" panose="020F0900000000000000" pitchFamily="50" charset="-128"/>
                <a:ea typeface="AR P丸ゴシック体E" panose="020F0900000000000000" pitchFamily="50" charset="-128"/>
              </a:rPr>
              <a:t>月下旬　</a:t>
            </a:r>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から</a:t>
            </a:r>
            <a:r>
              <a:rPr lang="en-US" altLang="ja-JP" dirty="0">
                <a:latin typeface="AR P丸ゴシック体E" panose="020F0900000000000000" pitchFamily="50" charset="-128"/>
                <a:ea typeface="AR P丸ゴシック体E" panose="020F0900000000000000" pitchFamily="50" charset="-128"/>
              </a:rPr>
              <a:t>5</a:t>
            </a:r>
            <a:r>
              <a:rPr lang="ja-JP" altLang="en-US" dirty="0">
                <a:latin typeface="AR P丸ゴシック体E" panose="020F0900000000000000" pitchFamily="50" charset="-128"/>
                <a:ea typeface="AR P丸ゴシック体E" panose="020F0900000000000000" pitchFamily="50" charset="-128"/>
              </a:rPr>
              <a:t>月</a:t>
            </a:r>
            <a:r>
              <a:rPr lang="en-US" altLang="ja-JP" dirty="0">
                <a:latin typeface="AR P丸ゴシック体E" panose="020F0900000000000000" pitchFamily="50" charset="-128"/>
                <a:ea typeface="AR P丸ゴシック体E" panose="020F0900000000000000" pitchFamily="50" charset="-128"/>
              </a:rPr>
              <a:t>25</a:t>
            </a:r>
            <a:r>
              <a:rPr lang="ja-JP" altLang="en-US" dirty="0">
                <a:latin typeface="AR P丸ゴシック体E" panose="020F0900000000000000" pitchFamily="50" charset="-128"/>
                <a:ea typeface="AR P丸ゴシック体E" panose="020F0900000000000000" pitchFamily="50" charset="-128"/>
              </a:rPr>
              <a:t>日までのできごとを、朝日小学生新聞</a:t>
            </a:r>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でふり返ってみましょう。</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ゆっくりと示しますから</a:t>
            </a:r>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忘れていたけれど、大事な変化だなと思うものが</a:t>
            </a:r>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あれば、カードに書き足してください。</a:t>
            </a:r>
            <a:endParaRPr lang="en-US" altLang="ja-JP" dirty="0">
              <a:latin typeface="AR P丸ゴシック体E" panose="020F0900000000000000" pitchFamily="50" charset="-128"/>
              <a:ea typeface="AR P丸ゴシック体E" panose="020F0900000000000000"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5</a:t>
            </a:fld>
            <a:endParaRPr kumimoji="1" lang="ja-JP" altLang="en-US"/>
          </a:p>
        </p:txBody>
      </p:sp>
    </p:spTree>
    <p:extLst>
      <p:ext uri="{BB962C8B-B14F-4D97-AF65-F5344CB8AC3E}">
        <p14:creationId xmlns:p14="http://schemas.microsoft.com/office/powerpoint/2010/main" val="208218886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松尾さんによるガイド</a:t>
            </a:r>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50</a:t>
            </a:fld>
            <a:endParaRPr kumimoji="1" lang="ja-JP" altLang="en-US"/>
          </a:p>
        </p:txBody>
      </p:sp>
    </p:spTree>
    <p:extLst>
      <p:ext uri="{BB962C8B-B14F-4D97-AF65-F5344CB8AC3E}">
        <p14:creationId xmlns:p14="http://schemas.microsoft.com/office/powerpoint/2010/main" val="7880933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latin typeface="AR P丸ゴシック体E" panose="020F0900000000000000" pitchFamily="50" charset="-128"/>
                <a:ea typeface="AR P丸ゴシック体E" panose="020F0900000000000000" pitchFamily="50" charset="-128"/>
              </a:rPr>
              <a:t>1</a:t>
            </a:r>
            <a:r>
              <a:rPr lang="ja-JP" altLang="en-US" dirty="0">
                <a:latin typeface="AR P丸ゴシック体E" panose="020F0900000000000000" pitchFamily="50" charset="-128"/>
                <a:ea typeface="AR P丸ゴシック体E" panose="020F0900000000000000" pitchFamily="50" charset="-128"/>
              </a:rPr>
              <a:t>月</a:t>
            </a:r>
            <a:r>
              <a:rPr lang="en-US" altLang="ja-JP" dirty="0">
                <a:latin typeface="AR P丸ゴシック体E" panose="020F0900000000000000" pitchFamily="50" charset="-128"/>
                <a:ea typeface="AR P丸ゴシック体E" panose="020F0900000000000000" pitchFamily="50" charset="-128"/>
              </a:rPr>
              <a:t>21</a:t>
            </a:r>
            <a:r>
              <a:rPr lang="ja-JP" altLang="en-US" dirty="0">
                <a:latin typeface="AR P丸ゴシック体E" panose="020F0900000000000000" pitchFamily="50" charset="-128"/>
                <a:ea typeface="AR P丸ゴシック体E" panose="020F0900000000000000" pitchFamily="50" charset="-128"/>
              </a:rPr>
              <a:t>日付け、朝日小学生新聞記事です。　</a:t>
            </a:r>
            <a:r>
              <a:rPr lang="ja-JP" altLang="en-US" dirty="0">
                <a:latin typeface="AR丸ゴシック体E" panose="020F0909000000000000" pitchFamily="49" charset="-128"/>
                <a:ea typeface="AR丸ゴシック体E" panose="020F0909000000000000" pitchFamily="49" charset="-128"/>
              </a:rPr>
              <a:t>新型肺炎が中国から広がった。</a:t>
            </a:r>
            <a:endParaRPr lang="en-US" altLang="ja-JP" dirty="0">
              <a:latin typeface="AR丸ゴシック体E" panose="020F0909000000000000" pitchFamily="49" charset="-128"/>
              <a:ea typeface="AR丸ゴシック体E" panose="020F0909000000000000" pitchFamily="49" charset="-128"/>
            </a:endParaRPr>
          </a:p>
          <a:p>
            <a:endParaRPr lang="en-US" altLang="ja-JP" dirty="0">
              <a:latin typeface="AR丸ゴシック体E" panose="020F0909000000000000" pitchFamily="49" charset="-128"/>
              <a:ea typeface="AR丸ゴシック体E" panose="020F0909000000000000" pitchFamily="49"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国内にも感染者が出ていることが伝えられていますが、まだ、</a:t>
            </a:r>
            <a:endParaRPr lang="en-US" altLang="ja-JP" dirty="0">
              <a:solidFill>
                <a:schemeClr val="accent1"/>
              </a:solidFill>
              <a:latin typeface="AR丸ゴシック体E" panose="020F0909000000000000" pitchFamily="49" charset="-128"/>
              <a:ea typeface="AR丸ゴシック体E" panose="020F0909000000000000" pitchFamily="49"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　　　　新型コロナウイルスの恐ろしさは、専門家にも分かっていません</a:t>
            </a:r>
            <a:endParaRPr lang="en-US" altLang="ja-JP" dirty="0">
              <a:solidFill>
                <a:schemeClr val="accent1"/>
              </a:solidFill>
              <a:latin typeface="AR丸ゴシック体E" panose="020F0909000000000000" pitchFamily="49" charset="-128"/>
              <a:ea typeface="AR丸ゴシック体E" panose="020F0909000000000000" pitchFamily="49"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　　　　でした。</a:t>
            </a:r>
            <a:endParaRPr lang="ja-JP" altLang="en-US" dirty="0">
              <a:latin typeface="AR丸ゴシック体E" panose="020F0909000000000000" pitchFamily="49" charset="-128"/>
              <a:ea typeface="AR丸ゴシック体E" panose="020F0909000000000000" pitchFamily="49"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6</a:t>
            </a:fld>
            <a:endParaRPr kumimoji="1" lang="ja-JP" altLang="en-US"/>
          </a:p>
        </p:txBody>
      </p:sp>
    </p:spTree>
    <p:extLst>
      <p:ext uri="{BB962C8B-B14F-4D97-AF65-F5344CB8AC3E}">
        <p14:creationId xmlns:p14="http://schemas.microsoft.com/office/powerpoint/2010/main" val="1904730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latin typeface="AR P丸ゴシック体E" panose="020F0900000000000000" pitchFamily="50" charset="-128"/>
                <a:ea typeface="AR P丸ゴシック体E" panose="020F0900000000000000" pitchFamily="50" charset="-128"/>
              </a:rPr>
              <a:t>2</a:t>
            </a:r>
            <a:r>
              <a:rPr lang="ja-JP" altLang="en-US" dirty="0">
                <a:latin typeface="AR P丸ゴシック体E" panose="020F0900000000000000" pitchFamily="50" charset="-128"/>
                <a:ea typeface="AR P丸ゴシック体E" panose="020F0900000000000000" pitchFamily="50" charset="-128"/>
              </a:rPr>
              <a:t>月</a:t>
            </a:r>
            <a:r>
              <a:rPr lang="en-US" altLang="ja-JP" dirty="0">
                <a:latin typeface="AR P丸ゴシック体E" panose="020F0900000000000000" pitchFamily="50" charset="-128"/>
                <a:ea typeface="AR P丸ゴシック体E" panose="020F0900000000000000" pitchFamily="50" charset="-128"/>
              </a:rPr>
              <a:t>1</a:t>
            </a:r>
            <a:r>
              <a:rPr lang="ja-JP" altLang="en-US" dirty="0">
                <a:latin typeface="AR P丸ゴシック体E" panose="020F0900000000000000" pitchFamily="50" charset="-128"/>
                <a:ea typeface="AR P丸ゴシック体E" panose="020F0900000000000000" pitchFamily="50" charset="-128"/>
              </a:rPr>
              <a:t>日　世界保健機関ＷＨＯ　が緊急事態宣言を出しました。</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１２月には中国で感染が広がっているのはわかっていましたが、</a:t>
            </a:r>
            <a:endParaRPr lang="en-US" altLang="ja-JP" dirty="0">
              <a:solidFill>
                <a:schemeClr val="accent1"/>
              </a:solidFill>
              <a:latin typeface="AR丸ゴシック体E" panose="020F0909000000000000" pitchFamily="49" charset="-128"/>
              <a:ea typeface="AR丸ゴシック体E" panose="020F0909000000000000" pitchFamily="49"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　　　　　世界的な拡大になるかどうか見極めていたのですね。</a:t>
            </a:r>
            <a:endParaRPr lang="ja-JP" altLang="en-US" dirty="0">
              <a:latin typeface="AR P丸ゴシック体E" panose="020F0900000000000000" pitchFamily="50" charset="-128"/>
              <a:ea typeface="AR P丸ゴシック体E" panose="020F0900000000000000" pitchFamily="50" charset="-128"/>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7</a:t>
            </a:fld>
            <a:endParaRPr kumimoji="1" lang="ja-JP" altLang="en-US"/>
          </a:p>
        </p:txBody>
      </p:sp>
    </p:spTree>
    <p:extLst>
      <p:ext uri="{BB962C8B-B14F-4D97-AF65-F5344CB8AC3E}">
        <p14:creationId xmlns:p14="http://schemas.microsoft.com/office/powerpoint/2010/main" val="23441733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latin typeface="AR P丸ゴシック体E" panose="020F0900000000000000" pitchFamily="50" charset="-128"/>
                <a:ea typeface="AR P丸ゴシック体E" panose="020F0900000000000000" pitchFamily="50" charset="-128"/>
              </a:rPr>
              <a:t>2</a:t>
            </a:r>
            <a:r>
              <a:rPr lang="ja-JP" altLang="en-US" dirty="0">
                <a:latin typeface="AR P丸ゴシック体E" panose="020F0900000000000000" pitchFamily="50" charset="-128"/>
                <a:ea typeface="AR P丸ゴシック体E" panose="020F0900000000000000" pitchFamily="50" charset="-128"/>
              </a:rPr>
              <a:t>月</a:t>
            </a:r>
            <a:r>
              <a:rPr lang="en-US" altLang="ja-JP" dirty="0">
                <a:latin typeface="AR P丸ゴシック体E" panose="020F0900000000000000" pitchFamily="50" charset="-128"/>
                <a:ea typeface="AR P丸ゴシック体E" panose="020F0900000000000000" pitchFamily="50" charset="-128"/>
              </a:rPr>
              <a:t>7</a:t>
            </a:r>
            <a:r>
              <a:rPr lang="ja-JP" altLang="en-US" dirty="0">
                <a:latin typeface="AR P丸ゴシック体E" panose="020F0900000000000000" pitchFamily="50" charset="-128"/>
                <a:ea typeface="AR P丸ゴシック体E" panose="020F0900000000000000" pitchFamily="50" charset="-128"/>
              </a:rPr>
              <a:t>日　マスクや消毒薬が、品切れになった。</a:t>
            </a:r>
            <a:endParaRPr lang="en-US" altLang="ja-JP" dirty="0">
              <a:latin typeface="AR P丸ゴシック体E" panose="020F0900000000000000" pitchFamily="50" charset="-128"/>
              <a:ea typeface="AR P丸ゴシック体E" panose="020F0900000000000000" pitchFamily="50" charset="-128"/>
            </a:endParaRPr>
          </a:p>
          <a:p>
            <a:endParaRPr lang="en-US" altLang="ja-JP" dirty="0">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松尾： 　</a:t>
            </a:r>
            <a:r>
              <a:rPr lang="ja-JP" altLang="en-US" dirty="0">
                <a:solidFill>
                  <a:schemeClr val="accent1"/>
                </a:solidFill>
                <a:latin typeface="AR P丸ゴシック体E" panose="020F0900000000000000" pitchFamily="50" charset="-128"/>
                <a:ea typeface="AR P丸ゴシック体E" panose="020F0900000000000000" pitchFamily="50" charset="-128"/>
              </a:rPr>
              <a:t>この頃になって新型コロナウイルスの恐ろしさが、分かってきたのです</a:t>
            </a:r>
            <a:endParaRPr lang="en-US" altLang="ja-JP" dirty="0">
              <a:solidFill>
                <a:schemeClr val="accent1"/>
              </a:solidFill>
              <a:latin typeface="AR P丸ゴシック体E" panose="020F0900000000000000" pitchFamily="50" charset="-128"/>
              <a:ea typeface="AR P丸ゴシック体E" panose="020F0900000000000000" pitchFamily="50" charset="-128"/>
            </a:endParaRPr>
          </a:p>
          <a:p>
            <a:r>
              <a:rPr lang="ja-JP" altLang="en-US" dirty="0">
                <a:solidFill>
                  <a:schemeClr val="accent1"/>
                </a:solidFill>
                <a:latin typeface="AR P丸ゴシック体E" panose="020F0900000000000000" pitchFamily="50" charset="-128"/>
                <a:ea typeface="AR P丸ゴシック体E" panose="020F0900000000000000" pitchFamily="50" charset="-128"/>
              </a:rPr>
              <a:t>　　　　ね。</a:t>
            </a:r>
          </a:p>
          <a:p>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8</a:t>
            </a:fld>
            <a:endParaRPr kumimoji="1" lang="ja-JP" altLang="en-US"/>
          </a:p>
        </p:txBody>
      </p:sp>
    </p:spTree>
    <p:extLst>
      <p:ext uri="{BB962C8B-B14F-4D97-AF65-F5344CB8AC3E}">
        <p14:creationId xmlns:p14="http://schemas.microsoft.com/office/powerpoint/2010/main" val="35582780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en-US" altLang="ja-JP" dirty="0">
                <a:latin typeface="AR P丸ゴシック体E" panose="020F0900000000000000" pitchFamily="50" charset="-128"/>
                <a:ea typeface="AR P丸ゴシック体E" panose="020F0900000000000000" pitchFamily="50" charset="-128"/>
              </a:rPr>
              <a:t>2</a:t>
            </a:r>
            <a:r>
              <a:rPr lang="ja-JP" altLang="en-US" dirty="0">
                <a:latin typeface="AR P丸ゴシック体E" panose="020F0900000000000000" pitchFamily="50" charset="-128"/>
                <a:ea typeface="AR P丸ゴシック体E" panose="020F0900000000000000" pitchFamily="50" charset="-128"/>
              </a:rPr>
              <a:t>月１３日　新型ウイルスの感染者のお世話をしている人や家族にからかいや</a:t>
            </a:r>
            <a:endParaRPr lang="en-US" altLang="ja-JP" dirty="0">
              <a:latin typeface="AR P丸ゴシック体E" panose="020F0900000000000000" pitchFamily="50" charset="-128"/>
              <a:ea typeface="AR P丸ゴシック体E" panose="020F0900000000000000" pitchFamily="50" charset="-128"/>
            </a:endParaRPr>
          </a:p>
          <a:p>
            <a:r>
              <a:rPr lang="ja-JP" altLang="en-US" dirty="0">
                <a:latin typeface="AR P丸ゴシック体E" panose="020F0900000000000000" pitchFamily="50" charset="-128"/>
                <a:ea typeface="AR P丸ゴシック体E" panose="020F0900000000000000" pitchFamily="50" charset="-128"/>
              </a:rPr>
              <a:t>　　　　いじめがあった。</a:t>
            </a:r>
          </a:p>
          <a:p>
            <a:endParaRPr lang="en-US" altLang="ja-JP" dirty="0"/>
          </a:p>
          <a:p>
            <a:r>
              <a:rPr lang="ja-JP" altLang="en-US" dirty="0">
                <a:solidFill>
                  <a:schemeClr val="accent1"/>
                </a:solidFill>
                <a:latin typeface="AR丸ゴシック体E" panose="020F0909000000000000" pitchFamily="49" charset="-128"/>
                <a:ea typeface="AR丸ゴシック体E" panose="020F0909000000000000" pitchFamily="49" charset="-128"/>
              </a:rPr>
              <a:t>松尾： 　みんなの健康を守るために、病気に立ち向かっている人を</a:t>
            </a:r>
            <a:endParaRPr lang="en-US" altLang="ja-JP" dirty="0">
              <a:solidFill>
                <a:schemeClr val="accent1"/>
              </a:solidFill>
              <a:latin typeface="AR丸ゴシック体E" panose="020F0909000000000000" pitchFamily="49" charset="-128"/>
              <a:ea typeface="AR丸ゴシック体E" panose="020F0909000000000000" pitchFamily="49" charset="-128"/>
            </a:endParaRPr>
          </a:p>
          <a:p>
            <a:r>
              <a:rPr lang="ja-JP" altLang="en-US" dirty="0">
                <a:solidFill>
                  <a:schemeClr val="accent1"/>
                </a:solidFill>
                <a:latin typeface="AR丸ゴシック体E" panose="020F0909000000000000" pitchFamily="49" charset="-128"/>
                <a:ea typeface="AR丸ゴシック体E" panose="020F0909000000000000" pitchFamily="49" charset="-128"/>
              </a:rPr>
              <a:t>　　　　からかったり、いじめるなんて、失礼な話ですね</a:t>
            </a:r>
            <a:endParaRPr kumimoji="1" lang="ja-JP" altLang="en-US" dirty="0"/>
          </a:p>
        </p:txBody>
      </p:sp>
      <p:sp>
        <p:nvSpPr>
          <p:cNvPr id="4" name="スライド番号プレースホルダー 3"/>
          <p:cNvSpPr>
            <a:spLocks noGrp="1"/>
          </p:cNvSpPr>
          <p:nvPr>
            <p:ph type="sldNum" sz="quarter" idx="5"/>
          </p:nvPr>
        </p:nvSpPr>
        <p:spPr/>
        <p:txBody>
          <a:bodyPr/>
          <a:lstStyle/>
          <a:p>
            <a:fld id="{54DAEDFD-9B4C-4BF3-BB1A-A5665B7F5AB4}" type="slidenum">
              <a:rPr kumimoji="1" lang="ja-JP" altLang="en-US" smtClean="0"/>
              <a:t>9</a:t>
            </a:fld>
            <a:endParaRPr kumimoji="1" lang="ja-JP" altLang="en-US"/>
          </a:p>
        </p:txBody>
      </p:sp>
    </p:spTree>
    <p:extLst>
      <p:ext uri="{BB962C8B-B14F-4D97-AF65-F5344CB8AC3E}">
        <p14:creationId xmlns:p14="http://schemas.microsoft.com/office/powerpoint/2010/main" val="3528342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D66E7287-91F8-4A58-97F2-5A2269E58DEB}" type="datetimeFigureOut">
              <a:rPr kumimoji="1" lang="ja-JP" altLang="en-US" smtClean="0"/>
              <a:t>2020/6/21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7AA1606-852F-460C-B440-CA3A183F0FC0}" type="slidenum">
              <a:rPr kumimoji="1" lang="ja-JP" altLang="en-US" smtClean="0"/>
              <a:t>‹#›</a:t>
            </a:fld>
            <a:endParaRPr kumimoji="1" lang="ja-JP" altLang="en-US"/>
          </a:p>
        </p:txBody>
      </p:sp>
    </p:spTree>
    <p:extLst>
      <p:ext uri="{BB962C8B-B14F-4D97-AF65-F5344CB8AC3E}">
        <p14:creationId xmlns:p14="http://schemas.microsoft.com/office/powerpoint/2010/main" val="25322619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66E7287-91F8-4A58-97F2-5A2269E58DEB}" type="datetimeFigureOut">
              <a:rPr kumimoji="1" lang="ja-JP" altLang="en-US" smtClean="0"/>
              <a:t>2020/6/21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7AA1606-852F-460C-B440-CA3A183F0FC0}" type="slidenum">
              <a:rPr kumimoji="1" lang="ja-JP" altLang="en-US" smtClean="0"/>
              <a:t>‹#›</a:t>
            </a:fld>
            <a:endParaRPr kumimoji="1" lang="ja-JP" altLang="en-US"/>
          </a:p>
        </p:txBody>
      </p:sp>
    </p:spTree>
    <p:extLst>
      <p:ext uri="{BB962C8B-B14F-4D97-AF65-F5344CB8AC3E}">
        <p14:creationId xmlns:p14="http://schemas.microsoft.com/office/powerpoint/2010/main" val="15918333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66E7287-91F8-4A58-97F2-5A2269E58DEB}" type="datetimeFigureOut">
              <a:rPr kumimoji="1" lang="ja-JP" altLang="en-US" smtClean="0"/>
              <a:t>2020/6/21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7AA1606-852F-460C-B440-CA3A183F0FC0}" type="slidenum">
              <a:rPr kumimoji="1" lang="ja-JP" altLang="en-US" smtClean="0"/>
              <a:t>‹#›</a:t>
            </a:fld>
            <a:endParaRPr kumimoji="1" lang="ja-JP" altLang="en-US"/>
          </a:p>
        </p:txBody>
      </p:sp>
    </p:spTree>
    <p:extLst>
      <p:ext uri="{BB962C8B-B14F-4D97-AF65-F5344CB8AC3E}">
        <p14:creationId xmlns:p14="http://schemas.microsoft.com/office/powerpoint/2010/main" val="2534391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D66E7287-91F8-4A58-97F2-5A2269E58DEB}" type="datetimeFigureOut">
              <a:rPr kumimoji="1" lang="ja-JP" altLang="en-US" smtClean="0"/>
              <a:t>2020/6/21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7AA1606-852F-460C-B440-CA3A183F0FC0}" type="slidenum">
              <a:rPr kumimoji="1" lang="ja-JP" altLang="en-US" smtClean="0"/>
              <a:t>‹#›</a:t>
            </a:fld>
            <a:endParaRPr kumimoji="1" lang="ja-JP" altLang="en-US"/>
          </a:p>
        </p:txBody>
      </p:sp>
    </p:spTree>
    <p:extLst>
      <p:ext uri="{BB962C8B-B14F-4D97-AF65-F5344CB8AC3E}">
        <p14:creationId xmlns:p14="http://schemas.microsoft.com/office/powerpoint/2010/main" val="13227713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D66E7287-91F8-4A58-97F2-5A2269E58DEB}" type="datetimeFigureOut">
              <a:rPr kumimoji="1" lang="ja-JP" altLang="en-US" smtClean="0"/>
              <a:t>2020/6/21</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7AA1606-852F-460C-B440-CA3A183F0FC0}" type="slidenum">
              <a:rPr kumimoji="1" lang="ja-JP" altLang="en-US" smtClean="0"/>
              <a:t>‹#›</a:t>
            </a:fld>
            <a:endParaRPr kumimoji="1" lang="ja-JP" altLang="en-US"/>
          </a:p>
        </p:txBody>
      </p:sp>
    </p:spTree>
    <p:extLst>
      <p:ext uri="{BB962C8B-B14F-4D97-AF65-F5344CB8AC3E}">
        <p14:creationId xmlns:p14="http://schemas.microsoft.com/office/powerpoint/2010/main" val="9346100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D66E7287-91F8-4A58-97F2-5A2269E58DEB}" type="datetimeFigureOut">
              <a:rPr kumimoji="1" lang="ja-JP" altLang="en-US" smtClean="0"/>
              <a:t>2020/6/21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7AA1606-852F-460C-B440-CA3A183F0FC0}" type="slidenum">
              <a:rPr kumimoji="1" lang="ja-JP" altLang="en-US" smtClean="0"/>
              <a:t>‹#›</a:t>
            </a:fld>
            <a:endParaRPr kumimoji="1" lang="ja-JP" altLang="en-US"/>
          </a:p>
        </p:txBody>
      </p:sp>
    </p:spTree>
    <p:extLst>
      <p:ext uri="{BB962C8B-B14F-4D97-AF65-F5344CB8AC3E}">
        <p14:creationId xmlns:p14="http://schemas.microsoft.com/office/powerpoint/2010/main" val="39453087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D66E7287-91F8-4A58-97F2-5A2269E58DEB}" type="datetimeFigureOut">
              <a:rPr kumimoji="1" lang="ja-JP" altLang="en-US" smtClean="0"/>
              <a:t>2020/6/21</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B7AA1606-852F-460C-B440-CA3A183F0FC0}" type="slidenum">
              <a:rPr kumimoji="1" lang="ja-JP" altLang="en-US" smtClean="0"/>
              <a:t>‹#›</a:t>
            </a:fld>
            <a:endParaRPr kumimoji="1" lang="ja-JP" altLang="en-US"/>
          </a:p>
        </p:txBody>
      </p:sp>
    </p:spTree>
    <p:extLst>
      <p:ext uri="{BB962C8B-B14F-4D97-AF65-F5344CB8AC3E}">
        <p14:creationId xmlns:p14="http://schemas.microsoft.com/office/powerpoint/2010/main" val="4628984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D66E7287-91F8-4A58-97F2-5A2269E58DEB}" type="datetimeFigureOut">
              <a:rPr kumimoji="1" lang="ja-JP" altLang="en-US" smtClean="0"/>
              <a:t>2020/6/21</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B7AA1606-852F-460C-B440-CA3A183F0FC0}" type="slidenum">
              <a:rPr kumimoji="1" lang="ja-JP" altLang="en-US" smtClean="0"/>
              <a:t>‹#›</a:t>
            </a:fld>
            <a:endParaRPr kumimoji="1" lang="ja-JP" altLang="en-US"/>
          </a:p>
        </p:txBody>
      </p:sp>
    </p:spTree>
    <p:extLst>
      <p:ext uri="{BB962C8B-B14F-4D97-AF65-F5344CB8AC3E}">
        <p14:creationId xmlns:p14="http://schemas.microsoft.com/office/powerpoint/2010/main" val="1189260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6E7287-91F8-4A58-97F2-5A2269E58DEB}" type="datetimeFigureOut">
              <a:rPr kumimoji="1" lang="ja-JP" altLang="en-US" smtClean="0"/>
              <a:t>2020/6/21</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B7AA1606-852F-460C-B440-CA3A183F0FC0}" type="slidenum">
              <a:rPr kumimoji="1" lang="ja-JP" altLang="en-US" smtClean="0"/>
              <a:t>‹#›</a:t>
            </a:fld>
            <a:endParaRPr kumimoji="1" lang="ja-JP" altLang="en-US"/>
          </a:p>
        </p:txBody>
      </p:sp>
    </p:spTree>
    <p:extLst>
      <p:ext uri="{BB962C8B-B14F-4D97-AF65-F5344CB8AC3E}">
        <p14:creationId xmlns:p14="http://schemas.microsoft.com/office/powerpoint/2010/main" val="688387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D66E7287-91F8-4A58-97F2-5A2269E58DEB}" type="datetimeFigureOut">
              <a:rPr kumimoji="1" lang="ja-JP" altLang="en-US" smtClean="0"/>
              <a:t>2020/6/21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7AA1606-852F-460C-B440-CA3A183F0FC0}" type="slidenum">
              <a:rPr kumimoji="1" lang="ja-JP" altLang="en-US" smtClean="0"/>
              <a:t>‹#›</a:t>
            </a:fld>
            <a:endParaRPr kumimoji="1" lang="ja-JP" altLang="en-US"/>
          </a:p>
        </p:txBody>
      </p:sp>
    </p:spTree>
    <p:extLst>
      <p:ext uri="{BB962C8B-B14F-4D97-AF65-F5344CB8AC3E}">
        <p14:creationId xmlns:p14="http://schemas.microsoft.com/office/powerpoint/2010/main" val="4165678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D66E7287-91F8-4A58-97F2-5A2269E58DEB}" type="datetimeFigureOut">
              <a:rPr kumimoji="1" lang="ja-JP" altLang="en-US" smtClean="0"/>
              <a:t>2020/6/21</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7AA1606-852F-460C-B440-CA3A183F0FC0}" type="slidenum">
              <a:rPr kumimoji="1" lang="ja-JP" altLang="en-US" smtClean="0"/>
              <a:t>‹#›</a:t>
            </a:fld>
            <a:endParaRPr kumimoji="1" lang="ja-JP" altLang="en-US"/>
          </a:p>
        </p:txBody>
      </p:sp>
    </p:spTree>
    <p:extLst>
      <p:ext uri="{BB962C8B-B14F-4D97-AF65-F5344CB8AC3E}">
        <p14:creationId xmlns:p14="http://schemas.microsoft.com/office/powerpoint/2010/main" val="29419885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6E7287-91F8-4A58-97F2-5A2269E58DEB}" type="datetimeFigureOut">
              <a:rPr kumimoji="1" lang="ja-JP" altLang="en-US" smtClean="0"/>
              <a:t>2020/6/21</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AA1606-852F-460C-B440-CA3A183F0FC0}" type="slidenum">
              <a:rPr kumimoji="1" lang="ja-JP" altLang="en-US" smtClean="0"/>
              <a:t>‹#›</a:t>
            </a:fld>
            <a:endParaRPr kumimoji="1" lang="ja-JP" altLang="en-US"/>
          </a:p>
        </p:txBody>
      </p:sp>
    </p:spTree>
    <p:extLst>
      <p:ext uri="{BB962C8B-B14F-4D97-AF65-F5344CB8AC3E}">
        <p14:creationId xmlns:p14="http://schemas.microsoft.com/office/powerpoint/2010/main" val="12056074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図 6" descr="ケーキ, 閉じる, 座る, 手 が含まれている画像&#10;&#10;自動的に生成された説明">
            <a:extLst>
              <a:ext uri="{FF2B5EF4-FFF2-40B4-BE49-F238E27FC236}">
                <a16:creationId xmlns:a16="http://schemas.microsoft.com/office/drawing/2014/main" id="{5326CA00-A214-4005-B0F3-10D2F88067E1}"/>
              </a:ext>
            </a:extLst>
          </p:cNvPr>
          <p:cNvPicPr>
            <a:picLocks noChangeAspect="1"/>
          </p:cNvPicPr>
          <p:nvPr/>
        </p:nvPicPr>
        <p:blipFill rotWithShape="1">
          <a:blip r:embed="rId3">
            <a:extLst>
              <a:ext uri="{28A0092B-C50C-407E-A947-70E740481C1C}">
                <a14:useLocalDpi xmlns:a14="http://schemas.microsoft.com/office/drawing/2010/main" val="0"/>
              </a:ext>
            </a:extLst>
          </a:blip>
          <a:srcRect l="19125" t="5376" r="30417" b="1"/>
          <a:stretch/>
        </p:blipFill>
        <p:spPr>
          <a:xfrm>
            <a:off x="2642616" y="10"/>
            <a:ext cx="6501384" cy="6857990"/>
          </a:xfrm>
          <a:prstGeom prst="rect">
            <a:avLst/>
          </a:prstGeom>
        </p:spPr>
      </p:pic>
      <p:sp>
        <p:nvSpPr>
          <p:cNvPr id="14" name="Rectangle 13">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004404"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テキスト ボックス 3">
            <a:extLst>
              <a:ext uri="{FF2B5EF4-FFF2-40B4-BE49-F238E27FC236}">
                <a16:creationId xmlns:a16="http://schemas.microsoft.com/office/drawing/2014/main" id="{8DFACEAD-2837-4A2C-AA81-52430D20A98B}"/>
              </a:ext>
            </a:extLst>
          </p:cNvPr>
          <p:cNvSpPr txBox="1"/>
          <p:nvPr/>
        </p:nvSpPr>
        <p:spPr>
          <a:xfrm>
            <a:off x="358485" y="134485"/>
            <a:ext cx="5340186" cy="3204134"/>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kumimoji="1" lang="ja-JP" altLang="en-US" sz="4200" b="1" dirty="0">
                <a:latin typeface="BIZ UDPゴシック" panose="020B0400000000000000" pitchFamily="50" charset="-128"/>
                <a:ea typeface="BIZ UDPゴシック" panose="020B0400000000000000" pitchFamily="50" charset="-128"/>
                <a:cs typeface="+mj-cs"/>
              </a:rPr>
              <a:t>新型コロナウイルス</a:t>
            </a:r>
            <a:endParaRPr kumimoji="1" lang="en-US" altLang="ja-JP" sz="4200" b="1" dirty="0">
              <a:latin typeface="BIZ UDPゴシック" panose="020B0400000000000000" pitchFamily="50" charset="-128"/>
              <a:ea typeface="BIZ UDPゴシック" panose="020B0400000000000000" pitchFamily="50" charset="-128"/>
              <a:cs typeface="+mj-cs"/>
            </a:endParaRPr>
          </a:p>
          <a:p>
            <a:pPr defTabSz="914400">
              <a:lnSpc>
                <a:spcPct val="90000"/>
              </a:lnSpc>
              <a:spcBef>
                <a:spcPct val="0"/>
              </a:spcBef>
              <a:spcAft>
                <a:spcPts val="600"/>
              </a:spcAft>
            </a:pPr>
            <a:r>
              <a:rPr kumimoji="1" lang="ja-JP" altLang="en-US" sz="4200" b="1" dirty="0">
                <a:latin typeface="BIZ UDPゴシック" panose="020B0400000000000000" pitchFamily="50" charset="-128"/>
                <a:ea typeface="BIZ UDPゴシック" panose="020B0400000000000000" pitchFamily="50" charset="-128"/>
                <a:cs typeface="+mj-cs"/>
              </a:rPr>
              <a:t>から始める</a:t>
            </a:r>
            <a:endParaRPr kumimoji="1" lang="en-US" altLang="ja-JP" sz="4200" b="1" dirty="0">
              <a:latin typeface="BIZ UDPゴシック" panose="020B0400000000000000" pitchFamily="50" charset="-128"/>
              <a:ea typeface="BIZ UDPゴシック" panose="020B0400000000000000" pitchFamily="50" charset="-128"/>
              <a:cs typeface="+mj-cs"/>
            </a:endParaRPr>
          </a:p>
          <a:p>
            <a:pPr defTabSz="914400">
              <a:lnSpc>
                <a:spcPct val="90000"/>
              </a:lnSpc>
              <a:spcBef>
                <a:spcPct val="0"/>
              </a:spcBef>
              <a:spcAft>
                <a:spcPts val="600"/>
              </a:spcAft>
            </a:pPr>
            <a:r>
              <a:rPr kumimoji="1" lang="ja-JP" altLang="en-US" sz="4200" b="1" dirty="0">
                <a:latin typeface="BIZ UDPゴシック" panose="020B0400000000000000" pitchFamily="50" charset="-128"/>
                <a:ea typeface="BIZ UDPゴシック" panose="020B0400000000000000" pitchFamily="50" charset="-128"/>
                <a:cs typeface="+mj-cs"/>
              </a:rPr>
              <a:t>ＳＤＧｓの学び</a:t>
            </a:r>
          </a:p>
        </p:txBody>
      </p:sp>
      <p:sp>
        <p:nvSpPr>
          <p:cNvPr id="16" name="Rectangle 1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 name="Rectangle 1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テキスト ボックス 4">
            <a:extLst>
              <a:ext uri="{FF2B5EF4-FFF2-40B4-BE49-F238E27FC236}">
                <a16:creationId xmlns:a16="http://schemas.microsoft.com/office/drawing/2014/main" id="{6B60BB53-8C16-4ED3-921E-788D43CCBEE0}"/>
              </a:ext>
            </a:extLst>
          </p:cNvPr>
          <p:cNvSpPr txBox="1"/>
          <p:nvPr/>
        </p:nvSpPr>
        <p:spPr>
          <a:xfrm>
            <a:off x="278597" y="4598449"/>
            <a:ext cx="2900153" cy="784830"/>
          </a:xfrm>
          <a:prstGeom prst="rect">
            <a:avLst/>
          </a:prstGeom>
          <a:noFill/>
        </p:spPr>
        <p:txBody>
          <a:bodyPr wrap="none" rtlCol="0">
            <a:spAutoFit/>
          </a:bodyPr>
          <a:lstStyle/>
          <a:p>
            <a:pPr>
              <a:spcAft>
                <a:spcPts val="600"/>
              </a:spcAft>
            </a:pPr>
            <a:r>
              <a:rPr kumimoji="1" lang="ja-JP" altLang="en-US" sz="2000" dirty="0">
                <a:latin typeface="BIZ UDPゴシック" panose="020B0400000000000000" pitchFamily="50" charset="-128"/>
                <a:ea typeface="BIZ UDPゴシック" panose="020B0400000000000000" pitchFamily="50" charset="-128"/>
              </a:rPr>
              <a:t>日本ＥＳＤ学会副会長　　</a:t>
            </a:r>
            <a:endParaRPr kumimoji="1" lang="en-US" altLang="ja-JP" sz="2000" dirty="0">
              <a:latin typeface="BIZ UDPゴシック" panose="020B0400000000000000" pitchFamily="50" charset="-128"/>
              <a:ea typeface="BIZ UDPゴシック" panose="020B0400000000000000" pitchFamily="50" charset="-128"/>
            </a:endParaRPr>
          </a:p>
          <a:p>
            <a:pPr>
              <a:spcAft>
                <a:spcPts val="600"/>
              </a:spcAft>
            </a:pPr>
            <a:r>
              <a:rPr kumimoji="1" lang="ja-JP" altLang="en-US" sz="2000" dirty="0">
                <a:latin typeface="BIZ UDPゴシック" panose="020B0400000000000000" pitchFamily="50" charset="-128"/>
                <a:ea typeface="BIZ UDPゴシック" panose="020B0400000000000000" pitchFamily="50" charset="-128"/>
              </a:rPr>
              <a:t>手島利夫</a:t>
            </a:r>
          </a:p>
        </p:txBody>
      </p:sp>
    </p:spTree>
    <p:extLst>
      <p:ext uri="{BB962C8B-B14F-4D97-AF65-F5344CB8AC3E}">
        <p14:creationId xmlns:p14="http://schemas.microsoft.com/office/powerpoint/2010/main" val="49119699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4787639" y="6096782"/>
            <a:ext cx="4807669"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年２月２８日　朝日小学生新聞記事より</a:t>
            </a:r>
          </a:p>
        </p:txBody>
      </p:sp>
      <p:pic>
        <p:nvPicPr>
          <p:cNvPr id="3" name="図 2">
            <a:extLst>
              <a:ext uri="{FF2B5EF4-FFF2-40B4-BE49-F238E27FC236}">
                <a16:creationId xmlns:a16="http://schemas.microsoft.com/office/drawing/2014/main" id="{BD1123EB-33D6-415D-B750-352F882746DF}"/>
              </a:ext>
            </a:extLst>
          </p:cNvPr>
          <p:cNvPicPr>
            <a:picLocks noChangeAspect="1"/>
          </p:cNvPicPr>
          <p:nvPr/>
        </p:nvPicPr>
        <p:blipFill rotWithShape="1">
          <a:blip r:embed="rId3"/>
          <a:srcRect l="31959" t="20172" r="12989" b="22279"/>
          <a:stretch/>
        </p:blipFill>
        <p:spPr>
          <a:xfrm>
            <a:off x="754144" y="1518918"/>
            <a:ext cx="7635712" cy="4489912"/>
          </a:xfrm>
          <a:prstGeom prst="rect">
            <a:avLst/>
          </a:prstGeom>
        </p:spPr>
      </p:pic>
      <p:sp>
        <p:nvSpPr>
          <p:cNvPr id="4" name="テキスト ボックス 3">
            <a:extLst>
              <a:ext uri="{FF2B5EF4-FFF2-40B4-BE49-F238E27FC236}">
                <a16:creationId xmlns:a16="http://schemas.microsoft.com/office/drawing/2014/main" id="{3CE3B217-9B43-4E83-B5E6-F1640B0B5D68}"/>
              </a:ext>
            </a:extLst>
          </p:cNvPr>
          <p:cNvSpPr txBox="1"/>
          <p:nvPr/>
        </p:nvSpPr>
        <p:spPr>
          <a:xfrm>
            <a:off x="1631932" y="387505"/>
            <a:ext cx="5880136"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具合が悪くても、ＰＣＲ検査が受けられない</a:t>
            </a:r>
          </a:p>
        </p:txBody>
      </p:sp>
    </p:spTree>
    <p:extLst>
      <p:ext uri="{BB962C8B-B14F-4D97-AF65-F5344CB8AC3E}">
        <p14:creationId xmlns:p14="http://schemas.microsoft.com/office/powerpoint/2010/main" val="11423970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5334646" y="5448347"/>
            <a:ext cx="4807669"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年２月２９日　朝日小学生新聞記事より</a:t>
            </a:r>
          </a:p>
        </p:txBody>
      </p:sp>
      <p:sp>
        <p:nvSpPr>
          <p:cNvPr id="4" name="テキスト ボックス 3">
            <a:extLst>
              <a:ext uri="{FF2B5EF4-FFF2-40B4-BE49-F238E27FC236}">
                <a16:creationId xmlns:a16="http://schemas.microsoft.com/office/drawing/2014/main" id="{762F2B02-B9DA-4DF0-8BBC-4AC0D7467FC6}"/>
              </a:ext>
            </a:extLst>
          </p:cNvPr>
          <p:cNvSpPr txBox="1"/>
          <p:nvPr/>
        </p:nvSpPr>
        <p:spPr>
          <a:xfrm>
            <a:off x="2570489" y="359485"/>
            <a:ext cx="4003019"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全国の学校が、休みになった</a:t>
            </a:r>
          </a:p>
        </p:txBody>
      </p:sp>
      <p:pic>
        <p:nvPicPr>
          <p:cNvPr id="6" name="図 5">
            <a:extLst>
              <a:ext uri="{FF2B5EF4-FFF2-40B4-BE49-F238E27FC236}">
                <a16:creationId xmlns:a16="http://schemas.microsoft.com/office/drawing/2014/main" id="{D704938D-A544-41AC-B019-211907447596}"/>
              </a:ext>
            </a:extLst>
          </p:cNvPr>
          <p:cNvPicPr>
            <a:picLocks noChangeAspect="1"/>
          </p:cNvPicPr>
          <p:nvPr/>
        </p:nvPicPr>
        <p:blipFill>
          <a:blip r:embed="rId3"/>
          <a:stretch>
            <a:fillRect/>
          </a:stretch>
        </p:blipFill>
        <p:spPr>
          <a:xfrm>
            <a:off x="96606" y="1409653"/>
            <a:ext cx="8950787" cy="4038694"/>
          </a:xfrm>
          <a:prstGeom prst="rect">
            <a:avLst/>
          </a:prstGeom>
        </p:spPr>
      </p:pic>
    </p:spTree>
    <p:extLst>
      <p:ext uri="{BB962C8B-B14F-4D97-AF65-F5344CB8AC3E}">
        <p14:creationId xmlns:p14="http://schemas.microsoft.com/office/powerpoint/2010/main" val="16528170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5326482" y="5770211"/>
            <a:ext cx="4807669"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年３月１日　朝日小学生新聞記事より</a:t>
            </a:r>
          </a:p>
        </p:txBody>
      </p:sp>
      <p:pic>
        <p:nvPicPr>
          <p:cNvPr id="3" name="図 2">
            <a:extLst>
              <a:ext uri="{FF2B5EF4-FFF2-40B4-BE49-F238E27FC236}">
                <a16:creationId xmlns:a16="http://schemas.microsoft.com/office/drawing/2014/main" id="{3688F969-4EAC-4172-84C6-84E075385B16}"/>
              </a:ext>
            </a:extLst>
          </p:cNvPr>
          <p:cNvPicPr>
            <a:picLocks noChangeAspect="1"/>
          </p:cNvPicPr>
          <p:nvPr/>
        </p:nvPicPr>
        <p:blipFill rotWithShape="1">
          <a:blip r:embed="rId3"/>
          <a:srcRect l="1677" t="20882" r="20756" b="12217"/>
          <a:stretch/>
        </p:blipFill>
        <p:spPr>
          <a:xfrm>
            <a:off x="188536" y="1423447"/>
            <a:ext cx="8747559" cy="4243750"/>
          </a:xfrm>
          <a:prstGeom prst="rect">
            <a:avLst/>
          </a:prstGeom>
        </p:spPr>
      </p:pic>
      <p:sp>
        <p:nvSpPr>
          <p:cNvPr id="4" name="テキスト ボックス 3">
            <a:extLst>
              <a:ext uri="{FF2B5EF4-FFF2-40B4-BE49-F238E27FC236}">
                <a16:creationId xmlns:a16="http://schemas.microsoft.com/office/drawing/2014/main" id="{836ED362-29E8-4876-88A8-6E131C85BB72}"/>
              </a:ext>
            </a:extLst>
          </p:cNvPr>
          <p:cNvSpPr txBox="1"/>
          <p:nvPr/>
        </p:nvSpPr>
        <p:spPr>
          <a:xfrm>
            <a:off x="1939641" y="243116"/>
            <a:ext cx="5245347"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予定していた卒業式ができなくなった</a:t>
            </a:r>
          </a:p>
        </p:txBody>
      </p:sp>
      <p:sp>
        <p:nvSpPr>
          <p:cNvPr id="5" name="正方形/長方形 4">
            <a:extLst>
              <a:ext uri="{FF2B5EF4-FFF2-40B4-BE49-F238E27FC236}">
                <a16:creationId xmlns:a16="http://schemas.microsoft.com/office/drawing/2014/main" id="{9BA0B766-C212-4182-82CF-F8B32C4D7E0D}"/>
              </a:ext>
            </a:extLst>
          </p:cNvPr>
          <p:cNvSpPr/>
          <p:nvPr/>
        </p:nvSpPr>
        <p:spPr>
          <a:xfrm>
            <a:off x="6391373" y="3167406"/>
            <a:ext cx="829559" cy="2384982"/>
          </a:xfrm>
          <a:prstGeom prst="rect">
            <a:avLst/>
          </a:prstGeom>
          <a:solidFill>
            <a:srgbClr val="FFFF99">
              <a:alpha val="3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31099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5054788" y="6447553"/>
            <a:ext cx="4807669"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a:t>
            </a:r>
            <a:r>
              <a:rPr kumimoji="1" lang="en-US" altLang="ja-JP" sz="1400" b="1" dirty="0">
                <a:latin typeface="BIZ UDPゴシック" panose="020B0400000000000000" pitchFamily="50" charset="-128"/>
                <a:ea typeface="BIZ UDPゴシック" panose="020B0400000000000000" pitchFamily="50" charset="-128"/>
              </a:rPr>
              <a:t>3</a:t>
            </a:r>
            <a:r>
              <a:rPr kumimoji="1" lang="ja-JP" altLang="en-US" sz="1400" b="1" dirty="0">
                <a:latin typeface="BIZ UDPゴシック" panose="020B0400000000000000" pitchFamily="50" charset="-128"/>
                <a:ea typeface="BIZ UDPゴシック" panose="020B0400000000000000" pitchFamily="50" charset="-128"/>
              </a:rPr>
              <a:t>月</a:t>
            </a:r>
            <a:r>
              <a:rPr kumimoji="1" lang="en-US" altLang="ja-JP" sz="1400" b="1" dirty="0">
                <a:latin typeface="BIZ UDPゴシック" panose="020B0400000000000000" pitchFamily="50" charset="-128"/>
                <a:ea typeface="BIZ UDPゴシック" panose="020B0400000000000000" pitchFamily="50" charset="-128"/>
              </a:rPr>
              <a:t>4</a:t>
            </a:r>
            <a:r>
              <a:rPr kumimoji="1" lang="ja-JP" altLang="en-US" sz="1400" b="1" dirty="0">
                <a:latin typeface="BIZ UDPゴシック" panose="020B0400000000000000" pitchFamily="50" charset="-128"/>
                <a:ea typeface="BIZ UDPゴシック" panose="020B0400000000000000" pitchFamily="50" charset="-128"/>
              </a:rPr>
              <a:t>日　朝日小学生新聞記事より</a:t>
            </a:r>
          </a:p>
        </p:txBody>
      </p:sp>
      <p:sp>
        <p:nvSpPr>
          <p:cNvPr id="4" name="テキスト ボックス 3">
            <a:extLst>
              <a:ext uri="{FF2B5EF4-FFF2-40B4-BE49-F238E27FC236}">
                <a16:creationId xmlns:a16="http://schemas.microsoft.com/office/drawing/2014/main" id="{23C63717-D454-4DFF-BFA5-7B169A5261CA}"/>
              </a:ext>
            </a:extLst>
          </p:cNvPr>
          <p:cNvSpPr txBox="1"/>
          <p:nvPr/>
        </p:nvSpPr>
        <p:spPr>
          <a:xfrm>
            <a:off x="1199922" y="166251"/>
            <a:ext cx="6744154"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大相撲やプロ野球が中止や延期、無観客になった</a:t>
            </a:r>
          </a:p>
        </p:txBody>
      </p:sp>
      <p:pic>
        <p:nvPicPr>
          <p:cNvPr id="5" name="図 4">
            <a:extLst>
              <a:ext uri="{FF2B5EF4-FFF2-40B4-BE49-F238E27FC236}">
                <a16:creationId xmlns:a16="http://schemas.microsoft.com/office/drawing/2014/main" id="{CBCF06F6-1588-403F-8268-3034178D4C5E}"/>
              </a:ext>
            </a:extLst>
          </p:cNvPr>
          <p:cNvPicPr>
            <a:picLocks noChangeAspect="1"/>
          </p:cNvPicPr>
          <p:nvPr/>
        </p:nvPicPr>
        <p:blipFill>
          <a:blip r:embed="rId3"/>
          <a:stretch>
            <a:fillRect/>
          </a:stretch>
        </p:blipFill>
        <p:spPr>
          <a:xfrm>
            <a:off x="500062" y="779819"/>
            <a:ext cx="8143875" cy="5681097"/>
          </a:xfrm>
          <a:prstGeom prst="rect">
            <a:avLst/>
          </a:prstGeom>
        </p:spPr>
      </p:pic>
    </p:spTree>
    <p:extLst>
      <p:ext uri="{BB962C8B-B14F-4D97-AF65-F5344CB8AC3E}">
        <p14:creationId xmlns:p14="http://schemas.microsoft.com/office/powerpoint/2010/main" val="13345134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5308339" y="6021048"/>
            <a:ext cx="4807669"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年３月５日　朝日小学生新聞記事より</a:t>
            </a:r>
          </a:p>
        </p:txBody>
      </p:sp>
      <p:pic>
        <p:nvPicPr>
          <p:cNvPr id="3" name="図 2">
            <a:extLst>
              <a:ext uri="{FF2B5EF4-FFF2-40B4-BE49-F238E27FC236}">
                <a16:creationId xmlns:a16="http://schemas.microsoft.com/office/drawing/2014/main" id="{A206CC72-CE60-4CBD-B4AD-D2904B8E3B4D}"/>
              </a:ext>
            </a:extLst>
          </p:cNvPr>
          <p:cNvPicPr>
            <a:picLocks noChangeAspect="1"/>
          </p:cNvPicPr>
          <p:nvPr/>
        </p:nvPicPr>
        <p:blipFill rotWithShape="1">
          <a:blip r:embed="rId3"/>
          <a:srcRect l="2165" t="15408" r="32371" b="18430"/>
          <a:stretch/>
        </p:blipFill>
        <p:spPr>
          <a:xfrm>
            <a:off x="263950" y="1136492"/>
            <a:ext cx="8616100" cy="4898288"/>
          </a:xfrm>
          <a:prstGeom prst="rect">
            <a:avLst/>
          </a:prstGeom>
        </p:spPr>
      </p:pic>
      <p:sp>
        <p:nvSpPr>
          <p:cNvPr id="4" name="テキスト ボックス 3">
            <a:extLst>
              <a:ext uri="{FF2B5EF4-FFF2-40B4-BE49-F238E27FC236}">
                <a16:creationId xmlns:a16="http://schemas.microsoft.com/office/drawing/2014/main" id="{2DFBA9A6-6145-478B-A300-1824359482B0}"/>
              </a:ext>
            </a:extLst>
          </p:cNvPr>
          <p:cNvSpPr txBox="1"/>
          <p:nvPr/>
        </p:nvSpPr>
        <p:spPr>
          <a:xfrm>
            <a:off x="1297706" y="220939"/>
            <a:ext cx="6548588"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買い占めでトイレットペーパーが店先から消えた</a:t>
            </a:r>
          </a:p>
        </p:txBody>
      </p:sp>
    </p:spTree>
    <p:extLst>
      <p:ext uri="{BB962C8B-B14F-4D97-AF65-F5344CB8AC3E}">
        <p14:creationId xmlns:p14="http://schemas.microsoft.com/office/powerpoint/2010/main" val="13005848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4363097" y="6487476"/>
            <a:ext cx="3915490" cy="307777"/>
          </a:xfrm>
          <a:prstGeom prst="rect">
            <a:avLst/>
          </a:prstGeom>
          <a:noFill/>
        </p:spPr>
        <p:txBody>
          <a:bodyPr wrap="square" rtlCol="0">
            <a:spAutoFit/>
          </a:bodyPr>
          <a:lstStyle/>
          <a:p>
            <a:pPr algn="ctr"/>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年３月１０日　朝日小学生新聞記事より</a:t>
            </a:r>
          </a:p>
        </p:txBody>
      </p:sp>
      <p:pic>
        <p:nvPicPr>
          <p:cNvPr id="4" name="図 3">
            <a:extLst>
              <a:ext uri="{FF2B5EF4-FFF2-40B4-BE49-F238E27FC236}">
                <a16:creationId xmlns:a16="http://schemas.microsoft.com/office/drawing/2014/main" id="{89C2B847-BF62-4FD7-BC23-C06454B768AA}"/>
              </a:ext>
            </a:extLst>
          </p:cNvPr>
          <p:cNvPicPr>
            <a:picLocks noChangeAspect="1"/>
          </p:cNvPicPr>
          <p:nvPr/>
        </p:nvPicPr>
        <p:blipFill rotWithShape="1">
          <a:blip r:embed="rId3"/>
          <a:srcRect l="8041" t="21088" r="35567" b="10916"/>
          <a:stretch/>
        </p:blipFill>
        <p:spPr>
          <a:xfrm>
            <a:off x="346048" y="982096"/>
            <a:ext cx="7836418" cy="5315010"/>
          </a:xfrm>
          <a:prstGeom prst="rect">
            <a:avLst/>
          </a:prstGeom>
        </p:spPr>
      </p:pic>
      <p:sp>
        <p:nvSpPr>
          <p:cNvPr id="5" name="テキスト ボックス 4">
            <a:extLst>
              <a:ext uri="{FF2B5EF4-FFF2-40B4-BE49-F238E27FC236}">
                <a16:creationId xmlns:a16="http://schemas.microsoft.com/office/drawing/2014/main" id="{12C2708E-A615-4691-B412-6325189886FB}"/>
              </a:ext>
            </a:extLst>
          </p:cNvPr>
          <p:cNvSpPr txBox="1"/>
          <p:nvPr/>
        </p:nvSpPr>
        <p:spPr>
          <a:xfrm>
            <a:off x="2325231" y="330061"/>
            <a:ext cx="4573688"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世界で感染者が</a:t>
            </a:r>
            <a:r>
              <a:rPr kumimoji="1" lang="en-US" altLang="ja-JP" sz="2400" dirty="0">
                <a:latin typeface="BIZ UDPゴシック" panose="020B0400000000000000" pitchFamily="50" charset="-128"/>
                <a:ea typeface="BIZ UDPゴシック" panose="020B0400000000000000" pitchFamily="50" charset="-128"/>
              </a:rPr>
              <a:t>10</a:t>
            </a:r>
            <a:r>
              <a:rPr kumimoji="1" lang="ja-JP" altLang="en-US" sz="2400" dirty="0">
                <a:latin typeface="BIZ UDPゴシック" panose="020B0400000000000000" pitchFamily="50" charset="-128"/>
                <a:ea typeface="BIZ UDPゴシック" panose="020B0400000000000000" pitchFamily="50" charset="-128"/>
              </a:rPr>
              <a:t>万人を超えた</a:t>
            </a:r>
          </a:p>
        </p:txBody>
      </p:sp>
    </p:spTree>
    <p:extLst>
      <p:ext uri="{BB962C8B-B14F-4D97-AF65-F5344CB8AC3E}">
        <p14:creationId xmlns:p14="http://schemas.microsoft.com/office/powerpoint/2010/main" val="14681193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4918269" y="6407026"/>
            <a:ext cx="3760368"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年３月２６日　朝日小学生新聞記事より</a:t>
            </a:r>
          </a:p>
        </p:txBody>
      </p:sp>
      <p:sp>
        <p:nvSpPr>
          <p:cNvPr id="4" name="テキスト ボックス 3">
            <a:extLst>
              <a:ext uri="{FF2B5EF4-FFF2-40B4-BE49-F238E27FC236}">
                <a16:creationId xmlns:a16="http://schemas.microsoft.com/office/drawing/2014/main" id="{C4647352-770B-4A3D-9A18-566EE1A7DE2E}"/>
              </a:ext>
            </a:extLst>
          </p:cNvPr>
          <p:cNvSpPr txBox="1"/>
          <p:nvPr/>
        </p:nvSpPr>
        <p:spPr>
          <a:xfrm>
            <a:off x="1244005" y="226232"/>
            <a:ext cx="6655988" cy="461665"/>
          </a:xfrm>
          <a:prstGeom prst="rect">
            <a:avLst/>
          </a:prstGeom>
          <a:solidFill>
            <a:srgbClr val="FFFF99"/>
          </a:solidFill>
          <a:ln>
            <a:solidFill>
              <a:schemeClr val="tx1"/>
            </a:solidFill>
          </a:ln>
        </p:spPr>
        <p:txBody>
          <a:bodyPr wrap="none" rtlCol="0">
            <a:spAutoFit/>
          </a:bodyPr>
          <a:lstStyle/>
          <a:p>
            <a:pPr algn="ctr"/>
            <a:r>
              <a:rPr kumimoji="1" lang="ja-JP" altLang="en-US" sz="2400" dirty="0">
                <a:latin typeface="BIZ UDPゴシック" panose="020B0400000000000000" pitchFamily="50" charset="-128"/>
                <a:ea typeface="BIZ UDPゴシック" panose="020B0400000000000000" pitchFamily="50" charset="-128"/>
              </a:rPr>
              <a:t>東京オリンピック・パラリンピックが延期になった</a:t>
            </a:r>
          </a:p>
        </p:txBody>
      </p:sp>
      <p:pic>
        <p:nvPicPr>
          <p:cNvPr id="5" name="図 4">
            <a:extLst>
              <a:ext uri="{FF2B5EF4-FFF2-40B4-BE49-F238E27FC236}">
                <a16:creationId xmlns:a16="http://schemas.microsoft.com/office/drawing/2014/main" id="{050B40BE-5111-499B-9D56-375F2A8C0056}"/>
              </a:ext>
            </a:extLst>
          </p:cNvPr>
          <p:cNvPicPr>
            <a:picLocks noChangeAspect="1"/>
          </p:cNvPicPr>
          <p:nvPr/>
        </p:nvPicPr>
        <p:blipFill>
          <a:blip r:embed="rId3"/>
          <a:stretch>
            <a:fillRect/>
          </a:stretch>
        </p:blipFill>
        <p:spPr>
          <a:xfrm>
            <a:off x="559252" y="835767"/>
            <a:ext cx="8025493" cy="5505031"/>
          </a:xfrm>
          <a:prstGeom prst="rect">
            <a:avLst/>
          </a:prstGeom>
        </p:spPr>
      </p:pic>
    </p:spTree>
    <p:extLst>
      <p:ext uri="{BB962C8B-B14F-4D97-AF65-F5344CB8AC3E}">
        <p14:creationId xmlns:p14="http://schemas.microsoft.com/office/powerpoint/2010/main" val="20447356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4571999" y="6441577"/>
            <a:ext cx="4807669"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年４月１日　朝日小学生新聞記事より</a:t>
            </a:r>
          </a:p>
        </p:txBody>
      </p:sp>
      <p:sp>
        <p:nvSpPr>
          <p:cNvPr id="4" name="テキスト ボックス 3">
            <a:extLst>
              <a:ext uri="{FF2B5EF4-FFF2-40B4-BE49-F238E27FC236}">
                <a16:creationId xmlns:a16="http://schemas.microsoft.com/office/drawing/2014/main" id="{4FD9C515-680E-4853-883D-A806E11DDFE3}"/>
              </a:ext>
            </a:extLst>
          </p:cNvPr>
          <p:cNvSpPr txBox="1"/>
          <p:nvPr/>
        </p:nvSpPr>
        <p:spPr>
          <a:xfrm>
            <a:off x="2325230" y="193377"/>
            <a:ext cx="4493538"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ウイルスの知識が重要になった</a:t>
            </a:r>
          </a:p>
        </p:txBody>
      </p:sp>
      <p:pic>
        <p:nvPicPr>
          <p:cNvPr id="5" name="図 4">
            <a:extLst>
              <a:ext uri="{FF2B5EF4-FFF2-40B4-BE49-F238E27FC236}">
                <a16:creationId xmlns:a16="http://schemas.microsoft.com/office/drawing/2014/main" id="{48F54E3B-0552-4924-BCF6-6C8B0BEFC8B6}"/>
              </a:ext>
            </a:extLst>
          </p:cNvPr>
          <p:cNvPicPr>
            <a:picLocks noChangeAspect="1"/>
          </p:cNvPicPr>
          <p:nvPr/>
        </p:nvPicPr>
        <p:blipFill>
          <a:blip r:embed="rId3"/>
          <a:stretch>
            <a:fillRect/>
          </a:stretch>
        </p:blipFill>
        <p:spPr>
          <a:xfrm>
            <a:off x="1635176" y="740739"/>
            <a:ext cx="5873645" cy="5758051"/>
          </a:xfrm>
          <a:prstGeom prst="rect">
            <a:avLst/>
          </a:prstGeom>
        </p:spPr>
      </p:pic>
    </p:spTree>
    <p:extLst>
      <p:ext uri="{BB962C8B-B14F-4D97-AF65-F5344CB8AC3E}">
        <p14:creationId xmlns:p14="http://schemas.microsoft.com/office/powerpoint/2010/main" val="6049363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3628310" y="6435369"/>
            <a:ext cx="4807669" cy="307777"/>
          </a:xfrm>
          <a:prstGeom prst="rect">
            <a:avLst/>
          </a:prstGeom>
          <a:noFill/>
        </p:spPr>
        <p:txBody>
          <a:bodyPr wrap="square" rtlCol="0">
            <a:spAutoFit/>
          </a:bodyPr>
          <a:lstStyle/>
          <a:p>
            <a:pPr algn="r"/>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年４月３日　朝日小学生新聞記事より</a:t>
            </a:r>
          </a:p>
        </p:txBody>
      </p:sp>
      <p:pic>
        <p:nvPicPr>
          <p:cNvPr id="3" name="図 2">
            <a:extLst>
              <a:ext uri="{FF2B5EF4-FFF2-40B4-BE49-F238E27FC236}">
                <a16:creationId xmlns:a16="http://schemas.microsoft.com/office/drawing/2014/main" id="{537628C0-DEDE-4A28-B7D6-178021245893}"/>
              </a:ext>
            </a:extLst>
          </p:cNvPr>
          <p:cNvPicPr>
            <a:picLocks noChangeAspect="1"/>
          </p:cNvPicPr>
          <p:nvPr/>
        </p:nvPicPr>
        <p:blipFill rotWithShape="1">
          <a:blip r:embed="rId3"/>
          <a:srcRect l="31753" t="16140" r="5568" b="6151"/>
          <a:stretch/>
        </p:blipFill>
        <p:spPr>
          <a:xfrm>
            <a:off x="650450" y="782430"/>
            <a:ext cx="8056539" cy="5618376"/>
          </a:xfrm>
          <a:prstGeom prst="rect">
            <a:avLst/>
          </a:prstGeom>
        </p:spPr>
      </p:pic>
      <p:sp>
        <p:nvSpPr>
          <p:cNvPr id="4" name="テキスト ボックス 3">
            <a:extLst>
              <a:ext uri="{FF2B5EF4-FFF2-40B4-BE49-F238E27FC236}">
                <a16:creationId xmlns:a16="http://schemas.microsoft.com/office/drawing/2014/main" id="{8E8D09BA-8FDB-4B9B-B3B3-2C4C6388EDE4}"/>
              </a:ext>
            </a:extLst>
          </p:cNvPr>
          <p:cNvSpPr txBox="1"/>
          <p:nvPr/>
        </p:nvSpPr>
        <p:spPr>
          <a:xfrm>
            <a:off x="1709678" y="132313"/>
            <a:ext cx="5492209"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志村けんさんが新型コロナでなくなった</a:t>
            </a:r>
          </a:p>
        </p:txBody>
      </p:sp>
    </p:spTree>
    <p:extLst>
      <p:ext uri="{BB962C8B-B14F-4D97-AF65-F5344CB8AC3E}">
        <p14:creationId xmlns:p14="http://schemas.microsoft.com/office/powerpoint/2010/main" val="8238807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3987539" y="6488668"/>
            <a:ext cx="4807669" cy="307777"/>
          </a:xfrm>
          <a:prstGeom prst="rect">
            <a:avLst/>
          </a:prstGeom>
          <a:noFill/>
        </p:spPr>
        <p:txBody>
          <a:bodyPr wrap="square" rtlCol="0">
            <a:spAutoFit/>
          </a:bodyPr>
          <a:lstStyle/>
          <a:p>
            <a:pPr algn="r"/>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年４月９日　朝日小学生新聞記事より</a:t>
            </a:r>
          </a:p>
        </p:txBody>
      </p:sp>
      <p:pic>
        <p:nvPicPr>
          <p:cNvPr id="3" name="図 2">
            <a:extLst>
              <a:ext uri="{FF2B5EF4-FFF2-40B4-BE49-F238E27FC236}">
                <a16:creationId xmlns:a16="http://schemas.microsoft.com/office/drawing/2014/main" id="{A2C74D55-7C1A-4C1A-8692-F4B6D9EB7327}"/>
              </a:ext>
            </a:extLst>
          </p:cNvPr>
          <p:cNvPicPr>
            <a:picLocks noChangeAspect="1"/>
          </p:cNvPicPr>
          <p:nvPr/>
        </p:nvPicPr>
        <p:blipFill rotWithShape="1">
          <a:blip r:embed="rId3"/>
          <a:srcRect l="30928" t="16140" r="6082" b="5235"/>
          <a:stretch/>
        </p:blipFill>
        <p:spPr>
          <a:xfrm>
            <a:off x="768284" y="894694"/>
            <a:ext cx="7607432" cy="5341387"/>
          </a:xfrm>
          <a:prstGeom prst="rect">
            <a:avLst/>
          </a:prstGeom>
        </p:spPr>
      </p:pic>
      <p:sp>
        <p:nvSpPr>
          <p:cNvPr id="4" name="テキスト ボックス 3">
            <a:extLst>
              <a:ext uri="{FF2B5EF4-FFF2-40B4-BE49-F238E27FC236}">
                <a16:creationId xmlns:a16="http://schemas.microsoft.com/office/drawing/2014/main" id="{8FFA1BD0-E0F2-4D11-8326-1F59A338D423}"/>
              </a:ext>
            </a:extLst>
          </p:cNvPr>
          <p:cNvSpPr txBox="1"/>
          <p:nvPr/>
        </p:nvSpPr>
        <p:spPr>
          <a:xfrm>
            <a:off x="666924" y="180442"/>
            <a:ext cx="7810151"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日本政府は４月７日に７都府県に緊急事態宣言を出した</a:t>
            </a:r>
          </a:p>
        </p:txBody>
      </p:sp>
    </p:spTree>
    <p:extLst>
      <p:ext uri="{BB962C8B-B14F-4D97-AF65-F5344CB8AC3E}">
        <p14:creationId xmlns:p14="http://schemas.microsoft.com/office/powerpoint/2010/main" val="25976473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A03CEB90-F509-4345-B47F-E03BF8E873CB}"/>
              </a:ext>
            </a:extLst>
          </p:cNvPr>
          <p:cNvSpPr txBox="1"/>
          <p:nvPr/>
        </p:nvSpPr>
        <p:spPr>
          <a:xfrm>
            <a:off x="267064" y="168419"/>
            <a:ext cx="8609871" cy="2554545"/>
          </a:xfrm>
          <a:prstGeom prst="rect">
            <a:avLst/>
          </a:prstGeom>
          <a:noFill/>
        </p:spPr>
        <p:txBody>
          <a:bodyPr wrap="square" rtlCol="0">
            <a:spAutoFit/>
          </a:bodyPr>
          <a:lstStyle/>
          <a:p>
            <a:endParaRPr kumimoji="1" lang="en-US" altLang="ja-JP" sz="3200" dirty="0">
              <a:latin typeface="AR P丸ゴシック体E" panose="020F0900000000000000" pitchFamily="50" charset="-128"/>
              <a:ea typeface="AR P丸ゴシック体E" panose="020F0900000000000000" pitchFamily="50" charset="-128"/>
            </a:endParaRPr>
          </a:p>
          <a:p>
            <a:pPr algn="ctr"/>
            <a:r>
              <a:rPr kumimoji="1" lang="ja-JP" altLang="en-US" sz="3200" b="1" dirty="0">
                <a:latin typeface="BIZ UDPゴシック" panose="020B0400000000000000" pitchFamily="50" charset="-128"/>
                <a:ea typeface="BIZ UDPゴシック" panose="020B0400000000000000" pitchFamily="50" charset="-128"/>
              </a:rPr>
              <a:t>この一年間で私たちの社会には、</a:t>
            </a:r>
            <a:endParaRPr kumimoji="1" lang="en-US" altLang="ja-JP" sz="3200" b="1" dirty="0">
              <a:latin typeface="BIZ UDPゴシック" panose="020B0400000000000000" pitchFamily="50" charset="-128"/>
              <a:ea typeface="BIZ UDPゴシック" panose="020B0400000000000000" pitchFamily="50" charset="-128"/>
            </a:endParaRPr>
          </a:p>
          <a:p>
            <a:pPr algn="ctr"/>
            <a:endParaRPr kumimoji="1" lang="en-US" altLang="ja-JP" sz="3200" b="1" dirty="0">
              <a:latin typeface="BIZ UDPゴシック" panose="020B0400000000000000" pitchFamily="50" charset="-128"/>
              <a:ea typeface="BIZ UDPゴシック" panose="020B0400000000000000" pitchFamily="50" charset="-128"/>
            </a:endParaRPr>
          </a:p>
          <a:p>
            <a:pPr algn="ctr"/>
            <a:r>
              <a:rPr kumimoji="1" lang="ja-JP" altLang="en-US" sz="3200" b="1" dirty="0">
                <a:latin typeface="BIZ UDPゴシック" panose="020B0400000000000000" pitchFamily="50" charset="-128"/>
                <a:ea typeface="BIZ UDPゴシック" panose="020B0400000000000000" pitchFamily="50" charset="-128"/>
              </a:rPr>
              <a:t>どのような変化があった？</a:t>
            </a:r>
            <a:endParaRPr kumimoji="1" lang="en-US" altLang="ja-JP" sz="3200" b="1" dirty="0">
              <a:latin typeface="BIZ UDPゴシック" panose="020B0400000000000000" pitchFamily="50" charset="-128"/>
              <a:ea typeface="BIZ UDPゴシック" panose="020B0400000000000000" pitchFamily="50" charset="-128"/>
            </a:endParaRPr>
          </a:p>
          <a:p>
            <a:endParaRPr kumimoji="1" lang="ja-JP" altLang="en-US" sz="3200" dirty="0">
              <a:latin typeface="AR P丸ゴシック体E" panose="020F0900000000000000" pitchFamily="50" charset="-128"/>
              <a:ea typeface="AR P丸ゴシック体E" panose="020F0900000000000000" pitchFamily="50" charset="-128"/>
            </a:endParaRPr>
          </a:p>
        </p:txBody>
      </p:sp>
      <p:sp>
        <p:nvSpPr>
          <p:cNvPr id="4" name="テキスト ボックス 3">
            <a:extLst>
              <a:ext uri="{FF2B5EF4-FFF2-40B4-BE49-F238E27FC236}">
                <a16:creationId xmlns:a16="http://schemas.microsoft.com/office/drawing/2014/main" id="{9A0E139A-1516-4A00-A4F1-2A37B031CF0A}"/>
              </a:ext>
            </a:extLst>
          </p:cNvPr>
          <p:cNvSpPr txBox="1"/>
          <p:nvPr/>
        </p:nvSpPr>
        <p:spPr>
          <a:xfrm>
            <a:off x="452486" y="2787978"/>
            <a:ext cx="8111516" cy="3539430"/>
          </a:xfrm>
          <a:prstGeom prst="rect">
            <a:avLst/>
          </a:prstGeom>
          <a:noFill/>
        </p:spPr>
        <p:txBody>
          <a:bodyPr wrap="none" rtlCol="0">
            <a:spAutoFit/>
          </a:bodyPr>
          <a:lstStyle/>
          <a:p>
            <a:r>
              <a:rPr kumimoji="1" lang="ja-JP" altLang="en-US" sz="2800" dirty="0">
                <a:latin typeface="BIZ UDPゴシック" panose="020B0400000000000000" pitchFamily="50" charset="-128"/>
                <a:ea typeface="BIZ UDPゴシック" panose="020B0400000000000000" pitchFamily="50" charset="-128"/>
              </a:rPr>
              <a:t>・　まず、この一年をふり返って、思い出そう。</a:t>
            </a:r>
            <a:endParaRPr kumimoji="1" lang="en-US" altLang="ja-JP" sz="2800" dirty="0">
              <a:latin typeface="BIZ UDPゴシック" panose="020B0400000000000000" pitchFamily="50" charset="-128"/>
              <a:ea typeface="BIZ UDPゴシック" panose="020B0400000000000000" pitchFamily="50" charset="-128"/>
            </a:endParaRPr>
          </a:p>
          <a:p>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BIZ UDPゴシック" panose="020B0400000000000000" pitchFamily="50" charset="-128"/>
                <a:ea typeface="BIZ UDPゴシック" panose="020B0400000000000000" pitchFamily="50" charset="-128"/>
              </a:rPr>
              <a:t>・　次に、思いつくままに、挙げてみよう。</a:t>
            </a:r>
            <a:endParaRPr kumimoji="1" lang="en-US" altLang="ja-JP" sz="2800" dirty="0">
              <a:latin typeface="BIZ UDPゴシック" panose="020B0400000000000000" pitchFamily="50" charset="-128"/>
              <a:ea typeface="BIZ UDPゴシック" panose="020B0400000000000000" pitchFamily="50" charset="-128"/>
            </a:endParaRPr>
          </a:p>
          <a:p>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BIZ UDPゴシック" panose="020B0400000000000000" pitchFamily="50" charset="-128"/>
                <a:ea typeface="BIZ UDPゴシック" panose="020B0400000000000000" pitchFamily="50" charset="-128"/>
              </a:rPr>
              <a:t>・　その中で、一番大きな変化は、何だっただろう。</a:t>
            </a:r>
            <a:endParaRPr kumimoji="1" lang="en-US" altLang="ja-JP" sz="2800" dirty="0">
              <a:latin typeface="BIZ UDPゴシック" panose="020B0400000000000000" pitchFamily="50" charset="-128"/>
              <a:ea typeface="BIZ UDPゴシック" panose="020B0400000000000000" pitchFamily="50" charset="-128"/>
            </a:endParaRPr>
          </a:p>
          <a:p>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BIZ UDPゴシック" panose="020B0400000000000000" pitchFamily="50" charset="-128"/>
                <a:ea typeface="BIZ UDPゴシック" panose="020B0400000000000000" pitchFamily="50" charset="-128"/>
              </a:rPr>
              <a:t>・　色々と大変なことがあったけれども、多くの人に</a:t>
            </a:r>
            <a:endParaRPr kumimoji="1" lang="en-US" altLang="ja-JP" sz="2800" dirty="0">
              <a:latin typeface="BIZ UDPゴシック" panose="020B0400000000000000" pitchFamily="50" charset="-128"/>
              <a:ea typeface="BIZ UDPゴシック" panose="020B0400000000000000" pitchFamily="50" charset="-128"/>
            </a:endParaRPr>
          </a:p>
          <a:p>
            <a:r>
              <a:rPr kumimoji="1" lang="ja-JP" altLang="en-US" sz="2800" dirty="0">
                <a:latin typeface="BIZ UDPゴシック" panose="020B0400000000000000" pitchFamily="50" charset="-128"/>
                <a:ea typeface="BIZ UDPゴシック" panose="020B0400000000000000" pitchFamily="50" charset="-128"/>
              </a:rPr>
              <a:t>　 とっては、</a:t>
            </a:r>
            <a:r>
              <a:rPr kumimoji="1" lang="en-US" altLang="ja-JP" sz="2800" dirty="0">
                <a:latin typeface="BIZ UDPゴシック" panose="020B0400000000000000" pitchFamily="50" charset="-128"/>
                <a:ea typeface="BIZ UDPゴシック" panose="020B0400000000000000" pitchFamily="50" charset="-128"/>
              </a:rPr>
              <a:t>【</a:t>
            </a:r>
            <a:r>
              <a:rPr kumimoji="1" lang="ja-JP" altLang="en-US" sz="2800" dirty="0">
                <a:latin typeface="BIZ UDPゴシック" panose="020B0400000000000000" pitchFamily="50" charset="-128"/>
                <a:ea typeface="BIZ UDPゴシック" panose="020B0400000000000000" pitchFamily="50" charset="-128"/>
              </a:rPr>
              <a:t>新型コロナウイルスの問題</a:t>
            </a:r>
            <a:r>
              <a:rPr kumimoji="1" lang="en-US" altLang="ja-JP" sz="2800" dirty="0">
                <a:latin typeface="BIZ UDPゴシック" panose="020B0400000000000000" pitchFamily="50" charset="-128"/>
                <a:ea typeface="BIZ UDPゴシック" panose="020B0400000000000000" pitchFamily="50" charset="-128"/>
              </a:rPr>
              <a:t>】</a:t>
            </a:r>
            <a:r>
              <a:rPr kumimoji="1" lang="ja-JP" altLang="en-US" sz="2800" dirty="0">
                <a:latin typeface="BIZ UDPゴシック" panose="020B0400000000000000" pitchFamily="50" charset="-128"/>
                <a:ea typeface="BIZ UDPゴシック" panose="020B0400000000000000" pitchFamily="50" charset="-128"/>
              </a:rPr>
              <a:t>かな。</a:t>
            </a:r>
          </a:p>
        </p:txBody>
      </p:sp>
    </p:spTree>
    <p:extLst>
      <p:ext uri="{BB962C8B-B14F-4D97-AF65-F5344CB8AC3E}">
        <p14:creationId xmlns:p14="http://schemas.microsoft.com/office/powerpoint/2010/main" val="57059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anim calcmode="lin" valueType="num">
                                      <p:cBhvr>
                                        <p:cTn id="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4" end="4"/>
                                            </p:txEl>
                                          </p:spTgt>
                                        </p:tgtEl>
                                        <p:attrNameLst>
                                          <p:attrName>style.visibility</p:attrName>
                                        </p:attrNameLst>
                                      </p:cBhvr>
                                      <p:to>
                                        <p:strVal val="visible"/>
                                      </p:to>
                                    </p:set>
                                    <p:animEffect transition="in" filter="fade">
                                      <p:cBhvr>
                                        <p:cTn id="14" dur="1000"/>
                                        <p:tgtEl>
                                          <p:spTgt spid="4">
                                            <p:txEl>
                                              <p:pRg st="4" end="4"/>
                                            </p:txEl>
                                          </p:spTgt>
                                        </p:tgtEl>
                                      </p:cBhvr>
                                    </p:animEffect>
                                    <p:anim calcmode="lin" valueType="num">
                                      <p:cBhvr>
                                        <p:cTn id="15"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6" end="6"/>
                                            </p:txEl>
                                          </p:spTgt>
                                        </p:tgtEl>
                                        <p:attrNameLst>
                                          <p:attrName>style.visibility</p:attrName>
                                        </p:attrNameLst>
                                      </p:cBhvr>
                                      <p:to>
                                        <p:strVal val="visible"/>
                                      </p:to>
                                    </p:set>
                                    <p:animEffect transition="in" filter="fade">
                                      <p:cBhvr>
                                        <p:cTn id="21" dur="1000"/>
                                        <p:tgtEl>
                                          <p:spTgt spid="4">
                                            <p:txEl>
                                              <p:pRg st="6" end="6"/>
                                            </p:txEl>
                                          </p:spTgt>
                                        </p:tgtEl>
                                      </p:cBhvr>
                                    </p:animEffect>
                                    <p:anim calcmode="lin" valueType="num">
                                      <p:cBhvr>
                                        <p:cTn id="22"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6" end="6"/>
                                            </p:txEl>
                                          </p:spTgt>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
                                            <p:txEl>
                                              <p:pRg st="7" end="7"/>
                                            </p:txEl>
                                          </p:spTgt>
                                        </p:tgtEl>
                                        <p:attrNameLst>
                                          <p:attrName>style.visibility</p:attrName>
                                        </p:attrNameLst>
                                      </p:cBhvr>
                                      <p:to>
                                        <p:strVal val="visible"/>
                                      </p:to>
                                    </p:set>
                                    <p:animEffect transition="in" filter="fade">
                                      <p:cBhvr>
                                        <p:cTn id="26" dur="1000"/>
                                        <p:tgtEl>
                                          <p:spTgt spid="4">
                                            <p:txEl>
                                              <p:pRg st="7" end="7"/>
                                            </p:txEl>
                                          </p:spTgt>
                                        </p:tgtEl>
                                      </p:cBhvr>
                                    </p:animEffect>
                                    <p:anim calcmode="lin" valueType="num">
                                      <p:cBhvr>
                                        <p:cTn id="27"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28"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3987539" y="6488668"/>
            <a:ext cx="4807669"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年４月１６日　朝日小学生新聞記事より</a:t>
            </a:r>
          </a:p>
        </p:txBody>
      </p:sp>
      <p:pic>
        <p:nvPicPr>
          <p:cNvPr id="3" name="図 2">
            <a:extLst>
              <a:ext uri="{FF2B5EF4-FFF2-40B4-BE49-F238E27FC236}">
                <a16:creationId xmlns:a16="http://schemas.microsoft.com/office/drawing/2014/main" id="{8A65351B-AA8D-4C74-A80C-F3B11B0113F5}"/>
              </a:ext>
            </a:extLst>
          </p:cNvPr>
          <p:cNvPicPr>
            <a:picLocks noChangeAspect="1"/>
          </p:cNvPicPr>
          <p:nvPr/>
        </p:nvPicPr>
        <p:blipFill rotWithShape="1">
          <a:blip r:embed="rId3"/>
          <a:srcRect l="2886" t="16507" r="57938" b="9450"/>
          <a:stretch/>
        </p:blipFill>
        <p:spPr>
          <a:xfrm>
            <a:off x="1892745" y="791726"/>
            <a:ext cx="5358510" cy="5696942"/>
          </a:xfrm>
          <a:prstGeom prst="rect">
            <a:avLst/>
          </a:prstGeom>
        </p:spPr>
      </p:pic>
      <p:sp>
        <p:nvSpPr>
          <p:cNvPr id="4" name="テキスト ボックス 3">
            <a:extLst>
              <a:ext uri="{FF2B5EF4-FFF2-40B4-BE49-F238E27FC236}">
                <a16:creationId xmlns:a16="http://schemas.microsoft.com/office/drawing/2014/main" id="{D42DC8AF-063A-4BF5-BFB0-BF5AC0A22693}"/>
              </a:ext>
            </a:extLst>
          </p:cNvPr>
          <p:cNvSpPr txBox="1"/>
          <p:nvPr/>
        </p:nvSpPr>
        <p:spPr>
          <a:xfrm>
            <a:off x="2017454" y="191561"/>
            <a:ext cx="5109091" cy="461665"/>
          </a:xfrm>
          <a:prstGeom prst="rect">
            <a:avLst/>
          </a:prstGeom>
          <a:solidFill>
            <a:srgbClr val="FFFF99"/>
          </a:solidFill>
          <a:ln>
            <a:solidFill>
              <a:schemeClr val="tx1"/>
            </a:solidFill>
          </a:ln>
        </p:spPr>
        <p:txBody>
          <a:bodyPr wrap="none" rtlCol="0">
            <a:spAutoFit/>
          </a:bodyPr>
          <a:lstStyle/>
          <a:p>
            <a:pPr algn="ctr"/>
            <a:r>
              <a:rPr kumimoji="1" lang="ja-JP" altLang="en-US" sz="2400" dirty="0">
                <a:latin typeface="BIZ UDPゴシック" panose="020B0400000000000000" pitchFamily="50" charset="-128"/>
                <a:ea typeface="BIZ UDPゴシック" panose="020B0400000000000000" pitchFamily="50" charset="-128"/>
              </a:rPr>
              <a:t>世界の経済の予測が、最悪になった</a:t>
            </a:r>
          </a:p>
        </p:txBody>
      </p:sp>
    </p:spTree>
    <p:extLst>
      <p:ext uri="{BB962C8B-B14F-4D97-AF65-F5344CB8AC3E}">
        <p14:creationId xmlns:p14="http://schemas.microsoft.com/office/powerpoint/2010/main" val="34744999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3987539" y="6488668"/>
            <a:ext cx="4807669" cy="307777"/>
          </a:xfrm>
          <a:prstGeom prst="rect">
            <a:avLst/>
          </a:prstGeom>
          <a:noFill/>
        </p:spPr>
        <p:txBody>
          <a:bodyPr wrap="square" rtlCol="0">
            <a:spAutoFit/>
          </a:bodyPr>
          <a:lstStyle/>
          <a:p>
            <a:pPr algn="r"/>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年４月１８日　朝日小学生新聞記事より</a:t>
            </a:r>
          </a:p>
        </p:txBody>
      </p:sp>
      <p:grpSp>
        <p:nvGrpSpPr>
          <p:cNvPr id="5" name="グループ化 4">
            <a:extLst>
              <a:ext uri="{FF2B5EF4-FFF2-40B4-BE49-F238E27FC236}">
                <a16:creationId xmlns:a16="http://schemas.microsoft.com/office/drawing/2014/main" id="{E8BF0875-D8FD-4D70-B5F0-B9AFD6CA9139}"/>
              </a:ext>
            </a:extLst>
          </p:cNvPr>
          <p:cNvGrpSpPr/>
          <p:nvPr/>
        </p:nvGrpSpPr>
        <p:grpSpPr>
          <a:xfrm>
            <a:off x="109560" y="754145"/>
            <a:ext cx="8402844" cy="5627802"/>
            <a:chOff x="480767" y="650450"/>
            <a:chExt cx="7755958" cy="5344997"/>
          </a:xfrm>
        </p:grpSpPr>
        <p:pic>
          <p:nvPicPr>
            <p:cNvPr id="3" name="図 2">
              <a:extLst>
                <a:ext uri="{FF2B5EF4-FFF2-40B4-BE49-F238E27FC236}">
                  <a16:creationId xmlns:a16="http://schemas.microsoft.com/office/drawing/2014/main" id="{72B6D7C5-DEC4-47B9-8CC7-D5E35DC845AD}"/>
                </a:ext>
              </a:extLst>
            </p:cNvPr>
            <p:cNvPicPr>
              <a:picLocks noChangeAspect="1"/>
            </p:cNvPicPr>
            <p:nvPr/>
          </p:nvPicPr>
          <p:blipFill rotWithShape="1">
            <a:blip r:embed="rId3"/>
            <a:srcRect l="32268" t="18156" r="5980" b="5235"/>
            <a:stretch/>
          </p:blipFill>
          <p:spPr>
            <a:xfrm>
              <a:off x="725864" y="650450"/>
              <a:ext cx="7510861" cy="5241304"/>
            </a:xfrm>
            <a:prstGeom prst="rect">
              <a:avLst/>
            </a:prstGeom>
          </p:spPr>
        </p:pic>
        <p:sp>
          <p:nvSpPr>
            <p:cNvPr id="4" name="正方形/長方形 3">
              <a:extLst>
                <a:ext uri="{FF2B5EF4-FFF2-40B4-BE49-F238E27FC236}">
                  <a16:creationId xmlns:a16="http://schemas.microsoft.com/office/drawing/2014/main" id="{5D28BE13-775C-4536-AAE9-B302CEFE3A78}"/>
                </a:ext>
              </a:extLst>
            </p:cNvPr>
            <p:cNvSpPr/>
            <p:nvPr/>
          </p:nvSpPr>
          <p:spPr>
            <a:xfrm>
              <a:off x="480767" y="4232635"/>
              <a:ext cx="2875175" cy="1762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6" name="テキスト ボックス 5">
            <a:extLst>
              <a:ext uri="{FF2B5EF4-FFF2-40B4-BE49-F238E27FC236}">
                <a16:creationId xmlns:a16="http://schemas.microsoft.com/office/drawing/2014/main" id="{DDA663BF-A08F-4D9B-8CFE-3B993F67C60D}"/>
              </a:ext>
            </a:extLst>
          </p:cNvPr>
          <p:cNvSpPr txBox="1"/>
          <p:nvPr/>
        </p:nvSpPr>
        <p:spPr>
          <a:xfrm>
            <a:off x="2325231" y="183301"/>
            <a:ext cx="4493538"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全国に緊急事態宣言が出された</a:t>
            </a:r>
            <a:endParaRPr kumimoji="1" lang="en-US" altLang="ja-JP" sz="24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6160004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3987539" y="6488668"/>
            <a:ext cx="4807669"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年４月２２日　朝日小学生新聞記事より</a:t>
            </a:r>
          </a:p>
        </p:txBody>
      </p:sp>
      <p:pic>
        <p:nvPicPr>
          <p:cNvPr id="3" name="図 2">
            <a:extLst>
              <a:ext uri="{FF2B5EF4-FFF2-40B4-BE49-F238E27FC236}">
                <a16:creationId xmlns:a16="http://schemas.microsoft.com/office/drawing/2014/main" id="{0D0B149A-E4C4-4A4E-803F-EB8E7C93B9F1}"/>
              </a:ext>
            </a:extLst>
          </p:cNvPr>
          <p:cNvPicPr>
            <a:picLocks noChangeAspect="1"/>
          </p:cNvPicPr>
          <p:nvPr/>
        </p:nvPicPr>
        <p:blipFill rotWithShape="1">
          <a:blip r:embed="rId3"/>
          <a:srcRect l="37629" t="15040" r="20722" b="11832"/>
          <a:stretch/>
        </p:blipFill>
        <p:spPr>
          <a:xfrm>
            <a:off x="1687398" y="674714"/>
            <a:ext cx="5769204" cy="5697806"/>
          </a:xfrm>
          <a:prstGeom prst="rect">
            <a:avLst/>
          </a:prstGeom>
        </p:spPr>
      </p:pic>
      <p:sp>
        <p:nvSpPr>
          <p:cNvPr id="4" name="テキスト ボックス 3">
            <a:extLst>
              <a:ext uri="{FF2B5EF4-FFF2-40B4-BE49-F238E27FC236}">
                <a16:creationId xmlns:a16="http://schemas.microsoft.com/office/drawing/2014/main" id="{25545351-80BB-4B13-ABD1-A9660611CE17}"/>
              </a:ext>
            </a:extLst>
          </p:cNvPr>
          <p:cNvSpPr txBox="1"/>
          <p:nvPr/>
        </p:nvSpPr>
        <p:spPr>
          <a:xfrm>
            <a:off x="1863566" y="213049"/>
            <a:ext cx="5416868"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閉鎖中の動物園がネット配信を始めた</a:t>
            </a:r>
          </a:p>
        </p:txBody>
      </p:sp>
    </p:spTree>
    <p:extLst>
      <p:ext uri="{BB962C8B-B14F-4D97-AF65-F5344CB8AC3E}">
        <p14:creationId xmlns:p14="http://schemas.microsoft.com/office/powerpoint/2010/main" val="12030306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4092729" y="6335486"/>
            <a:ext cx="4807669"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年４月２３日　朝日小学生新聞記事より</a:t>
            </a:r>
          </a:p>
        </p:txBody>
      </p:sp>
      <p:pic>
        <p:nvPicPr>
          <p:cNvPr id="3" name="図 2">
            <a:extLst>
              <a:ext uri="{FF2B5EF4-FFF2-40B4-BE49-F238E27FC236}">
                <a16:creationId xmlns:a16="http://schemas.microsoft.com/office/drawing/2014/main" id="{8FC7E7E8-0E66-4C2B-B346-7DDB47980F0C}"/>
              </a:ext>
            </a:extLst>
          </p:cNvPr>
          <p:cNvPicPr>
            <a:picLocks noChangeAspect="1"/>
          </p:cNvPicPr>
          <p:nvPr/>
        </p:nvPicPr>
        <p:blipFill rotWithShape="1">
          <a:blip r:embed="rId3"/>
          <a:srcRect l="34845" t="22004" r="35258" b="33093"/>
          <a:stretch/>
        </p:blipFill>
        <p:spPr>
          <a:xfrm>
            <a:off x="1341173" y="768428"/>
            <a:ext cx="6461653" cy="5458983"/>
          </a:xfrm>
          <a:prstGeom prst="rect">
            <a:avLst/>
          </a:prstGeom>
        </p:spPr>
      </p:pic>
      <p:sp>
        <p:nvSpPr>
          <p:cNvPr id="4" name="テキスト ボックス 3">
            <a:extLst>
              <a:ext uri="{FF2B5EF4-FFF2-40B4-BE49-F238E27FC236}">
                <a16:creationId xmlns:a16="http://schemas.microsoft.com/office/drawing/2014/main" id="{A1A223D5-D82C-45E9-BFA6-37129F90E01D}"/>
              </a:ext>
            </a:extLst>
          </p:cNvPr>
          <p:cNvSpPr txBox="1"/>
          <p:nvPr/>
        </p:nvSpPr>
        <p:spPr>
          <a:xfrm>
            <a:off x="2104817" y="212211"/>
            <a:ext cx="4934364"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会社でテレワークの利用が広がった</a:t>
            </a:r>
          </a:p>
        </p:txBody>
      </p:sp>
    </p:spTree>
    <p:extLst>
      <p:ext uri="{BB962C8B-B14F-4D97-AF65-F5344CB8AC3E}">
        <p14:creationId xmlns:p14="http://schemas.microsoft.com/office/powerpoint/2010/main" val="38540016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3987539" y="6488668"/>
            <a:ext cx="4807669"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年４月２５日　朝日小学生新聞記事より</a:t>
            </a:r>
          </a:p>
        </p:txBody>
      </p:sp>
      <p:pic>
        <p:nvPicPr>
          <p:cNvPr id="3" name="図 2">
            <a:extLst>
              <a:ext uri="{FF2B5EF4-FFF2-40B4-BE49-F238E27FC236}">
                <a16:creationId xmlns:a16="http://schemas.microsoft.com/office/drawing/2014/main" id="{C22025CA-1127-4A1A-AC80-CE879E205481}"/>
              </a:ext>
            </a:extLst>
          </p:cNvPr>
          <p:cNvPicPr>
            <a:picLocks noChangeAspect="1"/>
          </p:cNvPicPr>
          <p:nvPr/>
        </p:nvPicPr>
        <p:blipFill rotWithShape="1">
          <a:blip r:embed="rId3"/>
          <a:srcRect l="3609" t="22922" r="58350" b="13482"/>
          <a:stretch/>
        </p:blipFill>
        <p:spPr>
          <a:xfrm>
            <a:off x="1692111" y="843023"/>
            <a:ext cx="5759778" cy="5416376"/>
          </a:xfrm>
          <a:prstGeom prst="rect">
            <a:avLst/>
          </a:prstGeom>
        </p:spPr>
      </p:pic>
      <p:sp>
        <p:nvSpPr>
          <p:cNvPr id="6" name="テキスト ボックス 5">
            <a:extLst>
              <a:ext uri="{FF2B5EF4-FFF2-40B4-BE49-F238E27FC236}">
                <a16:creationId xmlns:a16="http://schemas.microsoft.com/office/drawing/2014/main" id="{FC9EB90F-1581-41EC-81EC-C49A95E71D53}"/>
              </a:ext>
            </a:extLst>
          </p:cNvPr>
          <p:cNvSpPr txBox="1"/>
          <p:nvPr/>
        </p:nvSpPr>
        <p:spPr>
          <a:xfrm>
            <a:off x="1812270" y="266723"/>
            <a:ext cx="5519460"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密を避けるため、入店の制限が広がった</a:t>
            </a:r>
          </a:p>
        </p:txBody>
      </p:sp>
    </p:spTree>
    <p:extLst>
      <p:ext uri="{BB962C8B-B14F-4D97-AF65-F5344CB8AC3E}">
        <p14:creationId xmlns:p14="http://schemas.microsoft.com/office/powerpoint/2010/main" val="7176439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6B11DC56-95CB-441D-A557-BC471E71C526}"/>
              </a:ext>
            </a:extLst>
          </p:cNvPr>
          <p:cNvPicPr>
            <a:picLocks noChangeAspect="1"/>
          </p:cNvPicPr>
          <p:nvPr/>
        </p:nvPicPr>
        <p:blipFill>
          <a:blip r:embed="rId3"/>
          <a:stretch>
            <a:fillRect/>
          </a:stretch>
        </p:blipFill>
        <p:spPr>
          <a:xfrm>
            <a:off x="1983053" y="704088"/>
            <a:ext cx="5177893" cy="6007642"/>
          </a:xfrm>
          <a:prstGeom prst="rect">
            <a:avLst/>
          </a:prstGeom>
        </p:spPr>
      </p:pic>
      <p:sp>
        <p:nvSpPr>
          <p:cNvPr id="6" name="テキスト ボックス 5">
            <a:extLst>
              <a:ext uri="{FF2B5EF4-FFF2-40B4-BE49-F238E27FC236}">
                <a16:creationId xmlns:a16="http://schemas.microsoft.com/office/drawing/2014/main" id="{D179E9DF-ED05-49D3-A0AB-E6F0AAEBAC1D}"/>
              </a:ext>
            </a:extLst>
          </p:cNvPr>
          <p:cNvSpPr txBox="1"/>
          <p:nvPr/>
        </p:nvSpPr>
        <p:spPr>
          <a:xfrm>
            <a:off x="2325231" y="242423"/>
            <a:ext cx="4493538"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検査のやり方が工夫され始めた</a:t>
            </a:r>
          </a:p>
        </p:txBody>
      </p:sp>
      <p:sp>
        <p:nvSpPr>
          <p:cNvPr id="2" name="テキスト ボックス 1">
            <a:extLst>
              <a:ext uri="{FF2B5EF4-FFF2-40B4-BE49-F238E27FC236}">
                <a16:creationId xmlns:a16="http://schemas.microsoft.com/office/drawing/2014/main" id="{87F4BCEB-48D0-41AF-8D2C-657322968198}"/>
              </a:ext>
            </a:extLst>
          </p:cNvPr>
          <p:cNvSpPr txBox="1"/>
          <p:nvPr/>
        </p:nvSpPr>
        <p:spPr>
          <a:xfrm>
            <a:off x="4572000" y="6461688"/>
            <a:ext cx="4807669"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年４月２５日　朝日小学生新聞記事より</a:t>
            </a:r>
          </a:p>
        </p:txBody>
      </p:sp>
    </p:spTree>
    <p:extLst>
      <p:ext uri="{BB962C8B-B14F-4D97-AF65-F5344CB8AC3E}">
        <p14:creationId xmlns:p14="http://schemas.microsoft.com/office/powerpoint/2010/main" val="28124138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3987539" y="6488668"/>
            <a:ext cx="4807669" cy="307777"/>
          </a:xfrm>
          <a:prstGeom prst="rect">
            <a:avLst/>
          </a:prstGeom>
          <a:noFill/>
        </p:spPr>
        <p:txBody>
          <a:bodyPr wrap="square" rtlCol="0">
            <a:spAutoFit/>
          </a:bodyPr>
          <a:lstStyle/>
          <a:p>
            <a:pPr algn="r"/>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年４月２８日　朝日小学生新聞記事より</a:t>
            </a:r>
          </a:p>
        </p:txBody>
      </p:sp>
      <p:pic>
        <p:nvPicPr>
          <p:cNvPr id="3" name="図 2">
            <a:extLst>
              <a:ext uri="{FF2B5EF4-FFF2-40B4-BE49-F238E27FC236}">
                <a16:creationId xmlns:a16="http://schemas.microsoft.com/office/drawing/2014/main" id="{417182B2-99C3-4E1B-9B41-4AF0B84EBE5A}"/>
              </a:ext>
            </a:extLst>
          </p:cNvPr>
          <p:cNvPicPr>
            <a:picLocks noChangeAspect="1"/>
          </p:cNvPicPr>
          <p:nvPr/>
        </p:nvPicPr>
        <p:blipFill rotWithShape="1">
          <a:blip r:embed="rId3"/>
          <a:srcRect l="30413" t="16689" r="5979" b="6701"/>
          <a:stretch/>
        </p:blipFill>
        <p:spPr>
          <a:xfrm>
            <a:off x="527899" y="944195"/>
            <a:ext cx="7864286" cy="5327830"/>
          </a:xfrm>
          <a:prstGeom prst="rect">
            <a:avLst/>
          </a:prstGeom>
        </p:spPr>
      </p:pic>
      <p:sp>
        <p:nvSpPr>
          <p:cNvPr id="4" name="テキスト ボックス 3">
            <a:extLst>
              <a:ext uri="{FF2B5EF4-FFF2-40B4-BE49-F238E27FC236}">
                <a16:creationId xmlns:a16="http://schemas.microsoft.com/office/drawing/2014/main" id="{6C798715-D7EF-4B2B-AE7B-D39E6109F06F}"/>
              </a:ext>
            </a:extLst>
          </p:cNvPr>
          <p:cNvSpPr txBox="1"/>
          <p:nvPr/>
        </p:nvSpPr>
        <p:spPr>
          <a:xfrm>
            <a:off x="1795438" y="265887"/>
            <a:ext cx="5553123"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ワクチンの開発が各国で進められている</a:t>
            </a:r>
          </a:p>
        </p:txBody>
      </p:sp>
    </p:spTree>
    <p:extLst>
      <p:ext uri="{BB962C8B-B14F-4D97-AF65-F5344CB8AC3E}">
        <p14:creationId xmlns:p14="http://schemas.microsoft.com/office/powerpoint/2010/main" val="29193633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3987539" y="6488668"/>
            <a:ext cx="4807669"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年４月２９日　朝日小学生新聞記事より</a:t>
            </a:r>
          </a:p>
        </p:txBody>
      </p:sp>
      <p:sp>
        <p:nvSpPr>
          <p:cNvPr id="4" name="テキスト ボックス 3">
            <a:extLst>
              <a:ext uri="{FF2B5EF4-FFF2-40B4-BE49-F238E27FC236}">
                <a16:creationId xmlns:a16="http://schemas.microsoft.com/office/drawing/2014/main" id="{CE420BDF-08B8-41D6-B000-7835B9DE2965}"/>
              </a:ext>
            </a:extLst>
          </p:cNvPr>
          <p:cNvSpPr txBox="1"/>
          <p:nvPr/>
        </p:nvSpPr>
        <p:spPr>
          <a:xfrm>
            <a:off x="2633007" y="152525"/>
            <a:ext cx="3744936"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３密を防ぐ工夫が広がった</a:t>
            </a:r>
          </a:p>
        </p:txBody>
      </p:sp>
      <p:pic>
        <p:nvPicPr>
          <p:cNvPr id="5" name="図 4">
            <a:extLst>
              <a:ext uri="{FF2B5EF4-FFF2-40B4-BE49-F238E27FC236}">
                <a16:creationId xmlns:a16="http://schemas.microsoft.com/office/drawing/2014/main" id="{A1115AA5-1CD0-4ED6-9401-C6CA0A74D1F9}"/>
              </a:ext>
            </a:extLst>
          </p:cNvPr>
          <p:cNvPicPr>
            <a:picLocks noChangeAspect="1"/>
          </p:cNvPicPr>
          <p:nvPr/>
        </p:nvPicPr>
        <p:blipFill>
          <a:blip r:embed="rId3"/>
          <a:stretch>
            <a:fillRect/>
          </a:stretch>
        </p:blipFill>
        <p:spPr>
          <a:xfrm>
            <a:off x="2018315" y="644643"/>
            <a:ext cx="5107369" cy="5813572"/>
          </a:xfrm>
          <a:prstGeom prst="rect">
            <a:avLst/>
          </a:prstGeom>
        </p:spPr>
      </p:pic>
    </p:spTree>
    <p:extLst>
      <p:ext uri="{BB962C8B-B14F-4D97-AF65-F5344CB8AC3E}">
        <p14:creationId xmlns:p14="http://schemas.microsoft.com/office/powerpoint/2010/main" val="3720667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3987539" y="6488668"/>
            <a:ext cx="4807669"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年５月１２日　朝日小学生新聞記事より</a:t>
            </a:r>
          </a:p>
        </p:txBody>
      </p:sp>
      <p:pic>
        <p:nvPicPr>
          <p:cNvPr id="3" name="図 2">
            <a:extLst>
              <a:ext uri="{FF2B5EF4-FFF2-40B4-BE49-F238E27FC236}">
                <a16:creationId xmlns:a16="http://schemas.microsoft.com/office/drawing/2014/main" id="{3AB03566-DFB2-4B9C-815C-B7DFAB7CE34C}"/>
              </a:ext>
            </a:extLst>
          </p:cNvPr>
          <p:cNvPicPr>
            <a:picLocks noChangeAspect="1"/>
          </p:cNvPicPr>
          <p:nvPr/>
        </p:nvPicPr>
        <p:blipFill rotWithShape="1">
          <a:blip r:embed="rId3"/>
          <a:srcRect l="2485" t="24806" r="66645" b="14877"/>
          <a:stretch/>
        </p:blipFill>
        <p:spPr>
          <a:xfrm>
            <a:off x="1897751" y="489812"/>
            <a:ext cx="5348497" cy="5878376"/>
          </a:xfrm>
          <a:prstGeom prst="rect">
            <a:avLst/>
          </a:prstGeom>
        </p:spPr>
      </p:pic>
      <p:sp>
        <p:nvSpPr>
          <p:cNvPr id="4" name="テキスト ボックス 3">
            <a:extLst>
              <a:ext uri="{FF2B5EF4-FFF2-40B4-BE49-F238E27FC236}">
                <a16:creationId xmlns:a16="http://schemas.microsoft.com/office/drawing/2014/main" id="{1EB23B87-107B-4872-BD84-A7DB037E3DF7}"/>
              </a:ext>
            </a:extLst>
          </p:cNvPr>
          <p:cNvSpPr txBox="1"/>
          <p:nvPr/>
        </p:nvSpPr>
        <p:spPr>
          <a:xfrm>
            <a:off x="2248287" y="163286"/>
            <a:ext cx="4854214"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世界の感染者が</a:t>
            </a:r>
            <a:r>
              <a:rPr kumimoji="1" lang="en-US" altLang="ja-JP" sz="2400" dirty="0">
                <a:latin typeface="BIZ UDPゴシック" panose="020B0400000000000000" pitchFamily="50" charset="-128"/>
                <a:ea typeface="BIZ UDPゴシック" panose="020B0400000000000000" pitchFamily="50" charset="-128"/>
              </a:rPr>
              <a:t>400</a:t>
            </a:r>
            <a:r>
              <a:rPr kumimoji="1" lang="ja-JP" altLang="en-US" sz="2400" dirty="0">
                <a:latin typeface="BIZ UDPゴシック" panose="020B0400000000000000" pitchFamily="50" charset="-128"/>
                <a:ea typeface="BIZ UDPゴシック" panose="020B0400000000000000" pitchFamily="50" charset="-128"/>
              </a:rPr>
              <a:t>万人を超えた</a:t>
            </a:r>
          </a:p>
        </p:txBody>
      </p:sp>
    </p:spTree>
    <p:extLst>
      <p:ext uri="{BB962C8B-B14F-4D97-AF65-F5344CB8AC3E}">
        <p14:creationId xmlns:p14="http://schemas.microsoft.com/office/powerpoint/2010/main" val="31648462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3987539" y="6488668"/>
            <a:ext cx="4807669"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年５月１３日　朝日小学生新聞記事より</a:t>
            </a:r>
          </a:p>
        </p:txBody>
      </p:sp>
      <p:pic>
        <p:nvPicPr>
          <p:cNvPr id="3" name="図 2">
            <a:extLst>
              <a:ext uri="{FF2B5EF4-FFF2-40B4-BE49-F238E27FC236}">
                <a16:creationId xmlns:a16="http://schemas.microsoft.com/office/drawing/2014/main" id="{749F5E7A-6B6E-495A-8AA4-CE4F167E9DD0}"/>
              </a:ext>
            </a:extLst>
          </p:cNvPr>
          <p:cNvPicPr>
            <a:picLocks noChangeAspect="1"/>
          </p:cNvPicPr>
          <p:nvPr/>
        </p:nvPicPr>
        <p:blipFill rotWithShape="1">
          <a:blip r:embed="rId3"/>
          <a:srcRect l="36288" t="17606" r="19587" b="6884"/>
          <a:stretch/>
        </p:blipFill>
        <p:spPr>
          <a:xfrm>
            <a:off x="1607270" y="780870"/>
            <a:ext cx="5929459" cy="5707798"/>
          </a:xfrm>
          <a:prstGeom prst="rect">
            <a:avLst/>
          </a:prstGeom>
        </p:spPr>
      </p:pic>
      <p:sp>
        <p:nvSpPr>
          <p:cNvPr id="4" name="テキスト ボックス 3">
            <a:extLst>
              <a:ext uri="{FF2B5EF4-FFF2-40B4-BE49-F238E27FC236}">
                <a16:creationId xmlns:a16="http://schemas.microsoft.com/office/drawing/2014/main" id="{81EB1ED5-8F82-42D7-825C-C1EA897E9951}"/>
              </a:ext>
            </a:extLst>
          </p:cNvPr>
          <p:cNvSpPr txBox="1"/>
          <p:nvPr/>
        </p:nvSpPr>
        <p:spPr>
          <a:xfrm>
            <a:off x="2325230" y="180705"/>
            <a:ext cx="4493538"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ＷＨＯの重要性が一層高まった</a:t>
            </a:r>
          </a:p>
        </p:txBody>
      </p:sp>
    </p:spTree>
    <p:extLst>
      <p:ext uri="{BB962C8B-B14F-4D97-AF65-F5344CB8AC3E}">
        <p14:creationId xmlns:p14="http://schemas.microsoft.com/office/powerpoint/2010/main" val="16393086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616D5FCC-BCF2-4B3E-A64A-905A53FB70E6}"/>
              </a:ext>
            </a:extLst>
          </p:cNvPr>
          <p:cNvSpPr/>
          <p:nvPr/>
        </p:nvSpPr>
        <p:spPr>
          <a:xfrm>
            <a:off x="1614087" y="5998921"/>
            <a:ext cx="4600280" cy="799207"/>
          </a:xfrm>
          <a:prstGeom prst="rect">
            <a:avLst/>
          </a:prstGeom>
          <a:solidFill>
            <a:srgbClr val="FFFF99"/>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72E3D3B9-7856-4A90-A67B-0EED4C80001B}"/>
              </a:ext>
            </a:extLst>
          </p:cNvPr>
          <p:cNvSpPr/>
          <p:nvPr/>
        </p:nvSpPr>
        <p:spPr>
          <a:xfrm>
            <a:off x="1614087" y="5095407"/>
            <a:ext cx="4600280" cy="799207"/>
          </a:xfrm>
          <a:prstGeom prst="rect">
            <a:avLst/>
          </a:prstGeom>
          <a:solidFill>
            <a:srgbClr val="FFFF99"/>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935EED89-30FF-451A-830D-3F67D3E41331}"/>
              </a:ext>
            </a:extLst>
          </p:cNvPr>
          <p:cNvSpPr txBox="1"/>
          <p:nvPr/>
        </p:nvSpPr>
        <p:spPr>
          <a:xfrm>
            <a:off x="560324" y="2652131"/>
            <a:ext cx="8023350" cy="4401205"/>
          </a:xfrm>
          <a:prstGeom prst="rect">
            <a:avLst/>
          </a:prstGeom>
          <a:noFill/>
        </p:spPr>
        <p:txBody>
          <a:bodyPr wrap="none" rtlCol="0">
            <a:spAutoFit/>
          </a:bodyPr>
          <a:lstStyle/>
          <a:p>
            <a:pPr algn="ctr"/>
            <a:r>
              <a:rPr kumimoji="1" lang="ja-JP" altLang="en-US" sz="2800" dirty="0">
                <a:latin typeface="BIZ UDPゴシック" panose="020B0400000000000000" pitchFamily="50" charset="-128"/>
                <a:ea typeface="BIZ UDPゴシック" panose="020B0400000000000000" pitchFamily="50" charset="-128"/>
              </a:rPr>
              <a:t>・　感染拡大によって、起こった社会の変化を、</a:t>
            </a:r>
            <a:endParaRPr kumimoji="1" lang="en-US" altLang="ja-JP" sz="2800" dirty="0">
              <a:latin typeface="BIZ UDPゴシック" panose="020B0400000000000000" pitchFamily="50" charset="-128"/>
              <a:ea typeface="BIZ UDPゴシック" panose="020B0400000000000000" pitchFamily="50" charset="-128"/>
            </a:endParaRPr>
          </a:p>
          <a:p>
            <a:pPr algn="ctr"/>
            <a:endParaRPr kumimoji="1" lang="en-US" altLang="ja-JP" sz="2800" dirty="0">
              <a:latin typeface="BIZ UDPゴシック" panose="020B0400000000000000" pitchFamily="50" charset="-128"/>
              <a:ea typeface="BIZ UDPゴシック" panose="020B0400000000000000" pitchFamily="50" charset="-128"/>
            </a:endParaRPr>
          </a:p>
          <a:p>
            <a:pPr algn="ctr"/>
            <a:r>
              <a:rPr kumimoji="1" lang="ja-JP" altLang="en-US" sz="2800" dirty="0">
                <a:latin typeface="BIZ UDPゴシック" panose="020B0400000000000000" pitchFamily="50" charset="-128"/>
                <a:ea typeface="BIZ UDPゴシック" panose="020B0400000000000000" pitchFamily="50" charset="-128"/>
              </a:rPr>
              <a:t>　ふせん紙に、思いつく限り書き出しましょう。</a:t>
            </a:r>
            <a:endParaRPr kumimoji="1" lang="en-US" altLang="ja-JP" sz="2800" dirty="0">
              <a:latin typeface="BIZ UDPゴシック" panose="020B0400000000000000" pitchFamily="50" charset="-128"/>
              <a:ea typeface="BIZ UDPゴシック" panose="020B0400000000000000" pitchFamily="50" charset="-128"/>
            </a:endParaRPr>
          </a:p>
          <a:p>
            <a:r>
              <a:rPr kumimoji="1" lang="ja-JP" altLang="en-US" sz="2800" dirty="0">
                <a:latin typeface="BIZ UDPゴシック" panose="020B0400000000000000" pitchFamily="50" charset="-128"/>
                <a:ea typeface="BIZ UDPゴシック" panose="020B0400000000000000" pitchFamily="50" charset="-128"/>
              </a:rPr>
              <a:t>　</a:t>
            </a:r>
            <a:endParaRPr kumimoji="1" lang="en-US" altLang="ja-JP" sz="2800" dirty="0">
              <a:latin typeface="BIZ UDPゴシック" panose="020B0400000000000000" pitchFamily="50" charset="-128"/>
              <a:ea typeface="BIZ UDPゴシック" panose="020B0400000000000000" pitchFamily="50" charset="-128"/>
            </a:endParaRPr>
          </a:p>
          <a:p>
            <a:r>
              <a:rPr kumimoji="1" lang="ja-JP" altLang="en-US" sz="2800" dirty="0">
                <a:latin typeface="BIZ UDPゴシック" panose="020B0400000000000000" pitchFamily="50" charset="-128"/>
                <a:ea typeface="BIZ UDPゴシック" panose="020B0400000000000000" pitchFamily="50" charset="-128"/>
              </a:rPr>
              <a:t>　（</a:t>
            </a:r>
            <a:r>
              <a:rPr kumimoji="1" lang="en-US" altLang="ja-JP" sz="2800" dirty="0">
                <a:latin typeface="BIZ UDPゴシック" panose="020B0400000000000000" pitchFamily="50" charset="-128"/>
                <a:ea typeface="BIZ UDPゴシック" panose="020B0400000000000000" pitchFamily="50" charset="-128"/>
              </a:rPr>
              <a:t>3</a:t>
            </a:r>
            <a:r>
              <a:rPr kumimoji="1" lang="ja-JP" altLang="en-US" sz="2800" dirty="0">
                <a:latin typeface="BIZ UDPゴシック" panose="020B0400000000000000" pitchFamily="50" charset="-128"/>
                <a:ea typeface="BIZ UDPゴシック" panose="020B0400000000000000" pitchFamily="50" charset="-128"/>
              </a:rPr>
              <a:t>分以内、一人</a:t>
            </a:r>
            <a:r>
              <a:rPr kumimoji="1" lang="en-US" altLang="ja-JP" sz="2800" dirty="0">
                <a:latin typeface="BIZ UDPゴシック" panose="020B0400000000000000" pitchFamily="50" charset="-128"/>
                <a:ea typeface="BIZ UDPゴシック" panose="020B0400000000000000" pitchFamily="50" charset="-128"/>
              </a:rPr>
              <a:t>20</a:t>
            </a:r>
            <a:r>
              <a:rPr kumimoji="1" lang="ja-JP" altLang="en-US" sz="2800" dirty="0">
                <a:latin typeface="BIZ UDPゴシック" panose="020B0400000000000000" pitchFamily="50" charset="-128"/>
                <a:ea typeface="BIZ UDPゴシック" panose="020B0400000000000000" pitchFamily="50" charset="-128"/>
              </a:rPr>
              <a:t>枚を目標にして書きましょう）</a:t>
            </a:r>
            <a:endParaRPr kumimoji="1" lang="en-US" altLang="ja-JP" sz="2800" dirty="0">
              <a:latin typeface="BIZ UDPゴシック" panose="020B0400000000000000" pitchFamily="50" charset="-128"/>
              <a:ea typeface="BIZ UDPゴシック" panose="020B0400000000000000" pitchFamily="50" charset="-128"/>
            </a:endParaRPr>
          </a:p>
          <a:p>
            <a:endParaRPr kumimoji="1" lang="en-US" altLang="ja-JP" sz="2800" dirty="0">
              <a:latin typeface="BIZ UDPゴシック" panose="020B0400000000000000" pitchFamily="50" charset="-128"/>
              <a:ea typeface="BIZ UDPゴシック" panose="020B0400000000000000" pitchFamily="50" charset="-128"/>
            </a:endParaRPr>
          </a:p>
          <a:p>
            <a:r>
              <a:rPr kumimoji="1" lang="ja-JP" altLang="en-US" sz="2800" dirty="0">
                <a:latin typeface="BIZ UDPゴシック" panose="020B0400000000000000" pitchFamily="50" charset="-128"/>
                <a:ea typeface="BIZ UDPゴシック" panose="020B0400000000000000" pitchFamily="50" charset="-128"/>
              </a:rPr>
              <a:t>　</a:t>
            </a:r>
            <a:r>
              <a:rPr kumimoji="1" lang="ja-JP" altLang="en-US" sz="2400" dirty="0">
                <a:latin typeface="BIZ UDPゴシック" panose="020B0400000000000000" pitchFamily="50" charset="-128"/>
                <a:ea typeface="BIZ UDPゴシック" panose="020B0400000000000000" pitchFamily="50" charset="-128"/>
              </a:rPr>
              <a:t>（例）</a:t>
            </a:r>
            <a:r>
              <a:rPr kumimoji="1" lang="ja-JP" altLang="en-US" sz="2800" dirty="0">
                <a:latin typeface="BIZ UDPゴシック" panose="020B0400000000000000" pitchFamily="50" charset="-128"/>
                <a:ea typeface="BIZ UDPゴシック" panose="020B0400000000000000" pitchFamily="50" charset="-128"/>
              </a:rPr>
              <a:t>　　　</a:t>
            </a:r>
            <a:r>
              <a:rPr kumimoji="1" lang="ja-JP" altLang="en-US" sz="2800" dirty="0">
                <a:latin typeface="UD デジタル 教科書体 NP-B" panose="02020700000000000000" pitchFamily="18" charset="-128"/>
                <a:ea typeface="UD デジタル 教科書体 NP-B" panose="02020700000000000000" pitchFamily="18" charset="-128"/>
              </a:rPr>
              <a:t>学校が休みになった</a:t>
            </a:r>
            <a:endParaRPr kumimoji="1" lang="en-US" altLang="ja-JP" sz="2800" dirty="0">
              <a:latin typeface="UD デジタル 教科書体 NP-B" panose="02020700000000000000" pitchFamily="18" charset="-128"/>
              <a:ea typeface="UD デジタル 教科書体 NP-B" panose="02020700000000000000" pitchFamily="18" charset="-128"/>
            </a:endParaRPr>
          </a:p>
          <a:p>
            <a:endParaRPr kumimoji="1" lang="en-US" altLang="ja-JP" sz="2800" dirty="0">
              <a:latin typeface="UD デジタル 教科書体 NP-B" panose="02020700000000000000" pitchFamily="18" charset="-128"/>
              <a:ea typeface="UD デジタル 教科書体 NP-B" panose="02020700000000000000" pitchFamily="18" charset="-128"/>
            </a:endParaRPr>
          </a:p>
          <a:p>
            <a:r>
              <a:rPr kumimoji="1" lang="ja-JP" altLang="en-US" sz="2800" dirty="0">
                <a:latin typeface="UD デジタル 教科書体 NP-B" panose="02020700000000000000" pitchFamily="18" charset="-128"/>
                <a:ea typeface="UD デジタル 教科書体 NP-B" panose="02020700000000000000" pitchFamily="18" charset="-128"/>
              </a:rPr>
              <a:t>　　　　</a:t>
            </a:r>
            <a:r>
              <a:rPr kumimoji="1" lang="ja-JP" altLang="en-US" sz="2400" dirty="0">
                <a:latin typeface="UD デジタル 教科書体 NP-B" panose="02020700000000000000" pitchFamily="18" charset="-128"/>
                <a:ea typeface="UD デジタル 教科書体 NP-B" panose="02020700000000000000" pitchFamily="18" charset="-128"/>
              </a:rPr>
              <a:t>マスクがどこにも売ってない</a:t>
            </a:r>
            <a:endParaRPr kumimoji="1" lang="en-US" altLang="ja-JP" sz="2400" dirty="0">
              <a:latin typeface="UD デジタル 教科書体 NP-B" panose="02020700000000000000" pitchFamily="18" charset="-128"/>
              <a:ea typeface="UD デジタル 教科書体 NP-B" panose="02020700000000000000" pitchFamily="18" charset="-128"/>
            </a:endParaRPr>
          </a:p>
          <a:p>
            <a:endParaRPr kumimoji="1" lang="en-US" altLang="ja-JP" sz="2800" dirty="0">
              <a:latin typeface="AR P丸ゴシック体E" panose="020F0900000000000000" pitchFamily="50" charset="-128"/>
              <a:ea typeface="AR P丸ゴシック体E" panose="020F0900000000000000" pitchFamily="50" charset="-128"/>
            </a:endParaRPr>
          </a:p>
        </p:txBody>
      </p:sp>
      <p:sp>
        <p:nvSpPr>
          <p:cNvPr id="2" name="テキスト ボックス 1">
            <a:extLst>
              <a:ext uri="{FF2B5EF4-FFF2-40B4-BE49-F238E27FC236}">
                <a16:creationId xmlns:a16="http://schemas.microsoft.com/office/drawing/2014/main" id="{0EA585EF-3486-4A3A-BE84-6F0D41299BF6}"/>
              </a:ext>
            </a:extLst>
          </p:cNvPr>
          <p:cNvSpPr txBox="1"/>
          <p:nvPr/>
        </p:nvSpPr>
        <p:spPr>
          <a:xfrm>
            <a:off x="669302" y="287971"/>
            <a:ext cx="7805395" cy="2554545"/>
          </a:xfrm>
          <a:prstGeom prst="rect">
            <a:avLst/>
          </a:prstGeom>
          <a:noFill/>
        </p:spPr>
        <p:txBody>
          <a:bodyPr wrap="square" rtlCol="0">
            <a:spAutoFit/>
          </a:bodyPr>
          <a:lstStyle/>
          <a:p>
            <a:endParaRPr kumimoji="1" lang="en-US" altLang="ja-JP" sz="3200"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　</a:t>
            </a:r>
            <a:r>
              <a:rPr kumimoji="1" lang="ja-JP" altLang="en-US" sz="3200" b="1" dirty="0">
                <a:latin typeface="BIZ UDPゴシック" panose="020B0400000000000000" pitchFamily="50" charset="-128"/>
                <a:ea typeface="BIZ UDPゴシック" panose="020B0400000000000000" pitchFamily="50" charset="-128"/>
              </a:rPr>
              <a:t>新型コロナウイルス感染症の大流行で、</a:t>
            </a:r>
            <a:endParaRPr kumimoji="1" lang="en-US" altLang="ja-JP" sz="3200" b="1" dirty="0">
              <a:latin typeface="BIZ UDPゴシック" panose="020B0400000000000000" pitchFamily="50" charset="-128"/>
              <a:ea typeface="BIZ UDPゴシック" panose="020B0400000000000000" pitchFamily="50" charset="-128"/>
            </a:endParaRPr>
          </a:p>
          <a:p>
            <a:endParaRPr kumimoji="1" lang="en-US" altLang="ja-JP" sz="3200" b="1" dirty="0">
              <a:latin typeface="BIZ UDPゴシック" panose="020B0400000000000000" pitchFamily="50" charset="-128"/>
              <a:ea typeface="BIZ UDPゴシック" panose="020B0400000000000000" pitchFamily="50" charset="-128"/>
            </a:endParaRPr>
          </a:p>
          <a:p>
            <a:pPr algn="ctr"/>
            <a:r>
              <a:rPr kumimoji="1" lang="ja-JP" altLang="en-US" sz="3200" b="1" dirty="0">
                <a:latin typeface="BIZ UDPゴシック" panose="020B0400000000000000" pitchFamily="50" charset="-128"/>
                <a:ea typeface="BIZ UDPゴシック" panose="020B0400000000000000" pitchFamily="50" charset="-128"/>
              </a:rPr>
              <a:t>　どんなことが起こったのだろう。</a:t>
            </a:r>
            <a:endParaRPr kumimoji="1" lang="en-US" altLang="ja-JP" sz="3200" b="1" dirty="0">
              <a:latin typeface="BIZ UDPゴシック" panose="020B0400000000000000" pitchFamily="50" charset="-128"/>
              <a:ea typeface="BIZ UDPゴシック" panose="020B0400000000000000" pitchFamily="50" charset="-128"/>
            </a:endParaRPr>
          </a:p>
          <a:p>
            <a:endParaRPr kumimoji="1" lang="en-US" altLang="ja-JP" sz="3200" dirty="0">
              <a:latin typeface="AR P丸ゴシック体E" panose="020F0900000000000000" pitchFamily="50" charset="-128"/>
              <a:ea typeface="AR P丸ゴシック体E" panose="020F0900000000000000" pitchFamily="50" charset="-128"/>
            </a:endParaRPr>
          </a:p>
        </p:txBody>
      </p:sp>
      <p:cxnSp>
        <p:nvCxnSpPr>
          <p:cNvPr id="6" name="直線コネクタ 5">
            <a:extLst>
              <a:ext uri="{FF2B5EF4-FFF2-40B4-BE49-F238E27FC236}">
                <a16:creationId xmlns:a16="http://schemas.microsoft.com/office/drawing/2014/main" id="{2F8CA76F-E0E5-4633-B1CF-DF03544B3056}"/>
              </a:ext>
            </a:extLst>
          </p:cNvPr>
          <p:cNvCxnSpPr>
            <a:cxnSpLocks/>
          </p:cNvCxnSpPr>
          <p:nvPr/>
        </p:nvCxnSpPr>
        <p:spPr>
          <a:xfrm>
            <a:off x="1280160" y="4024992"/>
            <a:ext cx="674217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6042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animEffect transition="in" filter="fade">
                                      <p:cBhvr>
                                        <p:cTn id="7" dur="1000"/>
                                        <p:tgtEl>
                                          <p:spTgt spid="3">
                                            <p:txEl>
                                              <p:pRg st="6" end="6"/>
                                            </p:txEl>
                                          </p:spTgt>
                                        </p:tgtEl>
                                      </p:cBhvr>
                                    </p:animEffect>
                                    <p:anim calcmode="lin" valueType="num">
                                      <p:cBhvr>
                                        <p:cTn id="8"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6" end="6"/>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animEffect transition="in" filter="fade">
                                      <p:cBhvr>
                                        <p:cTn id="19" dur="1000"/>
                                        <p:tgtEl>
                                          <p:spTgt spid="3">
                                            <p:txEl>
                                              <p:pRg st="8" end="8"/>
                                            </p:txEl>
                                          </p:spTgt>
                                        </p:tgtEl>
                                      </p:cBhvr>
                                    </p:animEffect>
                                    <p:anim calcmode="lin" valueType="num">
                                      <p:cBhvr>
                                        <p:cTn id="2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8" end="8"/>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3691352" y="6487623"/>
            <a:ext cx="4807669"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年５月１５日　朝日小学生新聞記事より</a:t>
            </a:r>
          </a:p>
        </p:txBody>
      </p:sp>
      <p:pic>
        <p:nvPicPr>
          <p:cNvPr id="5" name="図 4">
            <a:extLst>
              <a:ext uri="{FF2B5EF4-FFF2-40B4-BE49-F238E27FC236}">
                <a16:creationId xmlns:a16="http://schemas.microsoft.com/office/drawing/2014/main" id="{9F3BA351-0C48-4DF5-A1CD-29BD35F4DB1A}"/>
              </a:ext>
            </a:extLst>
          </p:cNvPr>
          <p:cNvPicPr>
            <a:picLocks noChangeAspect="1"/>
          </p:cNvPicPr>
          <p:nvPr/>
        </p:nvPicPr>
        <p:blipFill rotWithShape="1">
          <a:blip r:embed="rId3"/>
          <a:srcRect l="37010" t="16873" r="21753" b="5785"/>
          <a:stretch/>
        </p:blipFill>
        <p:spPr>
          <a:xfrm>
            <a:off x="1776952" y="524265"/>
            <a:ext cx="5590096" cy="5897552"/>
          </a:xfrm>
          <a:prstGeom prst="rect">
            <a:avLst/>
          </a:prstGeom>
        </p:spPr>
      </p:pic>
      <p:sp>
        <p:nvSpPr>
          <p:cNvPr id="6" name="テキスト ボックス 5">
            <a:extLst>
              <a:ext uri="{FF2B5EF4-FFF2-40B4-BE49-F238E27FC236}">
                <a16:creationId xmlns:a16="http://schemas.microsoft.com/office/drawing/2014/main" id="{AD3C8B5E-D042-40AA-97A7-7778EB3ED8D4}"/>
              </a:ext>
            </a:extLst>
          </p:cNvPr>
          <p:cNvSpPr txBox="1"/>
          <p:nvPr/>
        </p:nvSpPr>
        <p:spPr>
          <a:xfrm>
            <a:off x="2171343" y="62600"/>
            <a:ext cx="4801314"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自動車業界も生産停止になりそう</a:t>
            </a:r>
          </a:p>
        </p:txBody>
      </p:sp>
    </p:spTree>
    <p:extLst>
      <p:ext uri="{BB962C8B-B14F-4D97-AF65-F5344CB8AC3E}">
        <p14:creationId xmlns:p14="http://schemas.microsoft.com/office/powerpoint/2010/main" val="5304680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3987539" y="6488668"/>
            <a:ext cx="4807669"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年５月２２日　朝日小学生新聞記事より</a:t>
            </a:r>
          </a:p>
        </p:txBody>
      </p:sp>
      <p:pic>
        <p:nvPicPr>
          <p:cNvPr id="3" name="図 2">
            <a:extLst>
              <a:ext uri="{FF2B5EF4-FFF2-40B4-BE49-F238E27FC236}">
                <a16:creationId xmlns:a16="http://schemas.microsoft.com/office/drawing/2014/main" id="{1B09AA23-E811-4D44-93DE-2A1AD877A228}"/>
              </a:ext>
            </a:extLst>
          </p:cNvPr>
          <p:cNvPicPr>
            <a:picLocks noChangeAspect="1"/>
          </p:cNvPicPr>
          <p:nvPr/>
        </p:nvPicPr>
        <p:blipFill rotWithShape="1">
          <a:blip r:embed="rId3"/>
          <a:srcRect l="37629" t="25853" r="20825" b="15865"/>
          <a:stretch/>
        </p:blipFill>
        <p:spPr>
          <a:xfrm>
            <a:off x="1270515" y="981144"/>
            <a:ext cx="6725906" cy="5307291"/>
          </a:xfrm>
          <a:prstGeom prst="rect">
            <a:avLst/>
          </a:prstGeom>
        </p:spPr>
      </p:pic>
      <p:sp>
        <p:nvSpPr>
          <p:cNvPr id="4" name="テキスト ボックス 3">
            <a:extLst>
              <a:ext uri="{FF2B5EF4-FFF2-40B4-BE49-F238E27FC236}">
                <a16:creationId xmlns:a16="http://schemas.microsoft.com/office/drawing/2014/main" id="{D381BBFC-4A2B-4999-85B4-4F99CB5505FE}"/>
              </a:ext>
            </a:extLst>
          </p:cNvPr>
          <p:cNvSpPr txBox="1"/>
          <p:nvPr/>
        </p:nvSpPr>
        <p:spPr>
          <a:xfrm>
            <a:off x="1555789" y="319246"/>
            <a:ext cx="5726248"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オンライン授業が求められるようになった</a:t>
            </a:r>
          </a:p>
        </p:txBody>
      </p:sp>
    </p:spTree>
    <p:extLst>
      <p:ext uri="{BB962C8B-B14F-4D97-AF65-F5344CB8AC3E}">
        <p14:creationId xmlns:p14="http://schemas.microsoft.com/office/powerpoint/2010/main" val="21082702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3987539" y="6488668"/>
            <a:ext cx="4807669"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年５月２３日　朝日小学生新聞記事より</a:t>
            </a:r>
          </a:p>
        </p:txBody>
      </p:sp>
      <p:pic>
        <p:nvPicPr>
          <p:cNvPr id="3" name="図 2">
            <a:extLst>
              <a:ext uri="{FF2B5EF4-FFF2-40B4-BE49-F238E27FC236}">
                <a16:creationId xmlns:a16="http://schemas.microsoft.com/office/drawing/2014/main" id="{8087BFE4-C0F3-4BE4-A686-E37F9526EC44}"/>
              </a:ext>
            </a:extLst>
          </p:cNvPr>
          <p:cNvPicPr>
            <a:picLocks noChangeAspect="1"/>
          </p:cNvPicPr>
          <p:nvPr/>
        </p:nvPicPr>
        <p:blipFill rotWithShape="1">
          <a:blip r:embed="rId3"/>
          <a:srcRect l="3299" t="22554" r="57423" b="23196"/>
          <a:stretch/>
        </p:blipFill>
        <p:spPr>
          <a:xfrm>
            <a:off x="1220771" y="1046617"/>
            <a:ext cx="6702457" cy="5207159"/>
          </a:xfrm>
          <a:prstGeom prst="rect">
            <a:avLst/>
          </a:prstGeom>
        </p:spPr>
      </p:pic>
      <p:sp>
        <p:nvSpPr>
          <p:cNvPr id="4" name="テキスト ボックス 3">
            <a:extLst>
              <a:ext uri="{FF2B5EF4-FFF2-40B4-BE49-F238E27FC236}">
                <a16:creationId xmlns:a16="http://schemas.microsoft.com/office/drawing/2014/main" id="{696C4BBA-F13C-4A2D-9BD6-CB70570A1CCE}"/>
              </a:ext>
            </a:extLst>
          </p:cNvPr>
          <p:cNvSpPr txBox="1"/>
          <p:nvPr/>
        </p:nvSpPr>
        <p:spPr>
          <a:xfrm>
            <a:off x="1656779" y="105553"/>
            <a:ext cx="5830442" cy="830997"/>
          </a:xfrm>
          <a:prstGeom prst="rect">
            <a:avLst/>
          </a:prstGeom>
          <a:solidFill>
            <a:srgbClr val="FFFF99"/>
          </a:solidFill>
          <a:ln>
            <a:solidFill>
              <a:schemeClr val="tx1"/>
            </a:solidFill>
          </a:ln>
        </p:spPr>
        <p:txBody>
          <a:bodyPr wrap="none" rtlCol="0">
            <a:spAutoFit/>
          </a:bodyPr>
          <a:lstStyle/>
          <a:p>
            <a:r>
              <a:rPr kumimoji="1" lang="en-US" altLang="ja-JP" sz="2400" dirty="0">
                <a:latin typeface="AR丸ゴシック体E" panose="020F0909000000000000" pitchFamily="49" charset="-128"/>
                <a:ea typeface="AR丸ゴシック体E" panose="020F0909000000000000" pitchFamily="49" charset="-128"/>
              </a:rPr>
              <a:t>5</a:t>
            </a:r>
            <a:r>
              <a:rPr kumimoji="1" lang="ja-JP" altLang="en-US" sz="2400" dirty="0">
                <a:latin typeface="AR丸ゴシック体E" panose="020F0909000000000000" pitchFamily="49" charset="-128"/>
                <a:ea typeface="AR丸ゴシック体E" panose="020F0909000000000000" pitchFamily="49" charset="-128"/>
              </a:rPr>
              <a:t>月</a:t>
            </a:r>
            <a:r>
              <a:rPr kumimoji="1" lang="en-US" altLang="ja-JP" sz="2400" dirty="0">
                <a:latin typeface="AR丸ゴシック体E" panose="020F0909000000000000" pitchFamily="49" charset="-128"/>
                <a:ea typeface="AR丸ゴシック体E" panose="020F0909000000000000" pitchFamily="49" charset="-128"/>
              </a:rPr>
              <a:t>10</a:t>
            </a:r>
            <a:r>
              <a:rPr kumimoji="1" lang="ja-JP" altLang="en-US" sz="2400" dirty="0">
                <a:latin typeface="AR丸ゴシック体E" panose="020F0909000000000000" pitchFamily="49" charset="-128"/>
                <a:ea typeface="AR丸ゴシック体E" panose="020F0909000000000000" pitchFamily="49" charset="-128"/>
              </a:rPr>
              <a:t>日には感染者</a:t>
            </a:r>
            <a:r>
              <a:rPr kumimoji="1" lang="en-US" altLang="ja-JP" sz="2400" dirty="0">
                <a:latin typeface="AR丸ゴシック体E" panose="020F0909000000000000" pitchFamily="49" charset="-128"/>
                <a:ea typeface="AR丸ゴシック体E" panose="020F0909000000000000" pitchFamily="49" charset="-128"/>
              </a:rPr>
              <a:t>400</a:t>
            </a:r>
            <a:r>
              <a:rPr kumimoji="1" lang="ja-JP" altLang="en-US" sz="2400" dirty="0">
                <a:latin typeface="AR丸ゴシック体E" panose="020F0909000000000000" pitchFamily="49" charset="-128"/>
                <a:ea typeface="AR丸ゴシック体E" panose="020F0909000000000000" pitchFamily="49" charset="-128"/>
              </a:rPr>
              <a:t>万人だったのに、</a:t>
            </a:r>
            <a:endParaRPr kumimoji="1" lang="en-US" altLang="ja-JP" sz="2400" dirty="0">
              <a:latin typeface="AR丸ゴシック体E" panose="020F0909000000000000" pitchFamily="49" charset="-128"/>
              <a:ea typeface="AR丸ゴシック体E" panose="020F0909000000000000" pitchFamily="49" charset="-128"/>
            </a:endParaRPr>
          </a:p>
          <a:p>
            <a:r>
              <a:rPr kumimoji="1" lang="en-US" altLang="ja-JP" sz="2400" dirty="0">
                <a:latin typeface="AR丸ゴシック体E" panose="020F0909000000000000" pitchFamily="49" charset="-128"/>
                <a:ea typeface="AR丸ゴシック体E" panose="020F0909000000000000" pitchFamily="49" charset="-128"/>
              </a:rPr>
              <a:t>5</a:t>
            </a:r>
            <a:r>
              <a:rPr kumimoji="1" lang="ja-JP" altLang="en-US" sz="2400" dirty="0">
                <a:latin typeface="AR丸ゴシック体E" panose="020F0909000000000000" pitchFamily="49" charset="-128"/>
                <a:ea typeface="AR丸ゴシック体E" panose="020F0909000000000000" pitchFamily="49" charset="-128"/>
              </a:rPr>
              <a:t>月</a:t>
            </a:r>
            <a:r>
              <a:rPr kumimoji="1" lang="en-US" altLang="ja-JP" sz="2400" dirty="0">
                <a:latin typeface="AR丸ゴシック体E" panose="020F0909000000000000" pitchFamily="49" charset="-128"/>
                <a:ea typeface="AR丸ゴシック体E" panose="020F0909000000000000" pitchFamily="49" charset="-128"/>
              </a:rPr>
              <a:t>21</a:t>
            </a:r>
            <a:r>
              <a:rPr kumimoji="1" lang="ja-JP" altLang="en-US" sz="2400" dirty="0">
                <a:latin typeface="AR丸ゴシック体E" panose="020F0909000000000000" pitchFamily="49" charset="-128"/>
                <a:ea typeface="AR丸ゴシック体E" panose="020F0909000000000000" pitchFamily="49" charset="-128"/>
              </a:rPr>
              <a:t>日には感染者が</a:t>
            </a:r>
            <a:r>
              <a:rPr kumimoji="1" lang="en-US" altLang="ja-JP" sz="2400" dirty="0">
                <a:latin typeface="AR丸ゴシック体E" panose="020F0909000000000000" pitchFamily="49" charset="-128"/>
                <a:ea typeface="AR丸ゴシック体E" panose="020F0909000000000000" pitchFamily="49" charset="-128"/>
              </a:rPr>
              <a:t>500</a:t>
            </a:r>
            <a:r>
              <a:rPr kumimoji="1" lang="ja-JP" altLang="en-US" sz="2400" dirty="0">
                <a:latin typeface="AR丸ゴシック体E" panose="020F0909000000000000" pitchFamily="49" charset="-128"/>
                <a:ea typeface="AR丸ゴシック体E" panose="020F0909000000000000" pitchFamily="49" charset="-128"/>
              </a:rPr>
              <a:t>万人超え！</a:t>
            </a:r>
          </a:p>
        </p:txBody>
      </p:sp>
    </p:spTree>
    <p:extLst>
      <p:ext uri="{BB962C8B-B14F-4D97-AF65-F5344CB8AC3E}">
        <p14:creationId xmlns:p14="http://schemas.microsoft.com/office/powerpoint/2010/main" val="21170341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4571998" y="6044537"/>
            <a:ext cx="4807669"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年５月２７日　朝日小学生新聞記事より</a:t>
            </a:r>
          </a:p>
        </p:txBody>
      </p:sp>
      <p:pic>
        <p:nvPicPr>
          <p:cNvPr id="3" name="図 2">
            <a:extLst>
              <a:ext uri="{FF2B5EF4-FFF2-40B4-BE49-F238E27FC236}">
                <a16:creationId xmlns:a16="http://schemas.microsoft.com/office/drawing/2014/main" id="{5CB07FF2-A6C0-4419-94B2-CCC4515E630E}"/>
              </a:ext>
            </a:extLst>
          </p:cNvPr>
          <p:cNvPicPr>
            <a:picLocks noChangeAspect="1"/>
          </p:cNvPicPr>
          <p:nvPr/>
        </p:nvPicPr>
        <p:blipFill rotWithShape="1">
          <a:blip r:embed="rId3"/>
          <a:srcRect l="36598" t="18155" r="19897" b="31662"/>
          <a:stretch/>
        </p:blipFill>
        <p:spPr>
          <a:xfrm>
            <a:off x="617453" y="758857"/>
            <a:ext cx="7909090" cy="5131792"/>
          </a:xfrm>
          <a:prstGeom prst="rect">
            <a:avLst/>
          </a:prstGeom>
        </p:spPr>
      </p:pic>
      <p:sp>
        <p:nvSpPr>
          <p:cNvPr id="4" name="テキスト ボックス 3">
            <a:extLst>
              <a:ext uri="{FF2B5EF4-FFF2-40B4-BE49-F238E27FC236}">
                <a16:creationId xmlns:a16="http://schemas.microsoft.com/office/drawing/2014/main" id="{8A1BBC46-9C76-492B-9FAA-DC332BC2F73A}"/>
              </a:ext>
            </a:extLst>
          </p:cNvPr>
          <p:cNvSpPr txBox="1"/>
          <p:nvPr/>
        </p:nvSpPr>
        <p:spPr>
          <a:xfrm>
            <a:off x="1522125" y="297192"/>
            <a:ext cx="6099747"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日本政府は</a:t>
            </a:r>
            <a:r>
              <a:rPr kumimoji="1" lang="en-US" altLang="ja-JP" sz="2400" dirty="0">
                <a:latin typeface="BIZ UDPゴシック" panose="020B0400000000000000" pitchFamily="50" charset="-128"/>
                <a:ea typeface="BIZ UDPゴシック" panose="020B0400000000000000" pitchFamily="50" charset="-128"/>
              </a:rPr>
              <a:t>5</a:t>
            </a:r>
            <a:r>
              <a:rPr kumimoji="1" lang="ja-JP" altLang="en-US" sz="2400" dirty="0">
                <a:latin typeface="BIZ UDPゴシック" panose="020B0400000000000000" pitchFamily="50" charset="-128"/>
                <a:ea typeface="BIZ UDPゴシック" panose="020B0400000000000000" pitchFamily="50" charset="-128"/>
              </a:rPr>
              <a:t>月</a:t>
            </a:r>
            <a:r>
              <a:rPr kumimoji="1" lang="en-US" altLang="ja-JP" sz="2400" dirty="0">
                <a:latin typeface="BIZ UDPゴシック" panose="020B0400000000000000" pitchFamily="50" charset="-128"/>
                <a:ea typeface="BIZ UDPゴシック" panose="020B0400000000000000" pitchFamily="50" charset="-128"/>
              </a:rPr>
              <a:t>25</a:t>
            </a:r>
            <a:r>
              <a:rPr kumimoji="1" lang="ja-JP" altLang="en-US" sz="2400" dirty="0">
                <a:latin typeface="BIZ UDPゴシック" panose="020B0400000000000000" pitchFamily="50" charset="-128"/>
                <a:ea typeface="BIZ UDPゴシック" panose="020B0400000000000000" pitchFamily="50" charset="-128"/>
              </a:rPr>
              <a:t>日に緊急事態宣言を解除</a:t>
            </a:r>
          </a:p>
        </p:txBody>
      </p:sp>
    </p:spTree>
    <p:extLst>
      <p:ext uri="{BB962C8B-B14F-4D97-AF65-F5344CB8AC3E}">
        <p14:creationId xmlns:p14="http://schemas.microsoft.com/office/powerpoint/2010/main" val="18618232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B1BE1A5A-8F42-40D4-B7C8-FDEBD584F360}"/>
              </a:ext>
            </a:extLst>
          </p:cNvPr>
          <p:cNvSpPr txBox="1"/>
          <p:nvPr/>
        </p:nvSpPr>
        <p:spPr>
          <a:xfrm>
            <a:off x="1234911" y="1979629"/>
            <a:ext cx="2954655"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介護施設も崩壊寸前</a:t>
            </a:r>
          </a:p>
        </p:txBody>
      </p:sp>
      <p:sp>
        <p:nvSpPr>
          <p:cNvPr id="4" name="テキスト ボックス 3">
            <a:extLst>
              <a:ext uri="{FF2B5EF4-FFF2-40B4-BE49-F238E27FC236}">
                <a16:creationId xmlns:a16="http://schemas.microsoft.com/office/drawing/2014/main" id="{FD88F8B1-192C-4102-AC40-9185DE3CD9A7}"/>
              </a:ext>
            </a:extLst>
          </p:cNvPr>
          <p:cNvSpPr txBox="1"/>
          <p:nvPr/>
        </p:nvSpPr>
        <p:spPr>
          <a:xfrm>
            <a:off x="1234910" y="1076227"/>
            <a:ext cx="2954655"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医療機関が崩壊寸前</a:t>
            </a:r>
          </a:p>
        </p:txBody>
      </p:sp>
      <p:sp>
        <p:nvSpPr>
          <p:cNvPr id="5" name="テキスト ボックス 4">
            <a:extLst>
              <a:ext uri="{FF2B5EF4-FFF2-40B4-BE49-F238E27FC236}">
                <a16:creationId xmlns:a16="http://schemas.microsoft.com/office/drawing/2014/main" id="{C66D460D-D698-4F29-9D5E-E912B73BEF0C}"/>
              </a:ext>
            </a:extLst>
          </p:cNvPr>
          <p:cNvSpPr txBox="1"/>
          <p:nvPr/>
        </p:nvSpPr>
        <p:spPr>
          <a:xfrm>
            <a:off x="1234909" y="2929627"/>
            <a:ext cx="2954655" cy="461665"/>
          </a:xfrm>
          <a:prstGeom prst="rect">
            <a:avLst/>
          </a:prstGeom>
          <a:solidFill>
            <a:srgbClr val="FFFF99"/>
          </a:solidFill>
          <a:ln>
            <a:solidFill>
              <a:schemeClr val="tx1"/>
            </a:solidFill>
          </a:ln>
        </p:spPr>
        <p:txBody>
          <a:bodyPr wrap="square" rtlCol="0">
            <a:spAutoFit/>
          </a:bodyPr>
          <a:lstStyle/>
          <a:p>
            <a:pPr algn="ctr"/>
            <a:r>
              <a:rPr kumimoji="1" lang="ja-JP" altLang="en-US" sz="2400" dirty="0">
                <a:latin typeface="BIZ UDPゴシック" panose="020B0400000000000000" pitchFamily="50" charset="-128"/>
                <a:ea typeface="BIZ UDPゴシック" panose="020B0400000000000000" pitchFamily="50" charset="-128"/>
              </a:rPr>
              <a:t>流通業者が大変</a:t>
            </a:r>
          </a:p>
        </p:txBody>
      </p:sp>
      <p:sp>
        <p:nvSpPr>
          <p:cNvPr id="6" name="テキスト ボックス 5">
            <a:extLst>
              <a:ext uri="{FF2B5EF4-FFF2-40B4-BE49-F238E27FC236}">
                <a16:creationId xmlns:a16="http://schemas.microsoft.com/office/drawing/2014/main" id="{B58B681E-592F-4FC5-AFFD-58F42569764F}"/>
              </a:ext>
            </a:extLst>
          </p:cNvPr>
          <p:cNvSpPr txBox="1"/>
          <p:nvPr/>
        </p:nvSpPr>
        <p:spPr>
          <a:xfrm>
            <a:off x="1234908" y="3834352"/>
            <a:ext cx="2954655"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お店が営業できない</a:t>
            </a:r>
          </a:p>
        </p:txBody>
      </p:sp>
      <p:sp>
        <p:nvSpPr>
          <p:cNvPr id="7" name="テキスト ボックス 6">
            <a:extLst>
              <a:ext uri="{FF2B5EF4-FFF2-40B4-BE49-F238E27FC236}">
                <a16:creationId xmlns:a16="http://schemas.microsoft.com/office/drawing/2014/main" id="{FB41A176-47F7-4D1C-A234-0F924EA3206A}"/>
              </a:ext>
            </a:extLst>
          </p:cNvPr>
          <p:cNvSpPr txBox="1"/>
          <p:nvPr/>
        </p:nvSpPr>
        <p:spPr>
          <a:xfrm>
            <a:off x="1234907" y="4684172"/>
            <a:ext cx="2954655" cy="461665"/>
          </a:xfrm>
          <a:prstGeom prst="rect">
            <a:avLst/>
          </a:prstGeom>
          <a:solidFill>
            <a:srgbClr val="FFFF99"/>
          </a:solidFill>
          <a:ln>
            <a:solidFill>
              <a:schemeClr val="tx1"/>
            </a:solidFill>
          </a:ln>
        </p:spPr>
        <p:txBody>
          <a:bodyPr wrap="none" rtlCol="0">
            <a:spAutoFit/>
          </a:bodyPr>
          <a:lstStyle/>
          <a:p>
            <a:pPr algn="ctr"/>
            <a:r>
              <a:rPr kumimoji="1" lang="ja-JP" altLang="en-US" sz="2400" dirty="0">
                <a:latin typeface="AR丸ゴシック体E" panose="020F0909000000000000" pitchFamily="49" charset="-128"/>
                <a:ea typeface="AR丸ゴシック体E" panose="020F0909000000000000" pitchFamily="49" charset="-128"/>
              </a:rPr>
              <a:t>　</a:t>
            </a:r>
            <a:r>
              <a:rPr kumimoji="1" lang="ja-JP" altLang="en-US" sz="2400" dirty="0">
                <a:latin typeface="BIZ UDPゴシック" panose="020B0400000000000000" pitchFamily="50" charset="-128"/>
                <a:ea typeface="BIZ UDPゴシック" panose="020B0400000000000000" pitchFamily="50" charset="-128"/>
              </a:rPr>
              <a:t>観光客が来ない</a:t>
            </a:r>
            <a:r>
              <a:rPr kumimoji="1" lang="ja-JP" altLang="en-US" sz="2400" dirty="0">
                <a:latin typeface="AR丸ゴシック体E" panose="020F0909000000000000" pitchFamily="49" charset="-128"/>
                <a:ea typeface="AR丸ゴシック体E" panose="020F0909000000000000" pitchFamily="49" charset="-128"/>
              </a:rPr>
              <a:t>　</a:t>
            </a:r>
          </a:p>
        </p:txBody>
      </p:sp>
      <p:sp>
        <p:nvSpPr>
          <p:cNvPr id="8" name="テキスト ボックス 7">
            <a:extLst>
              <a:ext uri="{FF2B5EF4-FFF2-40B4-BE49-F238E27FC236}">
                <a16:creationId xmlns:a16="http://schemas.microsoft.com/office/drawing/2014/main" id="{C50D912A-9197-4624-A5D6-999D29B34511}"/>
              </a:ext>
            </a:extLst>
          </p:cNvPr>
          <p:cNvSpPr txBox="1"/>
          <p:nvPr/>
        </p:nvSpPr>
        <p:spPr>
          <a:xfrm>
            <a:off x="4644858" y="1057230"/>
            <a:ext cx="2954655"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兄弟げんかが増えた</a:t>
            </a:r>
          </a:p>
        </p:txBody>
      </p:sp>
      <p:sp>
        <p:nvSpPr>
          <p:cNvPr id="9" name="テキスト ボックス 8">
            <a:extLst>
              <a:ext uri="{FF2B5EF4-FFF2-40B4-BE49-F238E27FC236}">
                <a16:creationId xmlns:a16="http://schemas.microsoft.com/office/drawing/2014/main" id="{CFAB03CE-1359-4777-BFD3-069403D822AD}"/>
              </a:ext>
            </a:extLst>
          </p:cNvPr>
          <p:cNvSpPr txBox="1"/>
          <p:nvPr/>
        </p:nvSpPr>
        <p:spPr>
          <a:xfrm>
            <a:off x="4644858" y="2015228"/>
            <a:ext cx="3505929" cy="461665"/>
          </a:xfrm>
          <a:prstGeom prst="rect">
            <a:avLst/>
          </a:prstGeom>
          <a:solidFill>
            <a:srgbClr val="FFFF99"/>
          </a:solidFill>
          <a:ln>
            <a:solidFill>
              <a:schemeClr val="tx1"/>
            </a:solidFill>
          </a:ln>
        </p:spPr>
        <p:txBody>
          <a:bodyPr wrap="square" rtlCol="0">
            <a:spAutoFit/>
          </a:bodyPr>
          <a:lstStyle/>
          <a:p>
            <a:pPr algn="ctr"/>
            <a:r>
              <a:rPr kumimoji="1" lang="ja-JP" altLang="en-US" sz="2400" dirty="0">
                <a:latin typeface="BIZ UDPゴシック" panose="020B0400000000000000" pitchFamily="50" charset="-128"/>
                <a:ea typeface="BIZ UDPゴシック" panose="020B0400000000000000" pitchFamily="50" charset="-128"/>
              </a:rPr>
              <a:t>公園の遊具が使えない</a:t>
            </a:r>
          </a:p>
        </p:txBody>
      </p:sp>
      <p:sp>
        <p:nvSpPr>
          <p:cNvPr id="10" name="テキスト ボックス 9">
            <a:extLst>
              <a:ext uri="{FF2B5EF4-FFF2-40B4-BE49-F238E27FC236}">
                <a16:creationId xmlns:a16="http://schemas.microsoft.com/office/drawing/2014/main" id="{9568F71E-9E0B-4E57-A2CF-A255A1676A1B}"/>
              </a:ext>
            </a:extLst>
          </p:cNvPr>
          <p:cNvSpPr txBox="1"/>
          <p:nvPr/>
        </p:nvSpPr>
        <p:spPr>
          <a:xfrm>
            <a:off x="4572000" y="2897381"/>
            <a:ext cx="4156907"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遊園地や映画館が閉鎖された</a:t>
            </a:r>
          </a:p>
        </p:txBody>
      </p:sp>
      <p:sp>
        <p:nvSpPr>
          <p:cNvPr id="11" name="テキスト ボックス 10">
            <a:extLst>
              <a:ext uri="{FF2B5EF4-FFF2-40B4-BE49-F238E27FC236}">
                <a16:creationId xmlns:a16="http://schemas.microsoft.com/office/drawing/2014/main" id="{2AA752B1-D676-4941-801B-F444350F835D}"/>
              </a:ext>
            </a:extLst>
          </p:cNvPr>
          <p:cNvSpPr txBox="1"/>
          <p:nvPr/>
        </p:nvSpPr>
        <p:spPr>
          <a:xfrm>
            <a:off x="4572000" y="3670128"/>
            <a:ext cx="4156906" cy="830997"/>
          </a:xfrm>
          <a:prstGeom prst="rect">
            <a:avLst/>
          </a:prstGeom>
          <a:solidFill>
            <a:srgbClr val="FFFF99"/>
          </a:solidFill>
          <a:ln>
            <a:solidFill>
              <a:schemeClr val="tx1"/>
            </a:solidFill>
          </a:ln>
        </p:spPr>
        <p:txBody>
          <a:bodyPr wrap="square" rtlCol="0">
            <a:spAutoFit/>
          </a:bodyPr>
          <a:lstStyle/>
          <a:p>
            <a:r>
              <a:rPr kumimoji="1" lang="ja-JP" altLang="en-US" sz="2400" dirty="0">
                <a:latin typeface="BIZ UDPゴシック" panose="020B0400000000000000" pitchFamily="50" charset="-128"/>
                <a:ea typeface="BIZ UDPゴシック" panose="020B0400000000000000" pitchFamily="50" charset="-128"/>
              </a:rPr>
              <a:t>　友達と</a:t>
            </a:r>
            <a:endParaRPr kumimoji="1" lang="en-US" altLang="ja-JP" sz="2400" dirty="0">
              <a:latin typeface="BIZ UDPゴシック" panose="020B0400000000000000" pitchFamily="50" charset="-128"/>
              <a:ea typeface="BIZ UDPゴシック" panose="020B0400000000000000" pitchFamily="50" charset="-128"/>
            </a:endParaRPr>
          </a:p>
          <a:p>
            <a:pPr algn="ctr"/>
            <a:r>
              <a:rPr kumimoji="1" lang="ja-JP" altLang="en-US" sz="2400" dirty="0">
                <a:latin typeface="BIZ UDPゴシック" panose="020B0400000000000000" pitchFamily="50" charset="-128"/>
                <a:ea typeface="BIZ UDPゴシック" panose="020B0400000000000000" pitchFamily="50" charset="-128"/>
              </a:rPr>
              <a:t>これまでのように遊べない</a:t>
            </a:r>
          </a:p>
        </p:txBody>
      </p:sp>
      <p:sp>
        <p:nvSpPr>
          <p:cNvPr id="12" name="テキスト ボックス 11">
            <a:extLst>
              <a:ext uri="{FF2B5EF4-FFF2-40B4-BE49-F238E27FC236}">
                <a16:creationId xmlns:a16="http://schemas.microsoft.com/office/drawing/2014/main" id="{BEB11B72-74D1-4253-AEDE-EC29EDF1D942}"/>
              </a:ext>
            </a:extLst>
          </p:cNvPr>
          <p:cNvSpPr txBox="1"/>
          <p:nvPr/>
        </p:nvSpPr>
        <p:spPr>
          <a:xfrm>
            <a:off x="4572000" y="4684172"/>
            <a:ext cx="2646878"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夏休みが短くなる</a:t>
            </a:r>
          </a:p>
        </p:txBody>
      </p:sp>
      <p:sp>
        <p:nvSpPr>
          <p:cNvPr id="13" name="テキスト ボックス 12">
            <a:extLst>
              <a:ext uri="{FF2B5EF4-FFF2-40B4-BE49-F238E27FC236}">
                <a16:creationId xmlns:a16="http://schemas.microsoft.com/office/drawing/2014/main" id="{F1DFC85A-BBEB-43CD-BE63-5466F2009FA1}"/>
              </a:ext>
            </a:extLst>
          </p:cNvPr>
          <p:cNvSpPr txBox="1"/>
          <p:nvPr/>
        </p:nvSpPr>
        <p:spPr>
          <a:xfrm>
            <a:off x="1234906" y="5456919"/>
            <a:ext cx="2954654" cy="461665"/>
          </a:xfrm>
          <a:prstGeom prst="rect">
            <a:avLst/>
          </a:prstGeom>
          <a:solidFill>
            <a:srgbClr val="FFFF99"/>
          </a:solidFill>
          <a:ln>
            <a:solidFill>
              <a:schemeClr val="tx1"/>
            </a:solidFill>
          </a:ln>
        </p:spPr>
        <p:txBody>
          <a:bodyPr wrap="square" rtlCol="0">
            <a:spAutoFit/>
          </a:bodyPr>
          <a:lstStyle/>
          <a:p>
            <a:pPr algn="ctr"/>
            <a:r>
              <a:rPr kumimoji="1" lang="ja-JP" altLang="en-US" sz="2400" dirty="0">
                <a:latin typeface="BIZ UDPゴシック" panose="020B0400000000000000" pitchFamily="50" charset="-128"/>
                <a:ea typeface="BIZ UDPゴシック" panose="020B0400000000000000" pitchFamily="50" charset="-128"/>
              </a:rPr>
              <a:t>ステイホームが続く</a:t>
            </a:r>
          </a:p>
        </p:txBody>
      </p:sp>
      <p:sp>
        <p:nvSpPr>
          <p:cNvPr id="14" name="テキスト ボックス 13">
            <a:extLst>
              <a:ext uri="{FF2B5EF4-FFF2-40B4-BE49-F238E27FC236}">
                <a16:creationId xmlns:a16="http://schemas.microsoft.com/office/drawing/2014/main" id="{CDD892B9-BA66-4C4F-80BF-28A095F7D4F2}"/>
              </a:ext>
            </a:extLst>
          </p:cNvPr>
          <p:cNvSpPr txBox="1"/>
          <p:nvPr/>
        </p:nvSpPr>
        <p:spPr>
          <a:xfrm>
            <a:off x="4572000" y="5456919"/>
            <a:ext cx="4345770" cy="830997"/>
          </a:xfrm>
          <a:prstGeom prst="rect">
            <a:avLst/>
          </a:prstGeom>
          <a:solidFill>
            <a:srgbClr val="FFFF99"/>
          </a:solidFill>
          <a:ln>
            <a:solidFill>
              <a:schemeClr val="tx1"/>
            </a:solidFill>
          </a:ln>
        </p:spPr>
        <p:txBody>
          <a:bodyPr wrap="square" rtlCol="0">
            <a:spAutoFit/>
          </a:bodyPr>
          <a:lstStyle/>
          <a:p>
            <a:r>
              <a:rPr kumimoji="1" lang="ja-JP" altLang="en-US" sz="2400" dirty="0">
                <a:latin typeface="BIZ UDPゴシック" panose="020B0400000000000000" pitchFamily="50" charset="-128"/>
                <a:ea typeface="BIZ UDPゴシック" panose="020B0400000000000000" pitchFamily="50" charset="-128"/>
              </a:rPr>
              <a:t>おじいちゃん、おばあちゃんの家に行けなかった</a:t>
            </a:r>
          </a:p>
        </p:txBody>
      </p:sp>
      <p:sp>
        <p:nvSpPr>
          <p:cNvPr id="15" name="テキスト ボックス 14">
            <a:extLst>
              <a:ext uri="{FF2B5EF4-FFF2-40B4-BE49-F238E27FC236}">
                <a16:creationId xmlns:a16="http://schemas.microsoft.com/office/drawing/2014/main" id="{0C224705-8813-4816-BD60-FC0EE1A6270D}"/>
              </a:ext>
            </a:extLst>
          </p:cNvPr>
          <p:cNvSpPr txBox="1"/>
          <p:nvPr/>
        </p:nvSpPr>
        <p:spPr>
          <a:xfrm>
            <a:off x="2007779" y="269614"/>
            <a:ext cx="4863832" cy="461665"/>
          </a:xfrm>
          <a:prstGeom prst="rect">
            <a:avLst/>
          </a:prstGeom>
          <a:solidFill>
            <a:srgbClr val="FFFF00"/>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その他にも、色々な変化が起こった</a:t>
            </a:r>
          </a:p>
        </p:txBody>
      </p:sp>
    </p:spTree>
    <p:extLst>
      <p:ext uri="{BB962C8B-B14F-4D97-AF65-F5344CB8AC3E}">
        <p14:creationId xmlns:p14="http://schemas.microsoft.com/office/powerpoint/2010/main" val="3545355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ppt_x"/>
                                          </p:val>
                                        </p:tav>
                                        <p:tav tm="100000">
                                          <p:val>
                                            <p:strVal val="#ppt_x"/>
                                          </p:val>
                                        </p:tav>
                                      </p:tavLst>
                                    </p:anim>
                                    <p:anim calcmode="lin" valueType="num">
                                      <p:cBhvr additive="base">
                                        <p:cTn id="48" dur="500" fill="hold"/>
                                        <p:tgtEl>
                                          <p:spTgt spid="12"/>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 calcmode="lin" valueType="num">
                                      <p:cBhvr additive="base">
                                        <p:cTn id="51" dur="500" fill="hold"/>
                                        <p:tgtEl>
                                          <p:spTgt spid="14"/>
                                        </p:tgtEl>
                                        <p:attrNameLst>
                                          <p:attrName>ppt_x</p:attrName>
                                        </p:attrNameLst>
                                      </p:cBhvr>
                                      <p:tavLst>
                                        <p:tav tm="0">
                                          <p:val>
                                            <p:strVal val="#ppt_x"/>
                                          </p:val>
                                        </p:tav>
                                        <p:tav tm="100000">
                                          <p:val>
                                            <p:strVal val="#ppt_x"/>
                                          </p:val>
                                        </p:tav>
                                      </p:tavLst>
                                    </p:anim>
                                    <p:anim calcmode="lin" valueType="num">
                                      <p:cBhvr additive="base">
                                        <p:cTn id="5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0EA585EF-3486-4A3A-BE84-6F0D41299BF6}"/>
              </a:ext>
            </a:extLst>
          </p:cNvPr>
          <p:cNvSpPr txBox="1"/>
          <p:nvPr/>
        </p:nvSpPr>
        <p:spPr>
          <a:xfrm>
            <a:off x="669302" y="75945"/>
            <a:ext cx="7805395" cy="2369880"/>
          </a:xfrm>
          <a:prstGeom prst="rect">
            <a:avLst/>
          </a:prstGeom>
          <a:noFill/>
        </p:spPr>
        <p:txBody>
          <a:bodyPr wrap="square" rtlCol="0">
            <a:spAutoFit/>
          </a:bodyPr>
          <a:lstStyle/>
          <a:p>
            <a:endParaRPr kumimoji="1" lang="en-US" altLang="ja-JP" sz="3200"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　</a:t>
            </a:r>
            <a:r>
              <a:rPr kumimoji="1" lang="ja-JP" altLang="en-US" sz="3200" b="1" dirty="0">
                <a:latin typeface="BIZ UDPゴシック" panose="020B0400000000000000" pitchFamily="50" charset="-128"/>
                <a:ea typeface="BIZ UDPゴシック" panose="020B0400000000000000" pitchFamily="50" charset="-128"/>
              </a:rPr>
              <a:t>新型コロナウイルス感染症の大流行で、</a:t>
            </a:r>
            <a:endParaRPr kumimoji="1" lang="en-US" altLang="ja-JP" sz="3200" b="1" dirty="0">
              <a:latin typeface="BIZ UDPゴシック" panose="020B0400000000000000" pitchFamily="50" charset="-128"/>
              <a:ea typeface="BIZ UDPゴシック" panose="020B0400000000000000" pitchFamily="50" charset="-128"/>
            </a:endParaRPr>
          </a:p>
          <a:p>
            <a:endParaRPr kumimoji="1" lang="en-US" altLang="ja-JP" sz="2000" b="1" dirty="0">
              <a:latin typeface="BIZ UDPゴシック" panose="020B0400000000000000" pitchFamily="50" charset="-128"/>
              <a:ea typeface="BIZ UDPゴシック" panose="020B0400000000000000" pitchFamily="50" charset="-128"/>
            </a:endParaRPr>
          </a:p>
          <a:p>
            <a:r>
              <a:rPr kumimoji="1" lang="ja-JP" altLang="en-US" sz="3200" b="1" dirty="0">
                <a:latin typeface="BIZ UDPゴシック" panose="020B0400000000000000" pitchFamily="50" charset="-128"/>
                <a:ea typeface="BIZ UDPゴシック" panose="020B0400000000000000" pitchFamily="50" charset="-128"/>
              </a:rPr>
              <a:t>　　　　どんなことが起こったのだろう。</a:t>
            </a:r>
            <a:endParaRPr kumimoji="1" lang="en-US" altLang="ja-JP" sz="3200" b="1" dirty="0">
              <a:latin typeface="BIZ UDPゴシック" panose="020B0400000000000000" pitchFamily="50" charset="-128"/>
              <a:ea typeface="BIZ UDPゴシック" panose="020B0400000000000000" pitchFamily="50" charset="-128"/>
            </a:endParaRPr>
          </a:p>
          <a:p>
            <a:endParaRPr kumimoji="1" lang="en-US" altLang="ja-JP" sz="3200" dirty="0">
              <a:latin typeface="AR P丸ゴシック体E" panose="020F0900000000000000" pitchFamily="50" charset="-128"/>
              <a:ea typeface="AR P丸ゴシック体E" panose="020F0900000000000000" pitchFamily="50" charset="-128"/>
            </a:endParaRPr>
          </a:p>
        </p:txBody>
      </p:sp>
      <p:sp>
        <p:nvSpPr>
          <p:cNvPr id="3" name="テキスト ボックス 2">
            <a:extLst>
              <a:ext uri="{FF2B5EF4-FFF2-40B4-BE49-F238E27FC236}">
                <a16:creationId xmlns:a16="http://schemas.microsoft.com/office/drawing/2014/main" id="{935EED89-30FF-451A-830D-3F67D3E41331}"/>
              </a:ext>
            </a:extLst>
          </p:cNvPr>
          <p:cNvSpPr txBox="1"/>
          <p:nvPr/>
        </p:nvSpPr>
        <p:spPr>
          <a:xfrm>
            <a:off x="749505" y="2245699"/>
            <a:ext cx="7725192" cy="1384995"/>
          </a:xfrm>
          <a:prstGeom prst="rect">
            <a:avLst/>
          </a:prstGeom>
          <a:noFill/>
        </p:spPr>
        <p:txBody>
          <a:bodyPr wrap="none" rtlCol="0">
            <a:spAutoFit/>
          </a:bodyPr>
          <a:lstStyle/>
          <a:p>
            <a:r>
              <a:rPr kumimoji="1" lang="ja-JP" altLang="en-US" sz="2800" dirty="0">
                <a:latin typeface="AR P丸ゴシック体E" panose="020F0900000000000000" pitchFamily="50" charset="-128"/>
                <a:ea typeface="AR P丸ゴシック体E" panose="020F0900000000000000" pitchFamily="50" charset="-128"/>
              </a:rPr>
              <a:t>　</a:t>
            </a:r>
            <a:r>
              <a:rPr kumimoji="1" lang="ja-JP" altLang="en-US" sz="2800" b="1" dirty="0">
                <a:latin typeface="AR P丸ゴシック体E" panose="020F0900000000000000" pitchFamily="50" charset="-128"/>
                <a:ea typeface="AR P丸ゴシック体E" panose="020F0900000000000000" pitchFamily="50" charset="-128"/>
              </a:rPr>
              <a:t>感染拡大によって、起こった社会の変化を、</a:t>
            </a:r>
            <a:endParaRPr kumimoji="1" lang="en-US" altLang="ja-JP" sz="2800" b="1" dirty="0">
              <a:latin typeface="AR P丸ゴシック体E" panose="020F0900000000000000" pitchFamily="50" charset="-128"/>
              <a:ea typeface="AR P丸ゴシック体E" panose="020F0900000000000000" pitchFamily="50" charset="-128"/>
            </a:endParaRPr>
          </a:p>
          <a:p>
            <a:pPr algn="ctr"/>
            <a:endParaRPr kumimoji="1" lang="en-US" altLang="ja-JP" sz="2800" b="1" dirty="0">
              <a:latin typeface="AR P丸ゴシック体E" panose="020F0900000000000000" pitchFamily="50" charset="-128"/>
              <a:ea typeface="AR P丸ゴシック体E" panose="020F0900000000000000" pitchFamily="50" charset="-128"/>
            </a:endParaRPr>
          </a:p>
          <a:p>
            <a:pPr algn="ctr"/>
            <a:r>
              <a:rPr kumimoji="1" lang="en-US" altLang="ja-JP" sz="2800" b="1" dirty="0">
                <a:latin typeface="AR P丸ゴシック体E" panose="020F0900000000000000" pitchFamily="50" charset="-128"/>
                <a:ea typeface="AR P丸ゴシック体E" panose="020F0900000000000000" pitchFamily="50" charset="-128"/>
              </a:rPr>
              <a:t>3</a:t>
            </a:r>
            <a:r>
              <a:rPr kumimoji="1" lang="ja-JP" altLang="en-US" sz="2800" b="1" dirty="0">
                <a:latin typeface="AR P丸ゴシック体E" panose="020F0900000000000000" pitchFamily="50" charset="-128"/>
                <a:ea typeface="AR P丸ゴシック体E" panose="020F0900000000000000" pitchFamily="50" charset="-128"/>
              </a:rPr>
              <a:t>分間で以下のようなウェブ図にまとめよう</a:t>
            </a:r>
            <a:endParaRPr kumimoji="1" lang="en-US" altLang="ja-JP" sz="2800" b="1" dirty="0">
              <a:latin typeface="AR P丸ゴシック体E" panose="020F0900000000000000" pitchFamily="50" charset="-128"/>
              <a:ea typeface="AR P丸ゴシック体E" panose="020F0900000000000000" pitchFamily="50" charset="-128"/>
            </a:endParaRPr>
          </a:p>
        </p:txBody>
      </p:sp>
      <p:cxnSp>
        <p:nvCxnSpPr>
          <p:cNvPr id="6" name="直線コネクタ 5">
            <a:extLst>
              <a:ext uri="{FF2B5EF4-FFF2-40B4-BE49-F238E27FC236}">
                <a16:creationId xmlns:a16="http://schemas.microsoft.com/office/drawing/2014/main" id="{2F8CA76F-E0E5-4633-B1CF-DF03544B3056}"/>
              </a:ext>
            </a:extLst>
          </p:cNvPr>
          <p:cNvCxnSpPr>
            <a:cxnSpLocks/>
          </p:cNvCxnSpPr>
          <p:nvPr/>
        </p:nvCxnSpPr>
        <p:spPr>
          <a:xfrm>
            <a:off x="1164332" y="2760369"/>
            <a:ext cx="613745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7" name="図 6">
            <a:extLst>
              <a:ext uri="{FF2B5EF4-FFF2-40B4-BE49-F238E27FC236}">
                <a16:creationId xmlns:a16="http://schemas.microsoft.com/office/drawing/2014/main" id="{88CACC7C-9921-48A8-86E1-914BAA37F1CD}"/>
              </a:ext>
            </a:extLst>
          </p:cNvPr>
          <p:cNvPicPr>
            <a:picLocks noChangeAspect="1"/>
          </p:cNvPicPr>
          <p:nvPr/>
        </p:nvPicPr>
        <p:blipFill>
          <a:blip r:embed="rId3"/>
          <a:stretch>
            <a:fillRect/>
          </a:stretch>
        </p:blipFill>
        <p:spPr>
          <a:xfrm>
            <a:off x="2125743" y="3945239"/>
            <a:ext cx="4892511" cy="2836816"/>
          </a:xfrm>
          <a:prstGeom prst="rect">
            <a:avLst/>
          </a:prstGeom>
        </p:spPr>
      </p:pic>
      <p:sp>
        <p:nvSpPr>
          <p:cNvPr id="5" name="テキスト ボックス 4">
            <a:extLst>
              <a:ext uri="{FF2B5EF4-FFF2-40B4-BE49-F238E27FC236}">
                <a16:creationId xmlns:a16="http://schemas.microsoft.com/office/drawing/2014/main" id="{51D52E70-7FC5-4901-B868-CC34D4988FB7}"/>
              </a:ext>
            </a:extLst>
          </p:cNvPr>
          <p:cNvSpPr txBox="1"/>
          <p:nvPr/>
        </p:nvSpPr>
        <p:spPr>
          <a:xfrm>
            <a:off x="5228063" y="3945239"/>
            <a:ext cx="1569660" cy="369332"/>
          </a:xfrm>
          <a:prstGeom prst="rect">
            <a:avLst/>
          </a:prstGeom>
          <a:noFill/>
        </p:spPr>
        <p:txBody>
          <a:bodyPr wrap="none" rtlCol="0">
            <a:spAutoFit/>
          </a:bodyPr>
          <a:lstStyle/>
          <a:p>
            <a:r>
              <a:rPr kumimoji="1" lang="ja-JP" altLang="en-US" dirty="0"/>
              <a:t>ウェブ図の例</a:t>
            </a:r>
          </a:p>
        </p:txBody>
      </p:sp>
    </p:spTree>
    <p:extLst>
      <p:ext uri="{BB962C8B-B14F-4D97-AF65-F5344CB8AC3E}">
        <p14:creationId xmlns:p14="http://schemas.microsoft.com/office/powerpoint/2010/main" val="38357540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616D5FCC-BCF2-4B3E-A64A-905A53FB70E6}"/>
              </a:ext>
            </a:extLst>
          </p:cNvPr>
          <p:cNvSpPr/>
          <p:nvPr/>
        </p:nvSpPr>
        <p:spPr>
          <a:xfrm>
            <a:off x="1563287" y="5897321"/>
            <a:ext cx="4600280" cy="799207"/>
          </a:xfrm>
          <a:prstGeom prst="rect">
            <a:avLst/>
          </a:prstGeom>
          <a:solidFill>
            <a:schemeClr val="accent6">
              <a:lumMod val="40000"/>
              <a:lumOff val="6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72E3D3B9-7856-4A90-A67B-0EED4C80001B}"/>
              </a:ext>
            </a:extLst>
          </p:cNvPr>
          <p:cNvSpPr/>
          <p:nvPr/>
        </p:nvSpPr>
        <p:spPr>
          <a:xfrm>
            <a:off x="1563287" y="4762505"/>
            <a:ext cx="4600280" cy="1030510"/>
          </a:xfrm>
          <a:prstGeom prst="rect">
            <a:avLst/>
          </a:prstGeom>
          <a:solidFill>
            <a:schemeClr val="accent6">
              <a:lumMod val="40000"/>
              <a:lumOff val="6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a:extLst>
              <a:ext uri="{FF2B5EF4-FFF2-40B4-BE49-F238E27FC236}">
                <a16:creationId xmlns:a16="http://schemas.microsoft.com/office/drawing/2014/main" id="{935EED89-30FF-451A-830D-3F67D3E41331}"/>
              </a:ext>
            </a:extLst>
          </p:cNvPr>
          <p:cNvSpPr txBox="1"/>
          <p:nvPr/>
        </p:nvSpPr>
        <p:spPr>
          <a:xfrm>
            <a:off x="222090" y="1875191"/>
            <a:ext cx="8699818" cy="5386090"/>
          </a:xfrm>
          <a:prstGeom prst="rect">
            <a:avLst/>
          </a:prstGeom>
          <a:noFill/>
        </p:spPr>
        <p:txBody>
          <a:bodyPr wrap="none" rtlCol="0">
            <a:spAutoFit/>
          </a:bodyPr>
          <a:lstStyle/>
          <a:p>
            <a:pPr algn="ctr"/>
            <a:r>
              <a:rPr kumimoji="1" lang="ja-JP" altLang="en-US" sz="2800" b="1" dirty="0">
                <a:latin typeface="BIZ UDPゴシック" panose="020B0400000000000000" pitchFamily="50" charset="-128"/>
                <a:ea typeface="BIZ UDPゴシック" panose="020B0400000000000000" pitchFamily="50" charset="-128"/>
              </a:rPr>
              <a:t>ウェブ図の中の、社会の変化に対し、</a:t>
            </a:r>
            <a:endParaRPr kumimoji="1" lang="en-US" altLang="ja-JP" sz="2800" b="1" dirty="0">
              <a:latin typeface="BIZ UDPゴシック" panose="020B0400000000000000" pitchFamily="50" charset="-128"/>
              <a:ea typeface="BIZ UDPゴシック" panose="020B0400000000000000" pitchFamily="50" charset="-128"/>
            </a:endParaRPr>
          </a:p>
          <a:p>
            <a:pPr algn="ctr"/>
            <a:endParaRPr kumimoji="1" lang="en-US" altLang="ja-JP" sz="1200" b="1" dirty="0">
              <a:latin typeface="BIZ UDPゴシック" panose="020B0400000000000000" pitchFamily="50" charset="-128"/>
              <a:ea typeface="BIZ UDPゴシック" panose="020B0400000000000000" pitchFamily="50" charset="-128"/>
            </a:endParaRPr>
          </a:p>
          <a:p>
            <a:pPr algn="ctr"/>
            <a:r>
              <a:rPr kumimoji="1" lang="ja-JP" altLang="en-US" sz="2800" b="1" dirty="0">
                <a:latin typeface="BIZ UDPゴシック" panose="020B0400000000000000" pitchFamily="50" charset="-128"/>
                <a:ea typeface="BIZ UDPゴシック" panose="020B0400000000000000" pitchFamily="50" charset="-128"/>
              </a:rPr>
              <a:t>知っていることや、もっと知りたいことなどを、</a:t>
            </a:r>
            <a:endParaRPr kumimoji="1" lang="en-US" altLang="ja-JP" sz="2800" b="1" dirty="0">
              <a:latin typeface="BIZ UDPゴシック" panose="020B0400000000000000" pitchFamily="50" charset="-128"/>
              <a:ea typeface="BIZ UDPゴシック" panose="020B0400000000000000" pitchFamily="50" charset="-128"/>
            </a:endParaRPr>
          </a:p>
          <a:p>
            <a:pPr algn="ctr"/>
            <a:endParaRPr kumimoji="1" lang="en-US" altLang="ja-JP" sz="1200" b="1" dirty="0">
              <a:latin typeface="BIZ UDPゴシック" panose="020B0400000000000000" pitchFamily="50" charset="-128"/>
              <a:ea typeface="BIZ UDPゴシック" panose="020B0400000000000000" pitchFamily="50" charset="-128"/>
            </a:endParaRPr>
          </a:p>
          <a:p>
            <a:pPr algn="ctr"/>
            <a:r>
              <a:rPr kumimoji="1" lang="ja-JP" altLang="en-US" sz="2800" b="1" dirty="0">
                <a:latin typeface="BIZ UDPゴシック" panose="020B0400000000000000" pitchFamily="50" charset="-128"/>
                <a:ea typeface="BIZ UDPゴシック" panose="020B0400000000000000" pitchFamily="50" charset="-128"/>
              </a:rPr>
              <a:t>思いつく限りふせん紙に書き出し、貼りましょう。</a:t>
            </a:r>
            <a:endParaRPr kumimoji="1" lang="en-US" altLang="ja-JP" sz="2800" b="1" dirty="0">
              <a:latin typeface="BIZ UDPゴシック" panose="020B0400000000000000" pitchFamily="50" charset="-128"/>
              <a:ea typeface="BIZ UDPゴシック" panose="020B0400000000000000" pitchFamily="50" charset="-128"/>
            </a:endParaRPr>
          </a:p>
          <a:p>
            <a:r>
              <a:rPr kumimoji="1" lang="ja-JP" altLang="en-US" sz="2800" dirty="0">
                <a:latin typeface="BIZ UDPゴシック" panose="020B0400000000000000" pitchFamily="50" charset="-128"/>
                <a:ea typeface="BIZ UDPゴシック" panose="020B0400000000000000" pitchFamily="50" charset="-128"/>
              </a:rPr>
              <a:t>　</a:t>
            </a:r>
            <a:endParaRPr kumimoji="1" lang="en-US" altLang="ja-JP" sz="2800" dirty="0">
              <a:latin typeface="BIZ UDPゴシック" panose="020B0400000000000000" pitchFamily="50" charset="-128"/>
              <a:ea typeface="BIZ UDPゴシック" panose="020B0400000000000000" pitchFamily="50" charset="-128"/>
            </a:endParaRPr>
          </a:p>
          <a:p>
            <a:pPr algn="ctr"/>
            <a:r>
              <a:rPr kumimoji="1" lang="ja-JP" altLang="en-US" sz="2800" dirty="0">
                <a:latin typeface="BIZ UDPゴシック" panose="020B0400000000000000" pitchFamily="50" charset="-128"/>
                <a:ea typeface="BIZ UDPゴシック" panose="020B0400000000000000" pitchFamily="50" charset="-128"/>
              </a:rPr>
              <a:t>　（</a:t>
            </a:r>
            <a:r>
              <a:rPr kumimoji="1" lang="en-US" altLang="ja-JP" sz="2800" dirty="0">
                <a:latin typeface="BIZ UDPゴシック" panose="020B0400000000000000" pitchFamily="50" charset="-128"/>
                <a:ea typeface="BIZ UDPゴシック" panose="020B0400000000000000" pitchFamily="50" charset="-128"/>
              </a:rPr>
              <a:t>3</a:t>
            </a:r>
            <a:r>
              <a:rPr kumimoji="1" lang="ja-JP" altLang="en-US" sz="2800" dirty="0">
                <a:latin typeface="BIZ UDPゴシック" panose="020B0400000000000000" pitchFamily="50" charset="-128"/>
                <a:ea typeface="BIZ UDPゴシック" panose="020B0400000000000000" pitchFamily="50" charset="-128"/>
              </a:rPr>
              <a:t>分以内、一人５枚を目標に、別色のふせん紙で）</a:t>
            </a:r>
            <a:endParaRPr kumimoji="1" lang="en-US" altLang="ja-JP" sz="2800" dirty="0">
              <a:latin typeface="BIZ UDPゴシック" panose="020B0400000000000000" pitchFamily="50" charset="-128"/>
              <a:ea typeface="BIZ UDPゴシック" panose="020B0400000000000000" pitchFamily="50" charset="-128"/>
            </a:endParaRPr>
          </a:p>
          <a:p>
            <a:endParaRPr kumimoji="1" lang="en-US" altLang="ja-JP" sz="2800" dirty="0">
              <a:latin typeface="BIZ UDPゴシック" panose="020B0400000000000000" pitchFamily="50" charset="-128"/>
              <a:ea typeface="BIZ UDPゴシック" panose="020B0400000000000000" pitchFamily="50" charset="-128"/>
            </a:endParaRPr>
          </a:p>
          <a:p>
            <a:r>
              <a:rPr kumimoji="1" lang="ja-JP" altLang="en-US" sz="2800" dirty="0">
                <a:latin typeface="BIZ UDPゴシック" panose="020B0400000000000000" pitchFamily="50" charset="-128"/>
                <a:ea typeface="BIZ UDPゴシック" panose="020B0400000000000000" pitchFamily="50" charset="-128"/>
              </a:rPr>
              <a:t>　</a:t>
            </a:r>
            <a:r>
              <a:rPr kumimoji="1" lang="ja-JP" altLang="en-US" sz="2400" dirty="0">
                <a:latin typeface="BIZ UDPゴシック" panose="020B0400000000000000" pitchFamily="50" charset="-128"/>
                <a:ea typeface="BIZ UDPゴシック" panose="020B0400000000000000" pitchFamily="50" charset="-128"/>
              </a:rPr>
              <a:t>（例）</a:t>
            </a:r>
            <a:r>
              <a:rPr kumimoji="1" lang="ja-JP" altLang="en-US" sz="2800" dirty="0">
                <a:latin typeface="BIZ UDPゴシック" panose="020B0400000000000000" pitchFamily="50" charset="-128"/>
                <a:ea typeface="BIZ UDPゴシック" panose="020B0400000000000000" pitchFamily="50" charset="-128"/>
              </a:rPr>
              <a:t>　　　　</a:t>
            </a:r>
            <a:r>
              <a:rPr kumimoji="1" lang="ja-JP" altLang="en-US" sz="2800" dirty="0">
                <a:latin typeface="UD デジタル 教科書体 NP-B" panose="02020700000000000000" pitchFamily="18" charset="-128"/>
                <a:ea typeface="UD デジタル 教科書体 NP-B" panose="02020700000000000000" pitchFamily="18" charset="-128"/>
              </a:rPr>
              <a:t>台湾では感染をうまく</a:t>
            </a:r>
            <a:endParaRPr kumimoji="1" lang="en-US" altLang="ja-JP" sz="2800" dirty="0">
              <a:latin typeface="UD デジタル 教科書体 NP-B" panose="02020700000000000000" pitchFamily="18" charset="-128"/>
              <a:ea typeface="UD デジタル 教科書体 NP-B" panose="02020700000000000000" pitchFamily="18" charset="-128"/>
            </a:endParaRPr>
          </a:p>
          <a:p>
            <a:r>
              <a:rPr kumimoji="1" lang="ja-JP" altLang="en-US" sz="2800" dirty="0">
                <a:latin typeface="UD デジタル 教科書体 NP-B" panose="02020700000000000000" pitchFamily="18" charset="-128"/>
                <a:ea typeface="UD デジタル 教科書体 NP-B" panose="02020700000000000000" pitchFamily="18" charset="-128"/>
              </a:rPr>
              <a:t>　　　　　　　止めたらしい</a:t>
            </a:r>
            <a:r>
              <a:rPr kumimoji="1" lang="ja-JP" altLang="en-US" sz="2000" dirty="0">
                <a:latin typeface="UD デジタル 教科書体 NP-B" panose="02020700000000000000" pitchFamily="18" charset="-128"/>
                <a:ea typeface="UD デジタル 教科書体 NP-B" panose="02020700000000000000" pitchFamily="18" charset="-128"/>
              </a:rPr>
              <a:t>（手島）　　　　（名前を書く）</a:t>
            </a:r>
            <a:endParaRPr kumimoji="1" lang="en-US" altLang="ja-JP" sz="2000" dirty="0">
              <a:latin typeface="UD デジタル 教科書体 NP-B" panose="02020700000000000000" pitchFamily="18" charset="-128"/>
              <a:ea typeface="UD デジタル 教科書体 NP-B" panose="02020700000000000000" pitchFamily="18" charset="-128"/>
            </a:endParaRPr>
          </a:p>
          <a:p>
            <a:r>
              <a:rPr kumimoji="1" lang="ja-JP" altLang="en-US" sz="1200" dirty="0">
                <a:latin typeface="UD デジタル 教科書体 NP-B" panose="02020700000000000000" pitchFamily="18" charset="-128"/>
                <a:ea typeface="UD デジタル 教科書体 NP-B" panose="02020700000000000000" pitchFamily="18" charset="-128"/>
              </a:rPr>
              <a:t>　　　　　</a:t>
            </a:r>
            <a:endParaRPr kumimoji="1" lang="en-US" altLang="ja-JP" sz="1200" dirty="0">
              <a:latin typeface="UD デジタル 教科書体 NP-B" panose="02020700000000000000" pitchFamily="18" charset="-128"/>
              <a:ea typeface="UD デジタル 教科書体 NP-B" panose="02020700000000000000" pitchFamily="18" charset="-128"/>
            </a:endParaRPr>
          </a:p>
          <a:p>
            <a:r>
              <a:rPr kumimoji="1" lang="ja-JP" altLang="en-US" sz="2800" dirty="0">
                <a:latin typeface="UD デジタル 教科書体 NP-B" panose="02020700000000000000" pitchFamily="18" charset="-128"/>
                <a:ea typeface="UD デジタル 教科書体 NP-B" panose="02020700000000000000" pitchFamily="18" charset="-128"/>
              </a:rPr>
              <a:t>　　　　うちのお父さんもテレ</a:t>
            </a:r>
            <a:endParaRPr kumimoji="1" lang="en-US" altLang="ja-JP" sz="2800" dirty="0">
              <a:latin typeface="UD デジタル 教科書体 NP-B" panose="02020700000000000000" pitchFamily="18" charset="-128"/>
              <a:ea typeface="UD デジタル 教科書体 NP-B" panose="02020700000000000000" pitchFamily="18" charset="-128"/>
            </a:endParaRPr>
          </a:p>
          <a:p>
            <a:r>
              <a:rPr kumimoji="1" lang="ja-JP" altLang="en-US" sz="2800" dirty="0">
                <a:latin typeface="UD デジタル 教科書体 NP-B" panose="02020700000000000000" pitchFamily="18" charset="-128"/>
                <a:ea typeface="UD デジタル 教科書体 NP-B" panose="02020700000000000000" pitchFamily="18" charset="-128"/>
              </a:rPr>
              <a:t>　　　　ワークをはじめたよ</a:t>
            </a:r>
            <a:r>
              <a:rPr kumimoji="1" lang="ja-JP" altLang="en-US" sz="2000" dirty="0">
                <a:latin typeface="UD デジタル 教科書体 NP-B" panose="02020700000000000000" pitchFamily="18" charset="-128"/>
                <a:ea typeface="UD デジタル 教科書体 NP-B" panose="02020700000000000000" pitchFamily="18" charset="-128"/>
              </a:rPr>
              <a:t>（松尾）</a:t>
            </a:r>
          </a:p>
          <a:p>
            <a:endParaRPr kumimoji="1" lang="en-US" altLang="ja-JP" sz="2800" dirty="0">
              <a:latin typeface="AR P丸ゴシック体E" panose="020F0900000000000000" pitchFamily="50" charset="-128"/>
              <a:ea typeface="AR P丸ゴシック体E" panose="020F0900000000000000" pitchFamily="50" charset="-128"/>
            </a:endParaRPr>
          </a:p>
        </p:txBody>
      </p:sp>
      <p:sp>
        <p:nvSpPr>
          <p:cNvPr id="2" name="テキスト ボックス 1">
            <a:extLst>
              <a:ext uri="{FF2B5EF4-FFF2-40B4-BE49-F238E27FC236}">
                <a16:creationId xmlns:a16="http://schemas.microsoft.com/office/drawing/2014/main" id="{0EA585EF-3486-4A3A-BE84-6F0D41299BF6}"/>
              </a:ext>
            </a:extLst>
          </p:cNvPr>
          <p:cNvSpPr txBox="1"/>
          <p:nvPr/>
        </p:nvSpPr>
        <p:spPr>
          <a:xfrm>
            <a:off x="778281" y="350582"/>
            <a:ext cx="7805395" cy="1077218"/>
          </a:xfrm>
          <a:prstGeom prst="rect">
            <a:avLst/>
          </a:prstGeom>
          <a:noFill/>
        </p:spPr>
        <p:txBody>
          <a:bodyPr wrap="square" rtlCol="0">
            <a:spAutoFit/>
          </a:bodyPr>
          <a:lstStyle/>
          <a:p>
            <a:pPr algn="ctr"/>
            <a:r>
              <a:rPr kumimoji="1" lang="ja-JP" altLang="en-US" sz="3200" dirty="0">
                <a:latin typeface="BIZ UDPゴシック" panose="020B0400000000000000" pitchFamily="50" charset="-128"/>
                <a:ea typeface="BIZ UDPゴシック" panose="020B0400000000000000" pitchFamily="50" charset="-128"/>
              </a:rPr>
              <a:t>新型コロナウイルスによる問題について</a:t>
            </a:r>
            <a:endParaRPr kumimoji="1" lang="en-US" altLang="ja-JP" sz="3200" dirty="0">
              <a:latin typeface="BIZ UDPゴシック" panose="020B0400000000000000" pitchFamily="50" charset="-128"/>
              <a:ea typeface="BIZ UDPゴシック" panose="020B0400000000000000" pitchFamily="50" charset="-128"/>
            </a:endParaRPr>
          </a:p>
          <a:p>
            <a:pPr algn="ctr"/>
            <a:r>
              <a:rPr kumimoji="1" lang="ja-JP" altLang="en-US" sz="3200" dirty="0">
                <a:latin typeface="BIZ UDPゴシック" panose="020B0400000000000000" pitchFamily="50" charset="-128"/>
                <a:ea typeface="BIZ UDPゴシック" panose="020B0400000000000000" pitchFamily="50" charset="-128"/>
              </a:rPr>
              <a:t>知っている情報をもっと出し合おう</a:t>
            </a:r>
            <a:endParaRPr kumimoji="1" lang="en-US" altLang="ja-JP" sz="3200" dirty="0">
              <a:latin typeface="BIZ UDPゴシック" panose="020B0400000000000000" pitchFamily="50" charset="-128"/>
              <a:ea typeface="BIZ UDPゴシック" panose="020B0400000000000000" pitchFamily="50" charset="-128"/>
            </a:endParaRPr>
          </a:p>
        </p:txBody>
      </p:sp>
      <p:cxnSp>
        <p:nvCxnSpPr>
          <p:cNvPr id="6" name="直線コネクタ 5">
            <a:extLst>
              <a:ext uri="{FF2B5EF4-FFF2-40B4-BE49-F238E27FC236}">
                <a16:creationId xmlns:a16="http://schemas.microsoft.com/office/drawing/2014/main" id="{2F8CA76F-E0E5-4633-B1CF-DF03544B3056}"/>
              </a:ext>
            </a:extLst>
          </p:cNvPr>
          <p:cNvCxnSpPr>
            <a:cxnSpLocks/>
          </p:cNvCxnSpPr>
          <p:nvPr/>
        </p:nvCxnSpPr>
        <p:spPr>
          <a:xfrm>
            <a:off x="778281" y="3732892"/>
            <a:ext cx="75819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75BB569E-A689-4D46-9865-DC02E4DEA49F}"/>
              </a:ext>
            </a:extLst>
          </p:cNvPr>
          <p:cNvCxnSpPr>
            <a:cxnSpLocks/>
          </p:cNvCxnSpPr>
          <p:nvPr/>
        </p:nvCxnSpPr>
        <p:spPr>
          <a:xfrm flipV="1">
            <a:off x="5981700" y="5410200"/>
            <a:ext cx="1117600" cy="13642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線コネクタ 12">
            <a:extLst>
              <a:ext uri="{FF2B5EF4-FFF2-40B4-BE49-F238E27FC236}">
                <a16:creationId xmlns:a16="http://schemas.microsoft.com/office/drawing/2014/main" id="{A864569B-1943-4BE5-8C29-7E1B575A8921}"/>
              </a:ext>
            </a:extLst>
          </p:cNvPr>
          <p:cNvCxnSpPr>
            <a:cxnSpLocks/>
          </p:cNvCxnSpPr>
          <p:nvPr/>
        </p:nvCxnSpPr>
        <p:spPr>
          <a:xfrm flipV="1">
            <a:off x="5791200" y="5410200"/>
            <a:ext cx="1308100" cy="1097218"/>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9808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animEffect transition="in" filter="fade">
                                      <p:cBhvr>
                                        <p:cTn id="17" dur="1000"/>
                                        <p:tgtEl>
                                          <p:spTgt spid="3">
                                            <p:txEl>
                                              <p:pRg st="8" end="8"/>
                                            </p:txEl>
                                          </p:spTgt>
                                        </p:tgtEl>
                                      </p:cBhvr>
                                    </p:animEffect>
                                    <p:anim calcmode="lin" valueType="num">
                                      <p:cBhvr>
                                        <p:cTn id="18"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8" end="8"/>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9" end="9"/>
                                            </p:txEl>
                                          </p:spTgt>
                                        </p:tgtEl>
                                        <p:attrNameLst>
                                          <p:attrName>style.visibility</p:attrName>
                                        </p:attrNameLst>
                                      </p:cBhvr>
                                      <p:to>
                                        <p:strVal val="visible"/>
                                      </p:to>
                                    </p:set>
                                    <p:animEffect transition="in" filter="fade">
                                      <p:cBhvr>
                                        <p:cTn id="22" dur="1000"/>
                                        <p:tgtEl>
                                          <p:spTgt spid="3">
                                            <p:txEl>
                                              <p:pRg st="9" end="9"/>
                                            </p:txEl>
                                          </p:spTgt>
                                        </p:tgtEl>
                                      </p:cBhvr>
                                    </p:animEffect>
                                    <p:anim calcmode="lin" valueType="num">
                                      <p:cBhvr>
                                        <p:cTn id="23"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11" end="11"/>
                                            </p:txEl>
                                          </p:spTgt>
                                        </p:tgtEl>
                                        <p:attrNameLst>
                                          <p:attrName>style.visibility</p:attrName>
                                        </p:attrNameLst>
                                      </p:cBhvr>
                                      <p:to>
                                        <p:strVal val="visible"/>
                                      </p:to>
                                    </p:set>
                                    <p:animEffect transition="in" filter="fade">
                                      <p:cBhvr>
                                        <p:cTn id="34" dur="1000"/>
                                        <p:tgtEl>
                                          <p:spTgt spid="3">
                                            <p:txEl>
                                              <p:pRg st="11" end="11"/>
                                            </p:txEl>
                                          </p:spTgt>
                                        </p:tgtEl>
                                      </p:cBhvr>
                                    </p:animEffect>
                                    <p:anim calcmode="lin" valueType="num">
                                      <p:cBhvr>
                                        <p:cTn id="35"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11" end="11"/>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
                                            <p:txEl>
                                              <p:pRg st="12" end="12"/>
                                            </p:txEl>
                                          </p:spTgt>
                                        </p:tgtEl>
                                        <p:attrNameLst>
                                          <p:attrName>style.visibility</p:attrName>
                                        </p:attrNameLst>
                                      </p:cBhvr>
                                      <p:to>
                                        <p:strVal val="visible"/>
                                      </p:to>
                                    </p:set>
                                    <p:animEffect transition="in" filter="fade">
                                      <p:cBhvr>
                                        <p:cTn id="39" dur="1000"/>
                                        <p:tgtEl>
                                          <p:spTgt spid="3">
                                            <p:txEl>
                                              <p:pRg st="12" end="12"/>
                                            </p:txEl>
                                          </p:spTgt>
                                        </p:tgtEl>
                                      </p:cBhvr>
                                    </p:animEffect>
                                    <p:anim calcmode="lin" valueType="num">
                                      <p:cBhvr>
                                        <p:cTn id="40"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12" end="12"/>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1000"/>
                                        <p:tgtEl>
                                          <p:spTgt spid="13"/>
                                        </p:tgtEl>
                                      </p:cBhvr>
                                    </p:animEffect>
                                    <p:anim calcmode="lin" valueType="num">
                                      <p:cBhvr>
                                        <p:cTn id="45" dur="1000" fill="hold"/>
                                        <p:tgtEl>
                                          <p:spTgt spid="13"/>
                                        </p:tgtEl>
                                        <p:attrNameLst>
                                          <p:attrName>ppt_x</p:attrName>
                                        </p:attrNameLst>
                                      </p:cBhvr>
                                      <p:tavLst>
                                        <p:tav tm="0">
                                          <p:val>
                                            <p:strVal val="#ppt_x"/>
                                          </p:val>
                                        </p:tav>
                                        <p:tav tm="100000">
                                          <p:val>
                                            <p:strVal val="#ppt_x"/>
                                          </p:val>
                                        </p:tav>
                                      </p:tavLst>
                                    </p:anim>
                                    <p:anim calcmode="lin" valueType="num">
                                      <p:cBhvr>
                                        <p:cTn id="4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7250FC26-C442-4598-A49F-5625B59CE731}"/>
              </a:ext>
            </a:extLst>
          </p:cNvPr>
          <p:cNvSpPr/>
          <p:nvPr/>
        </p:nvSpPr>
        <p:spPr>
          <a:xfrm>
            <a:off x="447771" y="1685748"/>
            <a:ext cx="8248455" cy="1369832"/>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solidFill>
                  <a:schemeClr val="tx1"/>
                </a:solidFill>
                <a:latin typeface="BIZ UDPゴシック" panose="020B0400000000000000" pitchFamily="50" charset="-128"/>
                <a:ea typeface="BIZ UDPゴシック" panose="020B0400000000000000" pitchFamily="50" charset="-128"/>
              </a:rPr>
              <a:t>緊急事態であることを宣言し、人との</a:t>
            </a:r>
            <a:endParaRPr kumimoji="1" lang="en-US" altLang="ja-JP" sz="3200" dirty="0">
              <a:solidFill>
                <a:schemeClr val="tx1"/>
              </a:solidFill>
              <a:latin typeface="BIZ UDPゴシック" panose="020B0400000000000000" pitchFamily="50" charset="-128"/>
              <a:ea typeface="BIZ UDPゴシック" panose="020B0400000000000000" pitchFamily="50" charset="-128"/>
            </a:endParaRPr>
          </a:p>
          <a:p>
            <a:pPr algn="ctr"/>
            <a:r>
              <a:rPr kumimoji="1" lang="ja-JP" altLang="en-US" sz="3200" dirty="0">
                <a:solidFill>
                  <a:schemeClr val="tx1"/>
                </a:solidFill>
                <a:latin typeface="BIZ UDPゴシック" panose="020B0400000000000000" pitchFamily="50" charset="-128"/>
                <a:ea typeface="BIZ UDPゴシック" panose="020B0400000000000000" pitchFamily="50" charset="-128"/>
              </a:rPr>
              <a:t>接触を７～８割減らすよう呼びかけた。</a:t>
            </a:r>
          </a:p>
        </p:txBody>
      </p:sp>
      <p:sp>
        <p:nvSpPr>
          <p:cNvPr id="2" name="テキスト ボックス 1">
            <a:extLst>
              <a:ext uri="{FF2B5EF4-FFF2-40B4-BE49-F238E27FC236}">
                <a16:creationId xmlns:a16="http://schemas.microsoft.com/office/drawing/2014/main" id="{A6DBA811-B429-4A29-95F4-3BE68CDD4740}"/>
              </a:ext>
            </a:extLst>
          </p:cNvPr>
          <p:cNvSpPr txBox="1"/>
          <p:nvPr/>
        </p:nvSpPr>
        <p:spPr>
          <a:xfrm>
            <a:off x="669302" y="311419"/>
            <a:ext cx="7805395" cy="1015663"/>
          </a:xfrm>
          <a:prstGeom prst="rect">
            <a:avLst/>
          </a:prstGeom>
          <a:noFill/>
        </p:spPr>
        <p:txBody>
          <a:bodyPr wrap="square" rtlCol="0">
            <a:spAutoFit/>
          </a:bodyPr>
          <a:lstStyle/>
          <a:p>
            <a:r>
              <a:rPr kumimoji="1" lang="ja-JP" altLang="en-US" sz="3200" dirty="0">
                <a:latin typeface="BIZ UDPゴシック" panose="020B0400000000000000" pitchFamily="50" charset="-128"/>
                <a:ea typeface="BIZ UDPゴシック" panose="020B0400000000000000" pitchFamily="50" charset="-128"/>
              </a:rPr>
              <a:t>緊急事態宣言　</a:t>
            </a:r>
            <a:endParaRPr kumimoji="1" lang="en-US" altLang="ja-JP" sz="3200" dirty="0">
              <a:latin typeface="BIZ UDPゴシック" panose="020B0400000000000000" pitchFamily="50" charset="-128"/>
              <a:ea typeface="BIZ UDPゴシック" panose="020B0400000000000000" pitchFamily="50" charset="-128"/>
            </a:endParaRPr>
          </a:p>
          <a:p>
            <a:r>
              <a:rPr kumimoji="1" lang="ja-JP" altLang="en-US" sz="2800" dirty="0">
                <a:latin typeface="BIZ UDPゴシック" panose="020B0400000000000000" pitchFamily="50" charset="-128"/>
                <a:ea typeface="BIZ UDPゴシック" panose="020B0400000000000000" pitchFamily="50" charset="-128"/>
              </a:rPr>
              <a:t>（新型インフルエンザ等対策特別措置法）</a:t>
            </a:r>
            <a:endParaRPr kumimoji="1" lang="en-US" altLang="ja-JP" sz="2800" dirty="0">
              <a:latin typeface="BIZ UDPゴシック" panose="020B0400000000000000" pitchFamily="50" charset="-128"/>
              <a:ea typeface="BIZ UDPゴシック" panose="020B0400000000000000" pitchFamily="50" charset="-128"/>
            </a:endParaRPr>
          </a:p>
        </p:txBody>
      </p:sp>
      <p:sp>
        <p:nvSpPr>
          <p:cNvPr id="4" name="テキスト ボックス 3">
            <a:extLst>
              <a:ext uri="{FF2B5EF4-FFF2-40B4-BE49-F238E27FC236}">
                <a16:creationId xmlns:a16="http://schemas.microsoft.com/office/drawing/2014/main" id="{970D9CC9-31E2-496C-A740-BEC6E9C205BB}"/>
              </a:ext>
            </a:extLst>
          </p:cNvPr>
          <p:cNvSpPr txBox="1"/>
          <p:nvPr/>
        </p:nvSpPr>
        <p:spPr>
          <a:xfrm>
            <a:off x="5558713" y="4505364"/>
            <a:ext cx="1169551" cy="1733808"/>
          </a:xfrm>
          <a:prstGeom prst="rect">
            <a:avLst/>
          </a:prstGeom>
          <a:solidFill>
            <a:srgbClr val="FFFF00"/>
          </a:solidFill>
        </p:spPr>
        <p:txBody>
          <a:bodyPr vert="eaVert" wrap="none" rtlCol="0">
            <a:spAutoFit/>
          </a:bodyPr>
          <a:lstStyle/>
          <a:p>
            <a:r>
              <a:rPr kumimoji="1" lang="ja-JP" altLang="en-US" sz="3200" dirty="0">
                <a:latin typeface="BIZ UDPゴシック" panose="020B0400000000000000" pitchFamily="50" charset="-128"/>
                <a:ea typeface="BIZ UDPゴシック" panose="020B0400000000000000" pitchFamily="50" charset="-128"/>
              </a:rPr>
              <a:t>医療体制</a:t>
            </a:r>
            <a:endParaRPr kumimoji="1" lang="en-US" altLang="ja-JP" sz="3200" dirty="0">
              <a:latin typeface="BIZ UDPゴシック" panose="020B0400000000000000" pitchFamily="50" charset="-128"/>
              <a:ea typeface="BIZ UDPゴシック" panose="020B0400000000000000" pitchFamily="50" charset="-128"/>
            </a:endParaRPr>
          </a:p>
          <a:p>
            <a:r>
              <a:rPr kumimoji="1" lang="ja-JP" altLang="en-US" sz="3200" dirty="0">
                <a:latin typeface="BIZ UDPゴシック" panose="020B0400000000000000" pitchFamily="50" charset="-128"/>
                <a:ea typeface="BIZ UDPゴシック" panose="020B0400000000000000" pitchFamily="50" charset="-128"/>
              </a:rPr>
              <a:t>　の充実</a:t>
            </a:r>
          </a:p>
        </p:txBody>
      </p:sp>
      <p:sp>
        <p:nvSpPr>
          <p:cNvPr id="5" name="テキスト ボックス 4">
            <a:extLst>
              <a:ext uri="{FF2B5EF4-FFF2-40B4-BE49-F238E27FC236}">
                <a16:creationId xmlns:a16="http://schemas.microsoft.com/office/drawing/2014/main" id="{7CC6668E-C576-4BAD-816C-B62677BB2E83}"/>
              </a:ext>
            </a:extLst>
          </p:cNvPr>
          <p:cNvSpPr txBox="1"/>
          <p:nvPr/>
        </p:nvSpPr>
        <p:spPr>
          <a:xfrm>
            <a:off x="3987220" y="4505364"/>
            <a:ext cx="1169551" cy="1733808"/>
          </a:xfrm>
          <a:prstGeom prst="rect">
            <a:avLst/>
          </a:prstGeom>
          <a:solidFill>
            <a:schemeClr val="accent5">
              <a:lumMod val="60000"/>
              <a:lumOff val="40000"/>
            </a:schemeClr>
          </a:solidFill>
        </p:spPr>
        <p:txBody>
          <a:bodyPr vert="eaVert" wrap="none" rtlCol="0">
            <a:spAutoFit/>
          </a:bodyPr>
          <a:lstStyle/>
          <a:p>
            <a:r>
              <a:rPr kumimoji="1" lang="ja-JP" altLang="en-US" sz="3200" dirty="0">
                <a:latin typeface="BIZ UDPゴシック" panose="020B0400000000000000" pitchFamily="50" charset="-128"/>
                <a:ea typeface="BIZ UDPゴシック" panose="020B0400000000000000" pitchFamily="50" charset="-128"/>
              </a:rPr>
              <a:t>感染拡大</a:t>
            </a:r>
            <a:endParaRPr kumimoji="1" lang="en-US" altLang="ja-JP" sz="3200" dirty="0">
              <a:latin typeface="BIZ UDPゴシック" panose="020B0400000000000000" pitchFamily="50" charset="-128"/>
              <a:ea typeface="BIZ UDPゴシック" panose="020B0400000000000000" pitchFamily="50" charset="-128"/>
            </a:endParaRPr>
          </a:p>
          <a:p>
            <a:r>
              <a:rPr kumimoji="1" lang="ja-JP" altLang="en-US" sz="3200" dirty="0">
                <a:latin typeface="BIZ UDPゴシック" panose="020B0400000000000000" pitchFamily="50" charset="-128"/>
                <a:ea typeface="BIZ UDPゴシック" panose="020B0400000000000000" pitchFamily="50" charset="-128"/>
              </a:rPr>
              <a:t>　の防止</a:t>
            </a:r>
          </a:p>
        </p:txBody>
      </p:sp>
      <p:sp>
        <p:nvSpPr>
          <p:cNvPr id="7" name="テキスト ボックス 6">
            <a:extLst>
              <a:ext uri="{FF2B5EF4-FFF2-40B4-BE49-F238E27FC236}">
                <a16:creationId xmlns:a16="http://schemas.microsoft.com/office/drawing/2014/main" id="{0F6ECD20-931B-425C-8C3F-84BAB43EC800}"/>
              </a:ext>
            </a:extLst>
          </p:cNvPr>
          <p:cNvSpPr txBox="1"/>
          <p:nvPr/>
        </p:nvSpPr>
        <p:spPr>
          <a:xfrm>
            <a:off x="2315243" y="4505364"/>
            <a:ext cx="1169551" cy="1733808"/>
          </a:xfrm>
          <a:prstGeom prst="rect">
            <a:avLst/>
          </a:prstGeom>
          <a:solidFill>
            <a:srgbClr val="92D050"/>
          </a:solidFill>
        </p:spPr>
        <p:txBody>
          <a:bodyPr vert="eaVert" wrap="square" rtlCol="0">
            <a:spAutoFit/>
          </a:bodyPr>
          <a:lstStyle/>
          <a:p>
            <a:r>
              <a:rPr kumimoji="1" lang="ja-JP" altLang="en-US" sz="3200" dirty="0">
                <a:latin typeface="BIZ UDPゴシック" panose="020B0400000000000000" pitchFamily="50" charset="-128"/>
                <a:ea typeface="BIZ UDPゴシック" panose="020B0400000000000000" pitchFamily="50" charset="-128"/>
              </a:rPr>
              <a:t>経済的な　</a:t>
            </a:r>
            <a:endParaRPr kumimoji="1" lang="en-US" altLang="ja-JP" sz="3200" dirty="0">
              <a:latin typeface="BIZ UDPゴシック" panose="020B0400000000000000" pitchFamily="50" charset="-128"/>
              <a:ea typeface="BIZ UDPゴシック" panose="020B0400000000000000" pitchFamily="50" charset="-128"/>
            </a:endParaRPr>
          </a:p>
          <a:p>
            <a:r>
              <a:rPr kumimoji="1" lang="ja-JP" altLang="en-US" sz="3200" dirty="0">
                <a:latin typeface="BIZ UDPゴシック" panose="020B0400000000000000" pitchFamily="50" charset="-128"/>
                <a:ea typeface="BIZ UDPゴシック" panose="020B0400000000000000" pitchFamily="50" charset="-128"/>
              </a:rPr>
              <a:t>　支援</a:t>
            </a:r>
          </a:p>
        </p:txBody>
      </p:sp>
      <p:sp>
        <p:nvSpPr>
          <p:cNvPr id="8" name="正方形/長方形 7">
            <a:extLst>
              <a:ext uri="{FF2B5EF4-FFF2-40B4-BE49-F238E27FC236}">
                <a16:creationId xmlns:a16="http://schemas.microsoft.com/office/drawing/2014/main" id="{03304D16-E786-4D36-B0AF-82E52F703EF7}"/>
              </a:ext>
            </a:extLst>
          </p:cNvPr>
          <p:cNvSpPr/>
          <p:nvPr/>
        </p:nvSpPr>
        <p:spPr>
          <a:xfrm>
            <a:off x="2427821" y="3642419"/>
            <a:ext cx="4288353" cy="584775"/>
          </a:xfrm>
          <a:prstGeom prst="rect">
            <a:avLst/>
          </a:prstGeom>
          <a:solidFill>
            <a:schemeClr val="bg1"/>
          </a:solidFill>
        </p:spPr>
        <p:txBody>
          <a:bodyPr wrap="none">
            <a:spAutoFit/>
          </a:bodyPr>
          <a:lstStyle/>
          <a:p>
            <a:r>
              <a:rPr lang="ja-JP" altLang="en-US" sz="3200" dirty="0">
                <a:latin typeface="BIZ UDPゴシック" panose="020B0400000000000000" pitchFamily="50" charset="-128"/>
                <a:ea typeface="BIZ UDPゴシック" panose="020B0400000000000000" pitchFamily="50" charset="-128"/>
              </a:rPr>
              <a:t>その間に進めたい対策</a:t>
            </a:r>
          </a:p>
        </p:txBody>
      </p:sp>
      <p:sp>
        <p:nvSpPr>
          <p:cNvPr id="9" name="楕円 8">
            <a:extLst>
              <a:ext uri="{FF2B5EF4-FFF2-40B4-BE49-F238E27FC236}">
                <a16:creationId xmlns:a16="http://schemas.microsoft.com/office/drawing/2014/main" id="{B7E9D361-D4C0-4A7A-9A2F-3B458A3D59AE}"/>
              </a:ext>
            </a:extLst>
          </p:cNvPr>
          <p:cNvSpPr/>
          <p:nvPr/>
        </p:nvSpPr>
        <p:spPr>
          <a:xfrm>
            <a:off x="844235" y="3333750"/>
            <a:ext cx="7455523" cy="3429000"/>
          </a:xfrm>
          <a:prstGeom prst="ellipse">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996793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987B823-AE10-497C-94D3-1F133C5D16EB}"/>
              </a:ext>
            </a:extLst>
          </p:cNvPr>
          <p:cNvSpPr txBox="1"/>
          <p:nvPr/>
        </p:nvSpPr>
        <p:spPr>
          <a:xfrm>
            <a:off x="669302" y="118249"/>
            <a:ext cx="7805395" cy="3539430"/>
          </a:xfrm>
          <a:prstGeom prst="rect">
            <a:avLst/>
          </a:prstGeom>
          <a:noFill/>
        </p:spPr>
        <p:txBody>
          <a:bodyPr wrap="square" rtlCol="0">
            <a:spAutoFit/>
          </a:bodyPr>
          <a:lstStyle/>
          <a:p>
            <a:endParaRPr kumimoji="1" lang="en-US" altLang="ja-JP" sz="3200" dirty="0">
              <a:latin typeface="AR P丸ゴシック体E" panose="020F0900000000000000" pitchFamily="50" charset="-128"/>
              <a:ea typeface="AR P丸ゴシック体E" panose="020F0900000000000000" pitchFamily="50" charset="-128"/>
            </a:endParaRPr>
          </a:p>
          <a:p>
            <a:pPr algn="ctr"/>
            <a:r>
              <a:rPr kumimoji="1" lang="ja-JP" altLang="en-US" sz="3200" dirty="0">
                <a:latin typeface="AR P丸ゴシック体E" panose="020F0900000000000000" pitchFamily="50" charset="-128"/>
                <a:ea typeface="AR P丸ゴシック体E" panose="020F0900000000000000" pitchFamily="50" charset="-128"/>
              </a:rPr>
              <a:t>　</a:t>
            </a:r>
            <a:r>
              <a:rPr kumimoji="1" lang="ja-JP" altLang="en-US" sz="3200" dirty="0">
                <a:latin typeface="BIZ UDPゴシック" panose="020B0400000000000000" pitchFamily="50" charset="-128"/>
                <a:ea typeface="BIZ UDPゴシック" panose="020B0400000000000000" pitchFamily="50" charset="-128"/>
              </a:rPr>
              <a:t>皆さんのウェブ図に書き込まれた</a:t>
            </a:r>
            <a:endParaRPr kumimoji="1" lang="en-US" altLang="ja-JP" sz="3200" dirty="0">
              <a:latin typeface="BIZ UDPゴシック" panose="020B0400000000000000" pitchFamily="50" charset="-128"/>
              <a:ea typeface="BIZ UDPゴシック" panose="020B0400000000000000" pitchFamily="50" charset="-128"/>
            </a:endParaRPr>
          </a:p>
          <a:p>
            <a:r>
              <a:rPr kumimoji="1" lang="ja-JP" altLang="en-US" sz="3200" dirty="0">
                <a:latin typeface="BIZ UDPゴシック" panose="020B0400000000000000" pitchFamily="50" charset="-128"/>
                <a:ea typeface="BIZ UDPゴシック" panose="020B0400000000000000" pitchFamily="50" charset="-128"/>
              </a:rPr>
              <a:t>　　　　社会の変化は、次のどれと関係が</a:t>
            </a:r>
            <a:endParaRPr kumimoji="1" lang="en-US" altLang="ja-JP" sz="3200" dirty="0">
              <a:latin typeface="BIZ UDPゴシック" panose="020B0400000000000000" pitchFamily="50" charset="-128"/>
              <a:ea typeface="BIZ UDPゴシック" panose="020B0400000000000000" pitchFamily="50" charset="-128"/>
            </a:endParaRPr>
          </a:p>
          <a:p>
            <a:r>
              <a:rPr kumimoji="1" lang="ja-JP" altLang="en-US" sz="3200" dirty="0">
                <a:latin typeface="BIZ UDPゴシック" panose="020B0400000000000000" pitchFamily="50" charset="-128"/>
                <a:ea typeface="BIZ UDPゴシック" panose="020B0400000000000000" pitchFamily="50" charset="-128"/>
              </a:rPr>
              <a:t>　　　　ありそうですか？</a:t>
            </a:r>
            <a:endParaRPr kumimoji="1" lang="en-US" altLang="ja-JP" sz="3200" dirty="0">
              <a:latin typeface="BIZ UDPゴシック" panose="020B0400000000000000" pitchFamily="50" charset="-128"/>
              <a:ea typeface="BIZ UDPゴシック" panose="020B0400000000000000" pitchFamily="50" charset="-128"/>
            </a:endParaRPr>
          </a:p>
          <a:p>
            <a:endParaRPr kumimoji="1" lang="en-US" altLang="ja-JP" sz="3200" dirty="0">
              <a:latin typeface="BIZ UDPゴシック" panose="020B0400000000000000" pitchFamily="50" charset="-128"/>
              <a:ea typeface="BIZ UDPゴシック" panose="020B04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　</a:t>
            </a:r>
            <a:r>
              <a:rPr kumimoji="1" lang="ja-JP" altLang="en-US" sz="3200" dirty="0">
                <a:latin typeface="BIZ UDPゴシック" panose="020B0400000000000000" pitchFamily="50" charset="-128"/>
                <a:ea typeface="BIZ UDPゴシック" panose="020B0400000000000000" pitchFamily="50" charset="-128"/>
              </a:rPr>
              <a:t>マーカーで色分けしてみましょう。（</a:t>
            </a:r>
            <a:r>
              <a:rPr kumimoji="1" lang="en-US" altLang="ja-JP" sz="3200" dirty="0">
                <a:latin typeface="BIZ UDPゴシック" panose="020B0400000000000000" pitchFamily="50" charset="-128"/>
                <a:ea typeface="BIZ UDPゴシック" panose="020B0400000000000000" pitchFamily="50" charset="-128"/>
              </a:rPr>
              <a:t>2</a:t>
            </a:r>
            <a:r>
              <a:rPr kumimoji="1" lang="ja-JP" altLang="en-US" sz="3200" dirty="0">
                <a:latin typeface="BIZ UDPゴシック" panose="020B0400000000000000" pitchFamily="50" charset="-128"/>
                <a:ea typeface="BIZ UDPゴシック" panose="020B0400000000000000" pitchFamily="50" charset="-128"/>
              </a:rPr>
              <a:t>分）</a:t>
            </a:r>
            <a:endParaRPr kumimoji="1" lang="en-US" altLang="ja-JP" sz="3200" dirty="0">
              <a:latin typeface="BIZ UDPゴシック" panose="020B0400000000000000" pitchFamily="50" charset="-128"/>
              <a:ea typeface="BIZ UDPゴシック" panose="020B0400000000000000" pitchFamily="50" charset="-128"/>
            </a:endParaRPr>
          </a:p>
          <a:p>
            <a:endParaRPr kumimoji="1" lang="en-US" altLang="ja-JP" sz="3200" dirty="0">
              <a:latin typeface="AR P丸ゴシック体E" panose="020F0900000000000000" pitchFamily="50" charset="-128"/>
              <a:ea typeface="AR P丸ゴシック体E" panose="020F0900000000000000" pitchFamily="50" charset="-128"/>
            </a:endParaRPr>
          </a:p>
        </p:txBody>
      </p:sp>
      <p:sp>
        <p:nvSpPr>
          <p:cNvPr id="3" name="テキスト ボックス 2">
            <a:extLst>
              <a:ext uri="{FF2B5EF4-FFF2-40B4-BE49-F238E27FC236}">
                <a16:creationId xmlns:a16="http://schemas.microsoft.com/office/drawing/2014/main" id="{4234F87E-D24A-456E-A767-13BBC76BF8ED}"/>
              </a:ext>
            </a:extLst>
          </p:cNvPr>
          <p:cNvSpPr txBox="1"/>
          <p:nvPr/>
        </p:nvSpPr>
        <p:spPr>
          <a:xfrm>
            <a:off x="5546095" y="4505364"/>
            <a:ext cx="1169551" cy="1733808"/>
          </a:xfrm>
          <a:prstGeom prst="rect">
            <a:avLst/>
          </a:prstGeom>
          <a:solidFill>
            <a:srgbClr val="FFFF00"/>
          </a:solidFill>
        </p:spPr>
        <p:txBody>
          <a:bodyPr vert="eaVert" wrap="none" rtlCol="0">
            <a:spAutoFit/>
          </a:bodyPr>
          <a:lstStyle/>
          <a:p>
            <a:r>
              <a:rPr kumimoji="1" lang="ja-JP" altLang="en-US" sz="3200" dirty="0">
                <a:latin typeface="BIZ UDPゴシック" panose="020B0400000000000000" pitchFamily="50" charset="-128"/>
                <a:ea typeface="BIZ UDPゴシック" panose="020B0400000000000000" pitchFamily="50" charset="-128"/>
              </a:rPr>
              <a:t>医療体制</a:t>
            </a:r>
            <a:endParaRPr kumimoji="1" lang="en-US" altLang="ja-JP" sz="3200" dirty="0">
              <a:latin typeface="BIZ UDPゴシック" panose="020B0400000000000000" pitchFamily="50" charset="-128"/>
              <a:ea typeface="BIZ UDPゴシック" panose="020B0400000000000000" pitchFamily="50" charset="-128"/>
            </a:endParaRPr>
          </a:p>
          <a:p>
            <a:r>
              <a:rPr kumimoji="1" lang="ja-JP" altLang="en-US" sz="3200" dirty="0">
                <a:latin typeface="BIZ UDPゴシック" panose="020B0400000000000000" pitchFamily="50" charset="-128"/>
                <a:ea typeface="BIZ UDPゴシック" panose="020B0400000000000000" pitchFamily="50" charset="-128"/>
              </a:rPr>
              <a:t>　の充実</a:t>
            </a:r>
          </a:p>
        </p:txBody>
      </p:sp>
      <p:sp>
        <p:nvSpPr>
          <p:cNvPr id="4" name="テキスト ボックス 3">
            <a:extLst>
              <a:ext uri="{FF2B5EF4-FFF2-40B4-BE49-F238E27FC236}">
                <a16:creationId xmlns:a16="http://schemas.microsoft.com/office/drawing/2014/main" id="{F45C0AE4-DC3F-4506-B40F-6BE9167F7441}"/>
              </a:ext>
            </a:extLst>
          </p:cNvPr>
          <p:cNvSpPr txBox="1"/>
          <p:nvPr/>
        </p:nvSpPr>
        <p:spPr>
          <a:xfrm>
            <a:off x="3954645" y="4505364"/>
            <a:ext cx="1169551" cy="1733808"/>
          </a:xfrm>
          <a:prstGeom prst="rect">
            <a:avLst/>
          </a:prstGeom>
          <a:solidFill>
            <a:schemeClr val="accent5">
              <a:lumMod val="60000"/>
              <a:lumOff val="40000"/>
            </a:schemeClr>
          </a:solidFill>
        </p:spPr>
        <p:txBody>
          <a:bodyPr vert="eaVert" wrap="none" rtlCol="0">
            <a:spAutoFit/>
          </a:bodyPr>
          <a:lstStyle/>
          <a:p>
            <a:r>
              <a:rPr kumimoji="1" lang="ja-JP" altLang="en-US" sz="3200" dirty="0">
                <a:latin typeface="BIZ UDPゴシック" panose="020B0400000000000000" pitchFamily="50" charset="-128"/>
                <a:ea typeface="BIZ UDPゴシック" panose="020B0400000000000000" pitchFamily="50" charset="-128"/>
              </a:rPr>
              <a:t>感染拡大</a:t>
            </a:r>
            <a:endParaRPr kumimoji="1" lang="en-US" altLang="ja-JP" sz="3200" dirty="0">
              <a:latin typeface="BIZ UDPゴシック" panose="020B0400000000000000" pitchFamily="50" charset="-128"/>
              <a:ea typeface="BIZ UDPゴシック" panose="020B0400000000000000" pitchFamily="50" charset="-128"/>
            </a:endParaRPr>
          </a:p>
          <a:p>
            <a:r>
              <a:rPr kumimoji="1" lang="ja-JP" altLang="en-US" sz="3200" dirty="0">
                <a:latin typeface="BIZ UDPゴシック" panose="020B0400000000000000" pitchFamily="50" charset="-128"/>
                <a:ea typeface="BIZ UDPゴシック" panose="020B0400000000000000" pitchFamily="50" charset="-128"/>
              </a:rPr>
              <a:t>　の防止</a:t>
            </a:r>
          </a:p>
        </p:txBody>
      </p:sp>
      <p:sp>
        <p:nvSpPr>
          <p:cNvPr id="5" name="テキスト ボックス 4">
            <a:extLst>
              <a:ext uri="{FF2B5EF4-FFF2-40B4-BE49-F238E27FC236}">
                <a16:creationId xmlns:a16="http://schemas.microsoft.com/office/drawing/2014/main" id="{E6C3AF8D-75FB-4DFF-9DC1-C7EA1746E147}"/>
              </a:ext>
            </a:extLst>
          </p:cNvPr>
          <p:cNvSpPr txBox="1"/>
          <p:nvPr/>
        </p:nvSpPr>
        <p:spPr>
          <a:xfrm>
            <a:off x="2322375" y="4505364"/>
            <a:ext cx="1169551" cy="1733808"/>
          </a:xfrm>
          <a:prstGeom prst="rect">
            <a:avLst/>
          </a:prstGeom>
          <a:solidFill>
            <a:srgbClr val="92D050"/>
          </a:solidFill>
        </p:spPr>
        <p:txBody>
          <a:bodyPr vert="eaVert" wrap="square" rtlCol="0">
            <a:spAutoFit/>
          </a:bodyPr>
          <a:lstStyle/>
          <a:p>
            <a:r>
              <a:rPr kumimoji="1" lang="ja-JP" altLang="en-US" sz="3200" dirty="0">
                <a:latin typeface="BIZ UDPゴシック" panose="020B0400000000000000" pitchFamily="50" charset="-128"/>
                <a:ea typeface="BIZ UDPゴシック" panose="020B0400000000000000" pitchFamily="50" charset="-128"/>
              </a:rPr>
              <a:t>経済的な　</a:t>
            </a:r>
            <a:endParaRPr kumimoji="1" lang="en-US" altLang="ja-JP" sz="3200" dirty="0">
              <a:latin typeface="BIZ UDPゴシック" panose="020B0400000000000000" pitchFamily="50" charset="-128"/>
              <a:ea typeface="BIZ UDPゴシック" panose="020B0400000000000000" pitchFamily="50" charset="-128"/>
            </a:endParaRPr>
          </a:p>
          <a:p>
            <a:r>
              <a:rPr kumimoji="1" lang="ja-JP" altLang="en-US" sz="3200" dirty="0">
                <a:latin typeface="BIZ UDPゴシック" panose="020B0400000000000000" pitchFamily="50" charset="-128"/>
                <a:ea typeface="BIZ UDPゴシック" panose="020B0400000000000000" pitchFamily="50" charset="-128"/>
              </a:rPr>
              <a:t>　支援</a:t>
            </a:r>
          </a:p>
        </p:txBody>
      </p:sp>
      <p:sp>
        <p:nvSpPr>
          <p:cNvPr id="6" name="正方形/長方形 5">
            <a:extLst>
              <a:ext uri="{FF2B5EF4-FFF2-40B4-BE49-F238E27FC236}">
                <a16:creationId xmlns:a16="http://schemas.microsoft.com/office/drawing/2014/main" id="{CD727F0F-3684-4183-9441-2D2523858BA9}"/>
              </a:ext>
            </a:extLst>
          </p:cNvPr>
          <p:cNvSpPr/>
          <p:nvPr/>
        </p:nvSpPr>
        <p:spPr>
          <a:xfrm>
            <a:off x="3248559" y="3610811"/>
            <a:ext cx="2646878" cy="584775"/>
          </a:xfrm>
          <a:prstGeom prst="rect">
            <a:avLst/>
          </a:prstGeom>
          <a:solidFill>
            <a:schemeClr val="bg1"/>
          </a:solidFill>
        </p:spPr>
        <p:txBody>
          <a:bodyPr wrap="none">
            <a:spAutoFit/>
          </a:bodyPr>
          <a:lstStyle/>
          <a:p>
            <a:pPr algn="ctr"/>
            <a:r>
              <a:rPr lang="ja-JP" altLang="en-US" sz="3200" dirty="0">
                <a:latin typeface="BIZ UDPゴシック" panose="020B0400000000000000" pitchFamily="50" charset="-128"/>
                <a:ea typeface="BIZ UDPゴシック" panose="020B0400000000000000" pitchFamily="50" charset="-128"/>
              </a:rPr>
              <a:t>進めたい対策</a:t>
            </a:r>
          </a:p>
        </p:txBody>
      </p:sp>
      <p:sp>
        <p:nvSpPr>
          <p:cNvPr id="7" name="楕円 6">
            <a:extLst>
              <a:ext uri="{FF2B5EF4-FFF2-40B4-BE49-F238E27FC236}">
                <a16:creationId xmlns:a16="http://schemas.microsoft.com/office/drawing/2014/main" id="{095D581E-4B9D-440D-9A3E-3A586BAC3596}"/>
              </a:ext>
            </a:extLst>
          </p:cNvPr>
          <p:cNvSpPr/>
          <p:nvPr/>
        </p:nvSpPr>
        <p:spPr>
          <a:xfrm>
            <a:off x="844236" y="3310751"/>
            <a:ext cx="7455523" cy="3429000"/>
          </a:xfrm>
          <a:prstGeom prst="ellipse">
            <a:avLst/>
          </a:prstGeom>
          <a:no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7476374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a:extLst>
              <a:ext uri="{FF2B5EF4-FFF2-40B4-BE49-F238E27FC236}">
                <a16:creationId xmlns:a16="http://schemas.microsoft.com/office/drawing/2014/main" id="{BA8B4AE9-40E2-40A9-97CE-0DFF78CAF905}"/>
              </a:ext>
            </a:extLst>
          </p:cNvPr>
          <p:cNvCxnSpPr>
            <a:cxnSpLocks/>
            <a:stCxn id="27" idx="0"/>
            <a:endCxn id="6" idx="2"/>
          </p:cNvCxnSpPr>
          <p:nvPr/>
        </p:nvCxnSpPr>
        <p:spPr>
          <a:xfrm flipH="1" flipV="1">
            <a:off x="3271840" y="673118"/>
            <a:ext cx="620932" cy="209984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 name="直線コネクタ 4">
            <a:extLst>
              <a:ext uri="{FF2B5EF4-FFF2-40B4-BE49-F238E27FC236}">
                <a16:creationId xmlns:a16="http://schemas.microsoft.com/office/drawing/2014/main" id="{8317F9CA-5662-4995-AAD6-31276C067080}"/>
              </a:ext>
            </a:extLst>
          </p:cNvPr>
          <p:cNvCxnSpPr>
            <a:cxnSpLocks/>
            <a:stCxn id="6" idx="3"/>
            <a:endCxn id="22" idx="0"/>
          </p:cNvCxnSpPr>
          <p:nvPr/>
        </p:nvCxnSpPr>
        <p:spPr>
          <a:xfrm>
            <a:off x="4057652" y="487381"/>
            <a:ext cx="2338387" cy="140809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6" name="正方形/長方形 5">
            <a:extLst>
              <a:ext uri="{FF2B5EF4-FFF2-40B4-BE49-F238E27FC236}">
                <a16:creationId xmlns:a16="http://schemas.microsoft.com/office/drawing/2014/main" id="{AD089D06-1886-4990-BD38-D2CB744DA74D}"/>
              </a:ext>
            </a:extLst>
          </p:cNvPr>
          <p:cNvSpPr/>
          <p:nvPr/>
        </p:nvSpPr>
        <p:spPr>
          <a:xfrm>
            <a:off x="2486027" y="30164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中国でコロナが蔓延</a:t>
            </a:r>
          </a:p>
        </p:txBody>
      </p:sp>
      <p:sp>
        <p:nvSpPr>
          <p:cNvPr id="7" name="正方形/長方形 6">
            <a:extLst>
              <a:ext uri="{FF2B5EF4-FFF2-40B4-BE49-F238E27FC236}">
                <a16:creationId xmlns:a16="http://schemas.microsoft.com/office/drawing/2014/main" id="{2E5AB850-105C-4090-BEC6-9C2D89BF24E1}"/>
              </a:ext>
            </a:extLst>
          </p:cNvPr>
          <p:cNvSpPr/>
          <p:nvPr/>
        </p:nvSpPr>
        <p:spPr>
          <a:xfrm>
            <a:off x="136329" y="333850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お医者さんが大変</a:t>
            </a:r>
            <a:endParaRPr kumimoji="1" lang="ja-JP" altLang="en-US" sz="1200" b="1" dirty="0">
              <a:solidFill>
                <a:schemeClr val="tx1"/>
              </a:solidFill>
            </a:endParaRPr>
          </a:p>
        </p:txBody>
      </p:sp>
      <p:sp>
        <p:nvSpPr>
          <p:cNvPr id="8" name="正方形/長方形 7">
            <a:extLst>
              <a:ext uri="{FF2B5EF4-FFF2-40B4-BE49-F238E27FC236}">
                <a16:creationId xmlns:a16="http://schemas.microsoft.com/office/drawing/2014/main" id="{25DA1305-B2BA-46A0-A3DB-4E7F0E094710}"/>
              </a:ext>
            </a:extLst>
          </p:cNvPr>
          <p:cNvSpPr/>
          <p:nvPr/>
        </p:nvSpPr>
        <p:spPr>
          <a:xfrm>
            <a:off x="781055" y="4993480"/>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b="1"/>
          </a:p>
        </p:txBody>
      </p:sp>
      <p:sp>
        <p:nvSpPr>
          <p:cNvPr id="9" name="正方形/長方形 8">
            <a:extLst>
              <a:ext uri="{FF2B5EF4-FFF2-40B4-BE49-F238E27FC236}">
                <a16:creationId xmlns:a16="http://schemas.microsoft.com/office/drawing/2014/main" id="{070D3766-AF3F-4E71-BD50-738579763F93}"/>
              </a:ext>
            </a:extLst>
          </p:cNvPr>
          <p:cNvSpPr/>
          <p:nvPr/>
        </p:nvSpPr>
        <p:spPr>
          <a:xfrm>
            <a:off x="852490" y="489822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b="1"/>
          </a:p>
        </p:txBody>
      </p:sp>
      <p:sp>
        <p:nvSpPr>
          <p:cNvPr id="10" name="正方形/長方形 9">
            <a:extLst>
              <a:ext uri="{FF2B5EF4-FFF2-40B4-BE49-F238E27FC236}">
                <a16:creationId xmlns:a16="http://schemas.microsoft.com/office/drawing/2014/main" id="{94D9859D-7348-4B43-81B2-23E917288531}"/>
              </a:ext>
            </a:extLst>
          </p:cNvPr>
          <p:cNvSpPr/>
          <p:nvPr/>
        </p:nvSpPr>
        <p:spPr>
          <a:xfrm>
            <a:off x="3212328" y="420952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FF83E114-26EE-420E-93C0-A0D016A82B62}"/>
              </a:ext>
            </a:extLst>
          </p:cNvPr>
          <p:cNvSpPr/>
          <p:nvPr/>
        </p:nvSpPr>
        <p:spPr>
          <a:xfrm>
            <a:off x="3159942" y="4136895"/>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FC7CA746-186B-4BFE-864E-BAD209A35075}"/>
              </a:ext>
            </a:extLst>
          </p:cNvPr>
          <p:cNvSpPr/>
          <p:nvPr/>
        </p:nvSpPr>
        <p:spPr>
          <a:xfrm>
            <a:off x="2882622" y="3022995"/>
            <a:ext cx="2388303"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409F4F66-0EF8-4E5E-BB5B-2E3B21B89F7E}"/>
              </a:ext>
            </a:extLst>
          </p:cNvPr>
          <p:cNvSpPr/>
          <p:nvPr/>
        </p:nvSpPr>
        <p:spPr>
          <a:xfrm>
            <a:off x="3136131" y="4044026"/>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E98F74C3-2990-4BBF-8C99-A1B6D8229D46}"/>
              </a:ext>
            </a:extLst>
          </p:cNvPr>
          <p:cNvSpPr/>
          <p:nvPr/>
        </p:nvSpPr>
        <p:spPr>
          <a:xfrm>
            <a:off x="5585225" y="595074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遊園地が閉鎖</a:t>
            </a:r>
          </a:p>
        </p:txBody>
      </p:sp>
      <p:sp>
        <p:nvSpPr>
          <p:cNvPr id="15" name="正方形/長方形 14">
            <a:extLst>
              <a:ext uri="{FF2B5EF4-FFF2-40B4-BE49-F238E27FC236}">
                <a16:creationId xmlns:a16="http://schemas.microsoft.com/office/drawing/2014/main" id="{E332AE15-B2E7-4F76-A1C6-2871EEE6901C}"/>
              </a:ext>
            </a:extLst>
          </p:cNvPr>
          <p:cNvSpPr/>
          <p:nvPr/>
        </p:nvSpPr>
        <p:spPr>
          <a:xfrm>
            <a:off x="5585226" y="4854175"/>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学校に行けない</a:t>
            </a:r>
          </a:p>
        </p:txBody>
      </p:sp>
      <p:sp>
        <p:nvSpPr>
          <p:cNvPr id="16" name="正方形/長方形 15">
            <a:extLst>
              <a:ext uri="{FF2B5EF4-FFF2-40B4-BE49-F238E27FC236}">
                <a16:creationId xmlns:a16="http://schemas.microsoft.com/office/drawing/2014/main" id="{A66861D3-BA50-4D49-A8A4-01B46288EE6E}"/>
              </a:ext>
            </a:extLst>
          </p:cNvPr>
          <p:cNvSpPr/>
          <p:nvPr/>
        </p:nvSpPr>
        <p:spPr>
          <a:xfrm>
            <a:off x="5595237" y="431025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家でけんか</a:t>
            </a:r>
            <a:r>
              <a:rPr kumimoji="1" lang="ja-JP" altLang="en-US" sz="1200" b="1" dirty="0">
                <a:solidFill>
                  <a:schemeClr val="tx1"/>
                </a:solidFill>
              </a:rPr>
              <a:t>が増えた</a:t>
            </a:r>
          </a:p>
        </p:txBody>
      </p:sp>
      <p:sp>
        <p:nvSpPr>
          <p:cNvPr id="17" name="正方形/長方形 16">
            <a:extLst>
              <a:ext uri="{FF2B5EF4-FFF2-40B4-BE49-F238E27FC236}">
                <a16:creationId xmlns:a16="http://schemas.microsoft.com/office/drawing/2014/main" id="{29E739E7-2A44-43AE-BFCA-72BA9D0F13A1}"/>
              </a:ext>
            </a:extLst>
          </p:cNvPr>
          <p:cNvSpPr/>
          <p:nvPr/>
        </p:nvSpPr>
        <p:spPr>
          <a:xfrm>
            <a:off x="923925" y="481964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旅行に行けない</a:t>
            </a:r>
          </a:p>
        </p:txBody>
      </p:sp>
      <p:sp>
        <p:nvSpPr>
          <p:cNvPr id="18" name="正方形/長方形 17">
            <a:extLst>
              <a:ext uri="{FF2B5EF4-FFF2-40B4-BE49-F238E27FC236}">
                <a16:creationId xmlns:a16="http://schemas.microsoft.com/office/drawing/2014/main" id="{B6B4F9CA-6D52-4E7D-958B-9DB46E2BD3C1}"/>
              </a:ext>
            </a:extLst>
          </p:cNvPr>
          <p:cNvSpPr/>
          <p:nvPr/>
        </p:nvSpPr>
        <p:spPr>
          <a:xfrm>
            <a:off x="7527155" y="5887046"/>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ゴールデンウィークがつまらなかった</a:t>
            </a:r>
          </a:p>
        </p:txBody>
      </p:sp>
      <p:sp>
        <p:nvSpPr>
          <p:cNvPr id="20" name="正方形/長方形 19">
            <a:extLst>
              <a:ext uri="{FF2B5EF4-FFF2-40B4-BE49-F238E27FC236}">
                <a16:creationId xmlns:a16="http://schemas.microsoft.com/office/drawing/2014/main" id="{26154832-12E3-472E-9412-BBFE20C0880C}"/>
              </a:ext>
            </a:extLst>
          </p:cNvPr>
          <p:cNvSpPr/>
          <p:nvPr/>
        </p:nvSpPr>
        <p:spPr>
          <a:xfrm>
            <a:off x="131058" y="1870331"/>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rPr>
              <a:t>マスクが買えない</a:t>
            </a:r>
          </a:p>
        </p:txBody>
      </p:sp>
      <p:sp>
        <p:nvSpPr>
          <p:cNvPr id="21" name="正方形/長方形 20">
            <a:extLst>
              <a:ext uri="{FF2B5EF4-FFF2-40B4-BE49-F238E27FC236}">
                <a16:creationId xmlns:a16="http://schemas.microsoft.com/office/drawing/2014/main" id="{61E109DC-2024-4B66-900E-DBCFEF5FC8AF}"/>
              </a:ext>
            </a:extLst>
          </p:cNvPr>
          <p:cNvSpPr/>
          <p:nvPr/>
        </p:nvSpPr>
        <p:spPr>
          <a:xfrm>
            <a:off x="707246" y="30164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外国に行けない</a:t>
            </a:r>
          </a:p>
        </p:txBody>
      </p:sp>
      <p:sp>
        <p:nvSpPr>
          <p:cNvPr id="22" name="正方形/長方形 21">
            <a:extLst>
              <a:ext uri="{FF2B5EF4-FFF2-40B4-BE49-F238E27FC236}">
                <a16:creationId xmlns:a16="http://schemas.microsoft.com/office/drawing/2014/main" id="{32B1F89A-0C3E-4B27-82AE-E0DFA5D57555}"/>
              </a:ext>
            </a:extLst>
          </p:cNvPr>
          <p:cNvSpPr/>
          <p:nvPr/>
        </p:nvSpPr>
        <p:spPr>
          <a:xfrm>
            <a:off x="5610226" y="189547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企業の倒産</a:t>
            </a:r>
          </a:p>
        </p:txBody>
      </p:sp>
      <p:sp>
        <p:nvSpPr>
          <p:cNvPr id="23" name="正方形/長方形 22">
            <a:extLst>
              <a:ext uri="{FF2B5EF4-FFF2-40B4-BE49-F238E27FC236}">
                <a16:creationId xmlns:a16="http://schemas.microsoft.com/office/drawing/2014/main" id="{44DDDE85-6966-4A1B-9002-25FD6C106452}"/>
              </a:ext>
            </a:extLst>
          </p:cNvPr>
          <p:cNvSpPr/>
          <p:nvPr/>
        </p:nvSpPr>
        <p:spPr>
          <a:xfrm>
            <a:off x="5602731" y="329055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テレワークが拡大</a:t>
            </a:r>
          </a:p>
        </p:txBody>
      </p:sp>
      <p:sp>
        <p:nvSpPr>
          <p:cNvPr id="24" name="正方形/長方形 23">
            <a:extLst>
              <a:ext uri="{FF2B5EF4-FFF2-40B4-BE49-F238E27FC236}">
                <a16:creationId xmlns:a16="http://schemas.microsoft.com/office/drawing/2014/main" id="{88F1DF10-1EF8-4B0A-BDE5-296894A8140A}"/>
              </a:ext>
            </a:extLst>
          </p:cNvPr>
          <p:cNvSpPr/>
          <p:nvPr/>
        </p:nvSpPr>
        <p:spPr>
          <a:xfrm>
            <a:off x="2873096" y="2978942"/>
            <a:ext cx="2388303"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EBD7A8D9-2351-46AE-89DA-27E05684C82B}"/>
              </a:ext>
            </a:extLst>
          </p:cNvPr>
          <p:cNvSpPr/>
          <p:nvPr/>
        </p:nvSpPr>
        <p:spPr>
          <a:xfrm>
            <a:off x="2820710" y="2906315"/>
            <a:ext cx="2388303" cy="37028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B3C01CE1-D981-4D6B-9F0F-ED398F455DCC}"/>
              </a:ext>
            </a:extLst>
          </p:cNvPr>
          <p:cNvSpPr/>
          <p:nvPr/>
        </p:nvSpPr>
        <p:spPr>
          <a:xfrm>
            <a:off x="2768324" y="2842020"/>
            <a:ext cx="2388303"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3E84613D-4B63-483F-BCEE-3134F6295486}"/>
              </a:ext>
            </a:extLst>
          </p:cNvPr>
          <p:cNvSpPr/>
          <p:nvPr/>
        </p:nvSpPr>
        <p:spPr>
          <a:xfrm>
            <a:off x="2647960" y="2772964"/>
            <a:ext cx="2489624" cy="39171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rPr>
              <a:t>新型コロナの流行</a:t>
            </a:r>
          </a:p>
        </p:txBody>
      </p:sp>
      <p:cxnSp>
        <p:nvCxnSpPr>
          <p:cNvPr id="28" name="直線コネクタ 27">
            <a:extLst>
              <a:ext uri="{FF2B5EF4-FFF2-40B4-BE49-F238E27FC236}">
                <a16:creationId xmlns:a16="http://schemas.microsoft.com/office/drawing/2014/main" id="{F3FA6258-7D23-440B-B359-EE12984E9EC2}"/>
              </a:ext>
            </a:extLst>
          </p:cNvPr>
          <p:cNvCxnSpPr>
            <a:cxnSpLocks/>
            <a:stCxn id="27" idx="2"/>
            <a:endCxn id="85" idx="0"/>
          </p:cNvCxnSpPr>
          <p:nvPr/>
        </p:nvCxnSpPr>
        <p:spPr>
          <a:xfrm flipH="1">
            <a:off x="3890964" y="3164680"/>
            <a:ext cx="1808" cy="545305"/>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F4161651-6BF9-4608-941C-6CEF4C516B6A}"/>
              </a:ext>
            </a:extLst>
          </p:cNvPr>
          <p:cNvCxnSpPr>
            <a:cxnSpLocks/>
            <a:stCxn id="20" idx="3"/>
            <a:endCxn id="27" idx="1"/>
          </p:cNvCxnSpPr>
          <p:nvPr/>
        </p:nvCxnSpPr>
        <p:spPr>
          <a:xfrm>
            <a:off x="1702683" y="2056069"/>
            <a:ext cx="945277" cy="91275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2D18A906-E7C2-4D46-88B1-3CEDC883C2FE}"/>
              </a:ext>
            </a:extLst>
          </p:cNvPr>
          <p:cNvCxnSpPr>
            <a:cxnSpLocks/>
            <a:stCxn id="27" idx="0"/>
            <a:endCxn id="21" idx="2"/>
          </p:cNvCxnSpPr>
          <p:nvPr/>
        </p:nvCxnSpPr>
        <p:spPr>
          <a:xfrm flipH="1" flipV="1">
            <a:off x="1493059" y="673117"/>
            <a:ext cx="2399713" cy="209984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1395A0D4-875E-4CEE-A38B-BC3951F063AD}"/>
              </a:ext>
            </a:extLst>
          </p:cNvPr>
          <p:cNvCxnSpPr>
            <a:cxnSpLocks/>
            <a:stCxn id="12" idx="3"/>
            <a:endCxn id="22" idx="1"/>
          </p:cNvCxnSpPr>
          <p:nvPr/>
        </p:nvCxnSpPr>
        <p:spPr>
          <a:xfrm flipV="1">
            <a:off x="5270925" y="2081216"/>
            <a:ext cx="339301" cy="112751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7AD786C9-A2CA-4AFC-ACB5-86E6652C6EA5}"/>
              </a:ext>
            </a:extLst>
          </p:cNvPr>
          <p:cNvCxnSpPr>
            <a:cxnSpLocks/>
            <a:stCxn id="10" idx="3"/>
            <a:endCxn id="23" idx="1"/>
          </p:cNvCxnSpPr>
          <p:nvPr/>
        </p:nvCxnSpPr>
        <p:spPr>
          <a:xfrm flipV="1">
            <a:off x="4783953" y="3476292"/>
            <a:ext cx="818778" cy="91896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93CA22A4-6304-440B-9E67-B35AF1995F3D}"/>
              </a:ext>
            </a:extLst>
          </p:cNvPr>
          <p:cNvCxnSpPr>
            <a:cxnSpLocks/>
            <a:stCxn id="10" idx="3"/>
            <a:endCxn id="16" idx="1"/>
          </p:cNvCxnSpPr>
          <p:nvPr/>
        </p:nvCxnSpPr>
        <p:spPr>
          <a:xfrm>
            <a:off x="4783953" y="4395261"/>
            <a:ext cx="811284" cy="10073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57385A85-D4A4-41D9-A488-AEF547A6FBF5}"/>
              </a:ext>
            </a:extLst>
          </p:cNvPr>
          <p:cNvCxnSpPr>
            <a:cxnSpLocks/>
            <a:stCxn id="17" idx="3"/>
            <a:endCxn id="85" idx="1"/>
          </p:cNvCxnSpPr>
          <p:nvPr/>
        </p:nvCxnSpPr>
        <p:spPr>
          <a:xfrm flipV="1">
            <a:off x="2495550" y="4042503"/>
            <a:ext cx="590552" cy="96288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7DDE1FAB-856A-4BC6-A458-55D9A4FFDD8D}"/>
              </a:ext>
            </a:extLst>
          </p:cNvPr>
          <p:cNvCxnSpPr>
            <a:cxnSpLocks/>
            <a:stCxn id="10" idx="3"/>
            <a:endCxn id="15" idx="1"/>
          </p:cNvCxnSpPr>
          <p:nvPr/>
        </p:nvCxnSpPr>
        <p:spPr>
          <a:xfrm>
            <a:off x="4783953" y="4395261"/>
            <a:ext cx="801273" cy="64465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E1198D36-1620-4490-90D3-2BA1C61F6BF0}"/>
              </a:ext>
            </a:extLst>
          </p:cNvPr>
          <p:cNvCxnSpPr>
            <a:cxnSpLocks/>
            <a:stCxn id="7" idx="3"/>
            <a:endCxn id="27" idx="2"/>
          </p:cNvCxnSpPr>
          <p:nvPr/>
        </p:nvCxnSpPr>
        <p:spPr>
          <a:xfrm flipV="1">
            <a:off x="1707954" y="3164680"/>
            <a:ext cx="2184818" cy="35956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C08819B7-7047-47C6-B72E-66BA610B3DB6}"/>
              </a:ext>
            </a:extLst>
          </p:cNvPr>
          <p:cNvCxnSpPr>
            <a:cxnSpLocks/>
            <a:stCxn id="10" idx="3"/>
            <a:endCxn id="14" idx="1"/>
          </p:cNvCxnSpPr>
          <p:nvPr/>
        </p:nvCxnSpPr>
        <p:spPr>
          <a:xfrm>
            <a:off x="4783953" y="4395261"/>
            <a:ext cx="801272" cy="174121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39" name="正方形/長方形 38">
            <a:extLst>
              <a:ext uri="{FF2B5EF4-FFF2-40B4-BE49-F238E27FC236}">
                <a16:creationId xmlns:a16="http://schemas.microsoft.com/office/drawing/2014/main" id="{7FC74560-EF10-4E2B-970F-294847C11789}"/>
              </a:ext>
            </a:extLst>
          </p:cNvPr>
          <p:cNvSpPr/>
          <p:nvPr/>
        </p:nvSpPr>
        <p:spPr>
          <a:xfrm>
            <a:off x="7527156" y="4426741"/>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遊べない</a:t>
            </a:r>
          </a:p>
        </p:txBody>
      </p:sp>
      <p:sp>
        <p:nvSpPr>
          <p:cNvPr id="40" name="正方形/長方形 39">
            <a:extLst>
              <a:ext uri="{FF2B5EF4-FFF2-40B4-BE49-F238E27FC236}">
                <a16:creationId xmlns:a16="http://schemas.microsoft.com/office/drawing/2014/main" id="{182ED433-272F-423E-AB07-E357A3A21234}"/>
              </a:ext>
            </a:extLst>
          </p:cNvPr>
          <p:cNvSpPr/>
          <p:nvPr/>
        </p:nvSpPr>
        <p:spPr>
          <a:xfrm>
            <a:off x="7506903" y="397906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勉強がやりにくい</a:t>
            </a:r>
          </a:p>
        </p:txBody>
      </p:sp>
      <p:sp>
        <p:nvSpPr>
          <p:cNvPr id="41" name="正方形/長方形 40">
            <a:extLst>
              <a:ext uri="{FF2B5EF4-FFF2-40B4-BE49-F238E27FC236}">
                <a16:creationId xmlns:a16="http://schemas.microsoft.com/office/drawing/2014/main" id="{71F585E0-E595-42E5-8C0A-3BF157EED536}"/>
              </a:ext>
            </a:extLst>
          </p:cNvPr>
          <p:cNvSpPr/>
          <p:nvPr/>
        </p:nvSpPr>
        <p:spPr>
          <a:xfrm>
            <a:off x="7506903" y="353377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a:solidFill>
                  <a:schemeClr val="tx1"/>
                </a:solidFill>
              </a:rPr>
              <a:t>収入が減った</a:t>
            </a:r>
          </a:p>
        </p:txBody>
      </p:sp>
      <p:cxnSp>
        <p:nvCxnSpPr>
          <p:cNvPr id="42" name="直線コネクタ 41">
            <a:extLst>
              <a:ext uri="{FF2B5EF4-FFF2-40B4-BE49-F238E27FC236}">
                <a16:creationId xmlns:a16="http://schemas.microsoft.com/office/drawing/2014/main" id="{E663940E-013E-4A93-BA74-7AC0136E3D51}"/>
              </a:ext>
            </a:extLst>
          </p:cNvPr>
          <p:cNvCxnSpPr>
            <a:cxnSpLocks/>
            <a:stCxn id="16" idx="3"/>
            <a:endCxn id="40" idx="1"/>
          </p:cNvCxnSpPr>
          <p:nvPr/>
        </p:nvCxnSpPr>
        <p:spPr>
          <a:xfrm flipV="1">
            <a:off x="7166862" y="4164806"/>
            <a:ext cx="340041" cy="331185"/>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004CD704-D36E-48CC-AB7E-517B17B1D8B6}"/>
              </a:ext>
            </a:extLst>
          </p:cNvPr>
          <p:cNvCxnSpPr>
            <a:cxnSpLocks/>
            <a:stCxn id="16" idx="3"/>
            <a:endCxn id="41" idx="1"/>
          </p:cNvCxnSpPr>
          <p:nvPr/>
        </p:nvCxnSpPr>
        <p:spPr>
          <a:xfrm flipV="1">
            <a:off x="7166862" y="3719512"/>
            <a:ext cx="340041" cy="77647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09722CB3-C01A-436A-95AF-5B21C9C8FD60}"/>
              </a:ext>
            </a:extLst>
          </p:cNvPr>
          <p:cNvCxnSpPr>
            <a:cxnSpLocks/>
            <a:stCxn id="16" idx="3"/>
            <a:endCxn id="39" idx="1"/>
          </p:cNvCxnSpPr>
          <p:nvPr/>
        </p:nvCxnSpPr>
        <p:spPr>
          <a:xfrm>
            <a:off x="7166862" y="4495991"/>
            <a:ext cx="360294" cy="11648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45" name="正方形/長方形 44">
            <a:extLst>
              <a:ext uri="{FF2B5EF4-FFF2-40B4-BE49-F238E27FC236}">
                <a16:creationId xmlns:a16="http://schemas.microsoft.com/office/drawing/2014/main" id="{584707D8-0615-4F26-A5FE-4F3711DAE42A}"/>
              </a:ext>
            </a:extLst>
          </p:cNvPr>
          <p:cNvSpPr/>
          <p:nvPr/>
        </p:nvSpPr>
        <p:spPr>
          <a:xfrm>
            <a:off x="5589987" y="6397225"/>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友達と遊べない</a:t>
            </a:r>
          </a:p>
        </p:txBody>
      </p:sp>
      <p:cxnSp>
        <p:nvCxnSpPr>
          <p:cNvPr id="46" name="直線コネクタ 45">
            <a:extLst>
              <a:ext uri="{FF2B5EF4-FFF2-40B4-BE49-F238E27FC236}">
                <a16:creationId xmlns:a16="http://schemas.microsoft.com/office/drawing/2014/main" id="{9C949F33-7B6E-4A42-AA66-1F4B1BA84196}"/>
              </a:ext>
            </a:extLst>
          </p:cNvPr>
          <p:cNvCxnSpPr>
            <a:cxnSpLocks/>
            <a:stCxn id="10" idx="3"/>
          </p:cNvCxnSpPr>
          <p:nvPr/>
        </p:nvCxnSpPr>
        <p:spPr>
          <a:xfrm>
            <a:off x="4783953" y="4395261"/>
            <a:ext cx="786988" cy="215853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47" name="正方形/長方形 46">
            <a:extLst>
              <a:ext uri="{FF2B5EF4-FFF2-40B4-BE49-F238E27FC236}">
                <a16:creationId xmlns:a16="http://schemas.microsoft.com/office/drawing/2014/main" id="{3AE00A6B-0EC6-45D1-A53E-F7FB215ABFF3}"/>
              </a:ext>
            </a:extLst>
          </p:cNvPr>
          <p:cNvSpPr/>
          <p:nvPr/>
        </p:nvSpPr>
        <p:spPr>
          <a:xfrm>
            <a:off x="781054" y="576500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観光客が来ない</a:t>
            </a:r>
          </a:p>
        </p:txBody>
      </p:sp>
      <p:cxnSp>
        <p:nvCxnSpPr>
          <p:cNvPr id="48" name="直線コネクタ 47">
            <a:extLst>
              <a:ext uri="{FF2B5EF4-FFF2-40B4-BE49-F238E27FC236}">
                <a16:creationId xmlns:a16="http://schemas.microsoft.com/office/drawing/2014/main" id="{970D51DD-E755-4A43-AEBF-24563076A9A5}"/>
              </a:ext>
            </a:extLst>
          </p:cNvPr>
          <p:cNvCxnSpPr>
            <a:cxnSpLocks/>
            <a:stCxn id="22" idx="2"/>
            <a:endCxn id="23" idx="0"/>
          </p:cNvCxnSpPr>
          <p:nvPr/>
        </p:nvCxnSpPr>
        <p:spPr>
          <a:xfrm flipH="1">
            <a:off x="6388544" y="2266953"/>
            <a:ext cx="7495" cy="102360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49" name="正方形/長方形 48">
            <a:extLst>
              <a:ext uri="{FF2B5EF4-FFF2-40B4-BE49-F238E27FC236}">
                <a16:creationId xmlns:a16="http://schemas.microsoft.com/office/drawing/2014/main" id="{136F294A-A909-48FF-9815-E2938BCBE718}"/>
              </a:ext>
            </a:extLst>
          </p:cNvPr>
          <p:cNvSpPr/>
          <p:nvPr/>
        </p:nvSpPr>
        <p:spPr>
          <a:xfrm>
            <a:off x="3119435" y="1612626"/>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世界中で人が大勢の人が死んでいる</a:t>
            </a:r>
          </a:p>
        </p:txBody>
      </p:sp>
      <p:cxnSp>
        <p:nvCxnSpPr>
          <p:cNvPr id="50" name="直線コネクタ 49">
            <a:extLst>
              <a:ext uri="{FF2B5EF4-FFF2-40B4-BE49-F238E27FC236}">
                <a16:creationId xmlns:a16="http://schemas.microsoft.com/office/drawing/2014/main" id="{0E0162AA-26AB-4BD7-B50E-2B505E1F916D}"/>
              </a:ext>
            </a:extLst>
          </p:cNvPr>
          <p:cNvCxnSpPr>
            <a:cxnSpLocks/>
            <a:stCxn id="49" idx="0"/>
          </p:cNvCxnSpPr>
          <p:nvPr/>
        </p:nvCxnSpPr>
        <p:spPr>
          <a:xfrm flipH="1" flipV="1">
            <a:off x="3157546" y="702328"/>
            <a:ext cx="747702" cy="91029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51" name="正方形/長方形 50">
            <a:extLst>
              <a:ext uri="{FF2B5EF4-FFF2-40B4-BE49-F238E27FC236}">
                <a16:creationId xmlns:a16="http://schemas.microsoft.com/office/drawing/2014/main" id="{A9C6BD20-EDBE-45E4-BC51-95598B97627C}"/>
              </a:ext>
            </a:extLst>
          </p:cNvPr>
          <p:cNvSpPr/>
          <p:nvPr/>
        </p:nvSpPr>
        <p:spPr>
          <a:xfrm>
            <a:off x="2609861" y="59036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アメリカでコロナが蔓延</a:t>
            </a:r>
          </a:p>
        </p:txBody>
      </p:sp>
      <p:sp>
        <p:nvSpPr>
          <p:cNvPr id="52" name="正方形/長方形 51">
            <a:extLst>
              <a:ext uri="{FF2B5EF4-FFF2-40B4-BE49-F238E27FC236}">
                <a16:creationId xmlns:a16="http://schemas.microsoft.com/office/drawing/2014/main" id="{836DF76C-B1A7-4AEB-B73C-6AB993158ABE}"/>
              </a:ext>
            </a:extLst>
          </p:cNvPr>
          <p:cNvSpPr/>
          <p:nvPr/>
        </p:nvSpPr>
        <p:spPr>
          <a:xfrm>
            <a:off x="7527155" y="496073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修学旅行も中止</a:t>
            </a:r>
          </a:p>
        </p:txBody>
      </p:sp>
      <p:sp>
        <p:nvSpPr>
          <p:cNvPr id="53" name="正方形/長方形 52">
            <a:extLst>
              <a:ext uri="{FF2B5EF4-FFF2-40B4-BE49-F238E27FC236}">
                <a16:creationId xmlns:a16="http://schemas.microsoft.com/office/drawing/2014/main" id="{3491F880-45EE-4B86-9BB4-34140EEE6961}"/>
              </a:ext>
            </a:extLst>
          </p:cNvPr>
          <p:cNvSpPr/>
          <p:nvPr/>
        </p:nvSpPr>
        <p:spPr>
          <a:xfrm>
            <a:off x="7527155" y="541139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プールも中止</a:t>
            </a:r>
          </a:p>
        </p:txBody>
      </p:sp>
      <p:cxnSp>
        <p:nvCxnSpPr>
          <p:cNvPr id="54" name="直線コネクタ 53">
            <a:extLst>
              <a:ext uri="{FF2B5EF4-FFF2-40B4-BE49-F238E27FC236}">
                <a16:creationId xmlns:a16="http://schemas.microsoft.com/office/drawing/2014/main" id="{2C286604-0E00-4C7B-8275-20DB8E32A701}"/>
              </a:ext>
            </a:extLst>
          </p:cNvPr>
          <p:cNvCxnSpPr>
            <a:cxnSpLocks/>
            <a:stCxn id="15" idx="3"/>
            <a:endCxn id="52" idx="1"/>
          </p:cNvCxnSpPr>
          <p:nvPr/>
        </p:nvCxnSpPr>
        <p:spPr>
          <a:xfrm>
            <a:off x="7156851" y="5039913"/>
            <a:ext cx="370304" cy="10656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DA4D2B09-50F3-4F2D-8B38-113B36B2724A}"/>
              </a:ext>
            </a:extLst>
          </p:cNvPr>
          <p:cNvCxnSpPr>
            <a:cxnSpLocks/>
            <a:stCxn id="15" idx="3"/>
            <a:endCxn id="53" idx="1"/>
          </p:cNvCxnSpPr>
          <p:nvPr/>
        </p:nvCxnSpPr>
        <p:spPr>
          <a:xfrm>
            <a:off x="7156851" y="5039913"/>
            <a:ext cx="370304" cy="55721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0BE843C0-9086-4B40-AB88-6BD7785CE79D}"/>
              </a:ext>
            </a:extLst>
          </p:cNvPr>
          <p:cNvCxnSpPr>
            <a:cxnSpLocks/>
            <a:stCxn id="14" idx="3"/>
            <a:endCxn id="18" idx="1"/>
          </p:cNvCxnSpPr>
          <p:nvPr/>
        </p:nvCxnSpPr>
        <p:spPr>
          <a:xfrm flipV="1">
            <a:off x="7156850" y="6072784"/>
            <a:ext cx="370305" cy="6369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160910C0-80F8-48FF-9B46-1A2D6BD8B3EA}"/>
              </a:ext>
            </a:extLst>
          </p:cNvPr>
          <p:cNvCxnSpPr>
            <a:cxnSpLocks/>
            <a:stCxn id="27" idx="0"/>
            <a:endCxn id="49" idx="2"/>
          </p:cNvCxnSpPr>
          <p:nvPr/>
        </p:nvCxnSpPr>
        <p:spPr>
          <a:xfrm flipV="1">
            <a:off x="3892772" y="1984101"/>
            <a:ext cx="12476" cy="78886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58" name="正方形/長方形 57">
            <a:extLst>
              <a:ext uri="{FF2B5EF4-FFF2-40B4-BE49-F238E27FC236}">
                <a16:creationId xmlns:a16="http://schemas.microsoft.com/office/drawing/2014/main" id="{873F11BD-7F89-47C6-BC4F-E8294CAF906E}"/>
              </a:ext>
            </a:extLst>
          </p:cNvPr>
          <p:cNvSpPr/>
          <p:nvPr/>
        </p:nvSpPr>
        <p:spPr>
          <a:xfrm>
            <a:off x="5580460" y="5346926"/>
            <a:ext cx="1571625" cy="35123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Ｊリーグが中止</a:t>
            </a:r>
            <a:endParaRPr kumimoji="1" lang="ja-JP" altLang="en-US" sz="1200" b="1" dirty="0">
              <a:solidFill>
                <a:schemeClr val="tx1"/>
              </a:solidFill>
            </a:endParaRPr>
          </a:p>
        </p:txBody>
      </p:sp>
      <p:cxnSp>
        <p:nvCxnSpPr>
          <p:cNvPr id="59" name="直線コネクタ 58">
            <a:extLst>
              <a:ext uri="{FF2B5EF4-FFF2-40B4-BE49-F238E27FC236}">
                <a16:creationId xmlns:a16="http://schemas.microsoft.com/office/drawing/2014/main" id="{B0B659FA-D61B-4C17-BF0E-C05941F59908}"/>
              </a:ext>
            </a:extLst>
          </p:cNvPr>
          <p:cNvCxnSpPr>
            <a:cxnSpLocks/>
            <a:stCxn id="22" idx="3"/>
            <a:endCxn id="41" idx="1"/>
          </p:cNvCxnSpPr>
          <p:nvPr/>
        </p:nvCxnSpPr>
        <p:spPr>
          <a:xfrm>
            <a:off x="7181851" y="2081216"/>
            <a:ext cx="325052" cy="163829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4DAA5568-A14A-47A6-93FD-42B538355517}"/>
              </a:ext>
            </a:extLst>
          </p:cNvPr>
          <p:cNvCxnSpPr>
            <a:cxnSpLocks/>
            <a:stCxn id="45" idx="3"/>
            <a:endCxn id="39" idx="1"/>
          </p:cNvCxnSpPr>
          <p:nvPr/>
        </p:nvCxnSpPr>
        <p:spPr>
          <a:xfrm flipV="1">
            <a:off x="7161612" y="4612479"/>
            <a:ext cx="365544" cy="197048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AAF7E017-3E15-4BFF-A92F-9977A890026C}"/>
              </a:ext>
            </a:extLst>
          </p:cNvPr>
          <p:cNvCxnSpPr>
            <a:cxnSpLocks/>
            <a:stCxn id="58" idx="3"/>
            <a:endCxn id="18" idx="1"/>
          </p:cNvCxnSpPr>
          <p:nvPr/>
        </p:nvCxnSpPr>
        <p:spPr>
          <a:xfrm>
            <a:off x="7152085" y="5522544"/>
            <a:ext cx="375070" cy="55024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03073FED-0A44-4201-8926-DD84FEF5EAA1}"/>
              </a:ext>
            </a:extLst>
          </p:cNvPr>
          <p:cNvCxnSpPr>
            <a:cxnSpLocks/>
            <a:stCxn id="45" idx="3"/>
            <a:endCxn id="18" idx="1"/>
          </p:cNvCxnSpPr>
          <p:nvPr/>
        </p:nvCxnSpPr>
        <p:spPr>
          <a:xfrm flipV="1">
            <a:off x="7161612" y="6072784"/>
            <a:ext cx="365543" cy="51017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64" name="正方形/長方形 63">
            <a:extLst>
              <a:ext uri="{FF2B5EF4-FFF2-40B4-BE49-F238E27FC236}">
                <a16:creationId xmlns:a16="http://schemas.microsoft.com/office/drawing/2014/main" id="{04051E4A-65F5-4C88-90B6-7522A83CF608}"/>
              </a:ext>
            </a:extLst>
          </p:cNvPr>
          <p:cNvSpPr/>
          <p:nvPr/>
        </p:nvSpPr>
        <p:spPr>
          <a:xfrm>
            <a:off x="129185" y="381059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介護の方が大変</a:t>
            </a:r>
            <a:endParaRPr kumimoji="1" lang="ja-JP" altLang="en-US" sz="1200" b="1" dirty="0">
              <a:solidFill>
                <a:schemeClr val="tx1"/>
              </a:solidFill>
            </a:endParaRPr>
          </a:p>
        </p:txBody>
      </p:sp>
      <p:cxnSp>
        <p:nvCxnSpPr>
          <p:cNvPr id="65" name="直線コネクタ 64">
            <a:extLst>
              <a:ext uri="{FF2B5EF4-FFF2-40B4-BE49-F238E27FC236}">
                <a16:creationId xmlns:a16="http://schemas.microsoft.com/office/drawing/2014/main" id="{95518BBA-8E9F-4496-8B08-83F86B42025E}"/>
              </a:ext>
            </a:extLst>
          </p:cNvPr>
          <p:cNvCxnSpPr>
            <a:cxnSpLocks/>
            <a:stCxn id="64" idx="3"/>
            <a:endCxn id="27" idx="2"/>
          </p:cNvCxnSpPr>
          <p:nvPr/>
        </p:nvCxnSpPr>
        <p:spPr>
          <a:xfrm flipV="1">
            <a:off x="1700810" y="3164680"/>
            <a:ext cx="2191962" cy="83165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66" name="正方形/長方形 65">
            <a:extLst>
              <a:ext uri="{FF2B5EF4-FFF2-40B4-BE49-F238E27FC236}">
                <a16:creationId xmlns:a16="http://schemas.microsoft.com/office/drawing/2014/main" id="{7F38C40A-A668-4866-B734-2D8A888BEB98}"/>
              </a:ext>
            </a:extLst>
          </p:cNvPr>
          <p:cNvSpPr/>
          <p:nvPr/>
        </p:nvSpPr>
        <p:spPr>
          <a:xfrm>
            <a:off x="2752735" y="814961"/>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イタリアでコロナが蔓延</a:t>
            </a:r>
          </a:p>
        </p:txBody>
      </p:sp>
      <p:cxnSp>
        <p:nvCxnSpPr>
          <p:cNvPr id="67" name="直線コネクタ 66">
            <a:extLst>
              <a:ext uri="{FF2B5EF4-FFF2-40B4-BE49-F238E27FC236}">
                <a16:creationId xmlns:a16="http://schemas.microsoft.com/office/drawing/2014/main" id="{45A545F2-11F4-41FF-A025-13C8BD39AA27}"/>
              </a:ext>
            </a:extLst>
          </p:cNvPr>
          <p:cNvCxnSpPr>
            <a:cxnSpLocks/>
            <a:stCxn id="49" idx="0"/>
            <a:endCxn id="51" idx="2"/>
          </p:cNvCxnSpPr>
          <p:nvPr/>
        </p:nvCxnSpPr>
        <p:spPr>
          <a:xfrm flipH="1" flipV="1">
            <a:off x="3395674" y="961844"/>
            <a:ext cx="509574" cy="65078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921D45A2-695A-40D6-8698-9F0405EF1CAD}"/>
              </a:ext>
            </a:extLst>
          </p:cNvPr>
          <p:cNvCxnSpPr>
            <a:cxnSpLocks/>
            <a:stCxn id="49" idx="0"/>
            <a:endCxn id="75" idx="2"/>
          </p:cNvCxnSpPr>
          <p:nvPr/>
        </p:nvCxnSpPr>
        <p:spPr>
          <a:xfrm flipV="1">
            <a:off x="3905248" y="950357"/>
            <a:ext cx="1702641" cy="66226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9" name="直線コネクタ 68">
            <a:extLst>
              <a:ext uri="{FF2B5EF4-FFF2-40B4-BE49-F238E27FC236}">
                <a16:creationId xmlns:a16="http://schemas.microsoft.com/office/drawing/2014/main" id="{0B271B2F-4A71-4FC5-90FF-FCC703E18873}"/>
              </a:ext>
            </a:extLst>
          </p:cNvPr>
          <p:cNvCxnSpPr>
            <a:cxnSpLocks/>
            <a:stCxn id="49" idx="0"/>
            <a:endCxn id="66" idx="2"/>
          </p:cNvCxnSpPr>
          <p:nvPr/>
        </p:nvCxnSpPr>
        <p:spPr>
          <a:xfrm flipH="1" flipV="1">
            <a:off x="3538548" y="1186436"/>
            <a:ext cx="366700" cy="42619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70" name="正方形/長方形 69">
            <a:extLst>
              <a:ext uri="{FF2B5EF4-FFF2-40B4-BE49-F238E27FC236}">
                <a16:creationId xmlns:a16="http://schemas.microsoft.com/office/drawing/2014/main" id="{9CAFBB6B-EB19-4F41-8F2B-7D93E8FC7B16}"/>
              </a:ext>
            </a:extLst>
          </p:cNvPr>
          <p:cNvSpPr/>
          <p:nvPr/>
        </p:nvSpPr>
        <p:spPr>
          <a:xfrm>
            <a:off x="2876563" y="983440"/>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アフリカでコロナが蔓延</a:t>
            </a:r>
          </a:p>
        </p:txBody>
      </p:sp>
      <p:cxnSp>
        <p:nvCxnSpPr>
          <p:cNvPr id="71" name="直線コネクタ 70">
            <a:extLst>
              <a:ext uri="{FF2B5EF4-FFF2-40B4-BE49-F238E27FC236}">
                <a16:creationId xmlns:a16="http://schemas.microsoft.com/office/drawing/2014/main" id="{068CADC6-4183-420B-86F0-D8AEC2EC0988}"/>
              </a:ext>
            </a:extLst>
          </p:cNvPr>
          <p:cNvCxnSpPr>
            <a:cxnSpLocks/>
            <a:stCxn id="8" idx="2"/>
            <a:endCxn id="47" idx="0"/>
          </p:cNvCxnSpPr>
          <p:nvPr/>
        </p:nvCxnSpPr>
        <p:spPr>
          <a:xfrm flipH="1">
            <a:off x="1566867" y="5364955"/>
            <a:ext cx="1" cy="40004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72" name="正方形/長方形 71">
            <a:extLst>
              <a:ext uri="{FF2B5EF4-FFF2-40B4-BE49-F238E27FC236}">
                <a16:creationId xmlns:a16="http://schemas.microsoft.com/office/drawing/2014/main" id="{2196F90C-767B-4CFA-AAEB-8E1D9C5FC8D7}"/>
              </a:ext>
            </a:extLst>
          </p:cNvPr>
          <p:cNvSpPr/>
          <p:nvPr/>
        </p:nvSpPr>
        <p:spPr>
          <a:xfrm>
            <a:off x="136329" y="430082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流通の方が大変</a:t>
            </a:r>
            <a:endParaRPr kumimoji="1" lang="ja-JP" altLang="en-US" sz="1200" b="1" dirty="0">
              <a:solidFill>
                <a:schemeClr val="tx1"/>
              </a:solidFill>
            </a:endParaRPr>
          </a:p>
        </p:txBody>
      </p:sp>
      <p:cxnSp>
        <p:nvCxnSpPr>
          <p:cNvPr id="73" name="直線コネクタ 72">
            <a:extLst>
              <a:ext uri="{FF2B5EF4-FFF2-40B4-BE49-F238E27FC236}">
                <a16:creationId xmlns:a16="http://schemas.microsoft.com/office/drawing/2014/main" id="{4D7ECB15-BE07-4194-B0CC-9E8C6FEAFDCE}"/>
              </a:ext>
            </a:extLst>
          </p:cNvPr>
          <p:cNvCxnSpPr>
            <a:cxnSpLocks/>
            <a:stCxn id="72" idx="3"/>
          </p:cNvCxnSpPr>
          <p:nvPr/>
        </p:nvCxnSpPr>
        <p:spPr>
          <a:xfrm flipV="1">
            <a:off x="1707954" y="3185224"/>
            <a:ext cx="2340256" cy="130134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4" name="直線コネクタ 73">
            <a:extLst>
              <a:ext uri="{FF2B5EF4-FFF2-40B4-BE49-F238E27FC236}">
                <a16:creationId xmlns:a16="http://schemas.microsoft.com/office/drawing/2014/main" id="{8AE764C8-43E7-43EE-99BC-8F0161E586C9}"/>
              </a:ext>
            </a:extLst>
          </p:cNvPr>
          <p:cNvCxnSpPr>
            <a:cxnSpLocks/>
            <a:stCxn id="49" idx="0"/>
            <a:endCxn id="70" idx="2"/>
          </p:cNvCxnSpPr>
          <p:nvPr/>
        </p:nvCxnSpPr>
        <p:spPr>
          <a:xfrm flipH="1" flipV="1">
            <a:off x="3662376" y="1354915"/>
            <a:ext cx="242872" cy="25771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75" name="正方形/長方形 74">
            <a:extLst>
              <a:ext uri="{FF2B5EF4-FFF2-40B4-BE49-F238E27FC236}">
                <a16:creationId xmlns:a16="http://schemas.microsoft.com/office/drawing/2014/main" id="{6D5D985D-C808-4FA1-B85E-2DDF1F44A5C3}"/>
              </a:ext>
            </a:extLst>
          </p:cNvPr>
          <p:cNvSpPr/>
          <p:nvPr/>
        </p:nvSpPr>
        <p:spPr>
          <a:xfrm>
            <a:off x="4822076" y="57888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ロシアでコロナが蔓延</a:t>
            </a:r>
          </a:p>
        </p:txBody>
      </p:sp>
      <p:sp>
        <p:nvSpPr>
          <p:cNvPr id="76" name="正方形/長方形 75">
            <a:extLst>
              <a:ext uri="{FF2B5EF4-FFF2-40B4-BE49-F238E27FC236}">
                <a16:creationId xmlns:a16="http://schemas.microsoft.com/office/drawing/2014/main" id="{79C8A27F-0793-434E-9B63-D618925FC77E}"/>
              </a:ext>
            </a:extLst>
          </p:cNvPr>
          <p:cNvSpPr/>
          <p:nvPr/>
        </p:nvSpPr>
        <p:spPr>
          <a:xfrm>
            <a:off x="4181486" y="47446"/>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ＷＨＯがコロナ対策について話し合った</a:t>
            </a:r>
          </a:p>
        </p:txBody>
      </p:sp>
      <p:sp>
        <p:nvSpPr>
          <p:cNvPr id="77" name="正方形/長方形 76">
            <a:extLst>
              <a:ext uri="{FF2B5EF4-FFF2-40B4-BE49-F238E27FC236}">
                <a16:creationId xmlns:a16="http://schemas.microsoft.com/office/drawing/2014/main" id="{17A166C3-F25E-4C4D-B555-3943F064BC02}"/>
              </a:ext>
            </a:extLst>
          </p:cNvPr>
          <p:cNvSpPr/>
          <p:nvPr/>
        </p:nvSpPr>
        <p:spPr>
          <a:xfrm>
            <a:off x="4957780" y="80621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スペインが解除</a:t>
            </a:r>
            <a:endParaRPr lang="en-US" altLang="ja-JP" sz="1200" b="1" dirty="0">
              <a:solidFill>
                <a:schemeClr val="tx1"/>
              </a:solidFill>
            </a:endParaRPr>
          </a:p>
          <a:p>
            <a:pPr algn="ctr"/>
            <a:endParaRPr lang="ja-JP" altLang="en-US" sz="1200" b="1" dirty="0">
              <a:solidFill>
                <a:schemeClr val="tx1"/>
              </a:solidFill>
            </a:endParaRPr>
          </a:p>
        </p:txBody>
      </p:sp>
      <p:cxnSp>
        <p:nvCxnSpPr>
          <p:cNvPr id="78" name="直線コネクタ 77">
            <a:extLst>
              <a:ext uri="{FF2B5EF4-FFF2-40B4-BE49-F238E27FC236}">
                <a16:creationId xmlns:a16="http://schemas.microsoft.com/office/drawing/2014/main" id="{FAB68879-CA54-4732-8DE3-FDDF4F5E9BFE}"/>
              </a:ext>
            </a:extLst>
          </p:cNvPr>
          <p:cNvCxnSpPr>
            <a:cxnSpLocks/>
            <a:stCxn id="49" idx="0"/>
            <a:endCxn id="76" idx="2"/>
          </p:cNvCxnSpPr>
          <p:nvPr/>
        </p:nvCxnSpPr>
        <p:spPr>
          <a:xfrm flipV="1">
            <a:off x="3905248" y="418921"/>
            <a:ext cx="1062051" cy="1193705"/>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9" name="直線コネクタ 78">
            <a:extLst>
              <a:ext uri="{FF2B5EF4-FFF2-40B4-BE49-F238E27FC236}">
                <a16:creationId xmlns:a16="http://schemas.microsoft.com/office/drawing/2014/main" id="{8B296B4A-D682-43BF-B643-B73203E662DA}"/>
              </a:ext>
            </a:extLst>
          </p:cNvPr>
          <p:cNvCxnSpPr>
            <a:cxnSpLocks/>
            <a:stCxn id="49" idx="0"/>
            <a:endCxn id="77" idx="2"/>
          </p:cNvCxnSpPr>
          <p:nvPr/>
        </p:nvCxnSpPr>
        <p:spPr>
          <a:xfrm flipV="1">
            <a:off x="3905248" y="1177689"/>
            <a:ext cx="1838345" cy="43493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80" name="正方形/長方形 79">
            <a:extLst>
              <a:ext uri="{FF2B5EF4-FFF2-40B4-BE49-F238E27FC236}">
                <a16:creationId xmlns:a16="http://schemas.microsoft.com/office/drawing/2014/main" id="{1DDB26BA-03A7-4A63-8FAB-ADE923FA0E1D}"/>
              </a:ext>
            </a:extLst>
          </p:cNvPr>
          <p:cNvSpPr/>
          <p:nvPr/>
        </p:nvSpPr>
        <p:spPr>
          <a:xfrm>
            <a:off x="5081608" y="97469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韓国ででコロナが</a:t>
            </a:r>
            <a:endParaRPr lang="en-US" altLang="ja-JP" sz="1200" b="1" dirty="0">
              <a:solidFill>
                <a:schemeClr val="tx1"/>
              </a:solidFill>
            </a:endParaRPr>
          </a:p>
          <a:p>
            <a:pPr algn="ctr"/>
            <a:r>
              <a:rPr lang="ja-JP" altLang="en-US" sz="1200" b="1" dirty="0">
                <a:solidFill>
                  <a:schemeClr val="tx1"/>
                </a:solidFill>
              </a:rPr>
              <a:t>再燃</a:t>
            </a:r>
          </a:p>
        </p:txBody>
      </p:sp>
      <p:cxnSp>
        <p:nvCxnSpPr>
          <p:cNvPr id="81" name="直線コネクタ 80">
            <a:extLst>
              <a:ext uri="{FF2B5EF4-FFF2-40B4-BE49-F238E27FC236}">
                <a16:creationId xmlns:a16="http://schemas.microsoft.com/office/drawing/2014/main" id="{DC0A1DCB-9D6E-41D3-85ED-BEBCF9AE82FB}"/>
              </a:ext>
            </a:extLst>
          </p:cNvPr>
          <p:cNvCxnSpPr>
            <a:cxnSpLocks/>
            <a:stCxn id="49" idx="0"/>
            <a:endCxn id="80" idx="2"/>
          </p:cNvCxnSpPr>
          <p:nvPr/>
        </p:nvCxnSpPr>
        <p:spPr>
          <a:xfrm flipV="1">
            <a:off x="3905248" y="1346168"/>
            <a:ext cx="1962173" cy="26645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84" name="直線コネクタ 83">
            <a:extLst>
              <a:ext uri="{FF2B5EF4-FFF2-40B4-BE49-F238E27FC236}">
                <a16:creationId xmlns:a16="http://schemas.microsoft.com/office/drawing/2014/main" id="{6376913E-635E-4BEB-8BA1-16E899BA9CC7}"/>
              </a:ext>
            </a:extLst>
          </p:cNvPr>
          <p:cNvCxnSpPr>
            <a:cxnSpLocks/>
            <a:stCxn id="27" idx="2"/>
            <a:endCxn id="47" idx="0"/>
          </p:cNvCxnSpPr>
          <p:nvPr/>
        </p:nvCxnSpPr>
        <p:spPr>
          <a:xfrm flipH="1">
            <a:off x="1566867" y="3164680"/>
            <a:ext cx="2325905" cy="260032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85" name="正方形/長方形 84">
            <a:extLst>
              <a:ext uri="{FF2B5EF4-FFF2-40B4-BE49-F238E27FC236}">
                <a16:creationId xmlns:a16="http://schemas.microsoft.com/office/drawing/2014/main" id="{5AED4166-2B13-45AF-AF01-0D3D91514A90}"/>
              </a:ext>
            </a:extLst>
          </p:cNvPr>
          <p:cNvSpPr/>
          <p:nvPr/>
        </p:nvSpPr>
        <p:spPr>
          <a:xfrm>
            <a:off x="3086102" y="3709985"/>
            <a:ext cx="1609724" cy="66503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tx1"/>
                </a:solidFill>
              </a:rPr>
              <a:t>緊急事態宣言</a:t>
            </a:r>
            <a:endParaRPr lang="en-US" altLang="ja-JP" sz="1400" b="1" dirty="0">
              <a:solidFill>
                <a:schemeClr val="tx1"/>
              </a:solidFill>
            </a:endParaRPr>
          </a:p>
          <a:p>
            <a:pPr algn="ctr"/>
            <a:r>
              <a:rPr kumimoji="1" lang="ja-JP" altLang="en-US" sz="1400" b="1" dirty="0">
                <a:solidFill>
                  <a:schemeClr val="tx1"/>
                </a:solidFill>
              </a:rPr>
              <a:t>他人との接触を</a:t>
            </a:r>
            <a:endParaRPr kumimoji="1" lang="en-US" altLang="ja-JP" sz="1400" b="1" dirty="0">
              <a:solidFill>
                <a:schemeClr val="tx1"/>
              </a:solidFill>
            </a:endParaRPr>
          </a:p>
          <a:p>
            <a:pPr algn="ctr"/>
            <a:r>
              <a:rPr kumimoji="1" lang="ja-JP" altLang="en-US" sz="1400" b="1" dirty="0">
                <a:solidFill>
                  <a:schemeClr val="tx1"/>
                </a:solidFill>
              </a:rPr>
              <a:t>７～８割減らそう</a:t>
            </a:r>
          </a:p>
        </p:txBody>
      </p:sp>
      <p:sp>
        <p:nvSpPr>
          <p:cNvPr id="86" name="正方形/長方形 85">
            <a:extLst>
              <a:ext uri="{FF2B5EF4-FFF2-40B4-BE49-F238E27FC236}">
                <a16:creationId xmlns:a16="http://schemas.microsoft.com/office/drawing/2014/main" id="{524265FA-268A-4EA1-AC67-6348FDD7FB07}"/>
              </a:ext>
            </a:extLst>
          </p:cNvPr>
          <p:cNvSpPr/>
          <p:nvPr/>
        </p:nvSpPr>
        <p:spPr>
          <a:xfrm>
            <a:off x="131057" y="2281240"/>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ベッド数が足りない</a:t>
            </a:r>
          </a:p>
        </p:txBody>
      </p:sp>
      <p:cxnSp>
        <p:nvCxnSpPr>
          <p:cNvPr id="87" name="直線コネクタ 86">
            <a:extLst>
              <a:ext uri="{FF2B5EF4-FFF2-40B4-BE49-F238E27FC236}">
                <a16:creationId xmlns:a16="http://schemas.microsoft.com/office/drawing/2014/main" id="{043D80F6-ACAD-4B24-B586-E0922DD07790}"/>
              </a:ext>
            </a:extLst>
          </p:cNvPr>
          <p:cNvCxnSpPr>
            <a:cxnSpLocks/>
            <a:stCxn id="86" idx="3"/>
            <a:endCxn id="27" idx="1"/>
          </p:cNvCxnSpPr>
          <p:nvPr/>
        </p:nvCxnSpPr>
        <p:spPr>
          <a:xfrm>
            <a:off x="1702682" y="2466978"/>
            <a:ext cx="945278" cy="50184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89" name="直線コネクタ 88">
            <a:extLst>
              <a:ext uri="{FF2B5EF4-FFF2-40B4-BE49-F238E27FC236}">
                <a16:creationId xmlns:a16="http://schemas.microsoft.com/office/drawing/2014/main" id="{5B7CD047-8ED3-4296-8E3E-AD9C5C0F2B14}"/>
              </a:ext>
            </a:extLst>
          </p:cNvPr>
          <p:cNvCxnSpPr>
            <a:cxnSpLocks/>
            <a:stCxn id="10" idx="3"/>
            <a:endCxn id="58" idx="1"/>
          </p:cNvCxnSpPr>
          <p:nvPr/>
        </p:nvCxnSpPr>
        <p:spPr>
          <a:xfrm>
            <a:off x="4783953" y="4395261"/>
            <a:ext cx="796507" cy="112728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90" name="正方形/長方形 89">
            <a:extLst>
              <a:ext uri="{FF2B5EF4-FFF2-40B4-BE49-F238E27FC236}">
                <a16:creationId xmlns:a16="http://schemas.microsoft.com/office/drawing/2014/main" id="{B2092179-BDD7-4714-B3A0-5FBF53790D0A}"/>
              </a:ext>
            </a:extLst>
          </p:cNvPr>
          <p:cNvSpPr/>
          <p:nvPr/>
        </p:nvSpPr>
        <p:spPr>
          <a:xfrm>
            <a:off x="5569765" y="382762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お店が開けない</a:t>
            </a:r>
          </a:p>
        </p:txBody>
      </p:sp>
      <p:cxnSp>
        <p:nvCxnSpPr>
          <p:cNvPr id="91" name="直線コネクタ 90">
            <a:extLst>
              <a:ext uri="{FF2B5EF4-FFF2-40B4-BE49-F238E27FC236}">
                <a16:creationId xmlns:a16="http://schemas.microsoft.com/office/drawing/2014/main" id="{463A2489-E3E7-46F0-ACE3-3CA00AEAB5F4}"/>
              </a:ext>
            </a:extLst>
          </p:cNvPr>
          <p:cNvCxnSpPr>
            <a:cxnSpLocks/>
            <a:stCxn id="10" idx="3"/>
            <a:endCxn id="90" idx="1"/>
          </p:cNvCxnSpPr>
          <p:nvPr/>
        </p:nvCxnSpPr>
        <p:spPr>
          <a:xfrm flipV="1">
            <a:off x="4783953" y="4013360"/>
            <a:ext cx="785812" cy="38190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92" name="直線コネクタ 91">
            <a:extLst>
              <a:ext uri="{FF2B5EF4-FFF2-40B4-BE49-F238E27FC236}">
                <a16:creationId xmlns:a16="http://schemas.microsoft.com/office/drawing/2014/main" id="{1B111EAE-B234-4D4D-864B-07891FB6E0EE}"/>
              </a:ext>
            </a:extLst>
          </p:cNvPr>
          <p:cNvCxnSpPr>
            <a:cxnSpLocks/>
            <a:stCxn id="41" idx="1"/>
            <a:endCxn id="90" idx="3"/>
          </p:cNvCxnSpPr>
          <p:nvPr/>
        </p:nvCxnSpPr>
        <p:spPr>
          <a:xfrm flipH="1">
            <a:off x="7141390" y="3719512"/>
            <a:ext cx="365513" cy="29384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88" name="正方形/長方形 187">
            <a:extLst>
              <a:ext uri="{FF2B5EF4-FFF2-40B4-BE49-F238E27FC236}">
                <a16:creationId xmlns:a16="http://schemas.microsoft.com/office/drawing/2014/main" id="{F63538E0-F707-4B61-AB95-353B382F3FA1}"/>
              </a:ext>
            </a:extLst>
          </p:cNvPr>
          <p:cNvSpPr/>
          <p:nvPr/>
        </p:nvSpPr>
        <p:spPr>
          <a:xfrm>
            <a:off x="122059" y="276700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rPr>
              <a:t>検査ができない</a:t>
            </a:r>
          </a:p>
        </p:txBody>
      </p:sp>
      <p:cxnSp>
        <p:nvCxnSpPr>
          <p:cNvPr id="191" name="直線コネクタ 190">
            <a:extLst>
              <a:ext uri="{FF2B5EF4-FFF2-40B4-BE49-F238E27FC236}">
                <a16:creationId xmlns:a16="http://schemas.microsoft.com/office/drawing/2014/main" id="{4A46D8A5-1270-4FE5-9389-7F664238580B}"/>
              </a:ext>
            </a:extLst>
          </p:cNvPr>
          <p:cNvCxnSpPr>
            <a:cxnSpLocks/>
            <a:stCxn id="188" idx="3"/>
            <a:endCxn id="27" idx="1"/>
          </p:cNvCxnSpPr>
          <p:nvPr/>
        </p:nvCxnSpPr>
        <p:spPr>
          <a:xfrm>
            <a:off x="1693684" y="2952747"/>
            <a:ext cx="954276" cy="16075"/>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96" name="正方形/長方形 195">
            <a:extLst>
              <a:ext uri="{FF2B5EF4-FFF2-40B4-BE49-F238E27FC236}">
                <a16:creationId xmlns:a16="http://schemas.microsoft.com/office/drawing/2014/main" id="{B4FE936A-D297-4B80-AC68-0AA714F6F047}"/>
              </a:ext>
            </a:extLst>
          </p:cNvPr>
          <p:cNvSpPr/>
          <p:nvPr/>
        </p:nvSpPr>
        <p:spPr>
          <a:xfrm>
            <a:off x="114304" y="139434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rPr>
              <a:t>医療機器が不足</a:t>
            </a:r>
          </a:p>
        </p:txBody>
      </p:sp>
      <p:cxnSp>
        <p:nvCxnSpPr>
          <p:cNvPr id="197" name="直線コネクタ 196">
            <a:extLst>
              <a:ext uri="{FF2B5EF4-FFF2-40B4-BE49-F238E27FC236}">
                <a16:creationId xmlns:a16="http://schemas.microsoft.com/office/drawing/2014/main" id="{5312D7C1-4EDB-4FFE-ABD2-04AC2DAF0F3D}"/>
              </a:ext>
            </a:extLst>
          </p:cNvPr>
          <p:cNvCxnSpPr>
            <a:cxnSpLocks/>
            <a:stCxn id="196" idx="3"/>
            <a:endCxn id="27" idx="1"/>
          </p:cNvCxnSpPr>
          <p:nvPr/>
        </p:nvCxnSpPr>
        <p:spPr>
          <a:xfrm>
            <a:off x="1685929" y="1580081"/>
            <a:ext cx="962031" cy="138874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06" name="正方形/長方形 205">
            <a:extLst>
              <a:ext uri="{FF2B5EF4-FFF2-40B4-BE49-F238E27FC236}">
                <a16:creationId xmlns:a16="http://schemas.microsoft.com/office/drawing/2014/main" id="{7742C745-BB43-4F29-AE28-772AAA06D216}"/>
              </a:ext>
            </a:extLst>
          </p:cNvPr>
          <p:cNvSpPr/>
          <p:nvPr/>
        </p:nvSpPr>
        <p:spPr>
          <a:xfrm>
            <a:off x="5619762" y="2400620"/>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持続支援金</a:t>
            </a:r>
          </a:p>
        </p:txBody>
      </p:sp>
      <p:sp>
        <p:nvSpPr>
          <p:cNvPr id="211" name="正方形/長方形 210">
            <a:extLst>
              <a:ext uri="{FF2B5EF4-FFF2-40B4-BE49-F238E27FC236}">
                <a16:creationId xmlns:a16="http://schemas.microsoft.com/office/drawing/2014/main" id="{041F4A57-A74E-47B3-A676-AD8C684C697B}"/>
              </a:ext>
            </a:extLst>
          </p:cNvPr>
          <p:cNvSpPr/>
          <p:nvPr/>
        </p:nvSpPr>
        <p:spPr>
          <a:xfrm>
            <a:off x="5610226" y="285805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ひとり１０万円支給</a:t>
            </a:r>
          </a:p>
        </p:txBody>
      </p:sp>
      <p:cxnSp>
        <p:nvCxnSpPr>
          <p:cNvPr id="212" name="直線コネクタ 211">
            <a:extLst>
              <a:ext uri="{FF2B5EF4-FFF2-40B4-BE49-F238E27FC236}">
                <a16:creationId xmlns:a16="http://schemas.microsoft.com/office/drawing/2014/main" id="{B8AE46A1-E158-4E5B-B470-563FD844E758}"/>
              </a:ext>
            </a:extLst>
          </p:cNvPr>
          <p:cNvCxnSpPr>
            <a:cxnSpLocks/>
            <a:endCxn id="211" idx="1"/>
          </p:cNvCxnSpPr>
          <p:nvPr/>
        </p:nvCxnSpPr>
        <p:spPr>
          <a:xfrm flipV="1">
            <a:off x="4793479" y="3043796"/>
            <a:ext cx="816747" cy="135146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14" name="直線コネクタ 213">
            <a:extLst>
              <a:ext uri="{FF2B5EF4-FFF2-40B4-BE49-F238E27FC236}">
                <a16:creationId xmlns:a16="http://schemas.microsoft.com/office/drawing/2014/main" id="{CB565B51-7424-43EA-B9BC-24888A435EB7}"/>
              </a:ext>
            </a:extLst>
          </p:cNvPr>
          <p:cNvCxnSpPr>
            <a:cxnSpLocks/>
            <a:stCxn id="10" idx="3"/>
            <a:endCxn id="206" idx="1"/>
          </p:cNvCxnSpPr>
          <p:nvPr/>
        </p:nvCxnSpPr>
        <p:spPr>
          <a:xfrm flipV="1">
            <a:off x="4783953" y="2586358"/>
            <a:ext cx="835809" cy="180890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04" name="正方形/長方形 103">
            <a:extLst>
              <a:ext uri="{FF2B5EF4-FFF2-40B4-BE49-F238E27FC236}">
                <a16:creationId xmlns:a16="http://schemas.microsoft.com/office/drawing/2014/main" id="{8B590373-6A5C-457E-B372-49782B1EFB7A}"/>
              </a:ext>
            </a:extLst>
          </p:cNvPr>
          <p:cNvSpPr/>
          <p:nvPr/>
        </p:nvSpPr>
        <p:spPr>
          <a:xfrm>
            <a:off x="3252788" y="220162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日本でも感染拡大</a:t>
            </a:r>
          </a:p>
        </p:txBody>
      </p:sp>
      <p:cxnSp>
        <p:nvCxnSpPr>
          <p:cNvPr id="105" name="直線コネクタ 104">
            <a:extLst>
              <a:ext uri="{FF2B5EF4-FFF2-40B4-BE49-F238E27FC236}">
                <a16:creationId xmlns:a16="http://schemas.microsoft.com/office/drawing/2014/main" id="{457CB2D2-141A-463D-BB1E-B4BF8529C71D}"/>
              </a:ext>
            </a:extLst>
          </p:cNvPr>
          <p:cNvCxnSpPr>
            <a:cxnSpLocks/>
            <a:stCxn id="27" idx="0"/>
            <a:endCxn id="104" idx="2"/>
          </p:cNvCxnSpPr>
          <p:nvPr/>
        </p:nvCxnSpPr>
        <p:spPr>
          <a:xfrm flipV="1">
            <a:off x="3892772" y="2573103"/>
            <a:ext cx="145829" cy="19986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09" name="テキスト ボックス 108">
            <a:extLst>
              <a:ext uri="{FF2B5EF4-FFF2-40B4-BE49-F238E27FC236}">
                <a16:creationId xmlns:a16="http://schemas.microsoft.com/office/drawing/2014/main" id="{92A7A9CB-7F17-4306-9D10-A3658FC87FED}"/>
              </a:ext>
            </a:extLst>
          </p:cNvPr>
          <p:cNvSpPr txBox="1"/>
          <p:nvPr/>
        </p:nvSpPr>
        <p:spPr>
          <a:xfrm>
            <a:off x="4325846" y="5410637"/>
            <a:ext cx="677108" cy="913070"/>
          </a:xfrm>
          <a:prstGeom prst="rect">
            <a:avLst/>
          </a:prstGeom>
          <a:solidFill>
            <a:srgbClr val="FFFF00"/>
          </a:solidFill>
          <a:ln>
            <a:solidFill>
              <a:schemeClr val="tx1">
                <a:lumMod val="50000"/>
                <a:lumOff val="50000"/>
              </a:schemeClr>
            </a:solidFill>
          </a:ln>
        </p:spPr>
        <p:txBody>
          <a:bodyPr vert="eaVert" wrap="none" rtlCol="0">
            <a:spAutoFit/>
          </a:bodyPr>
          <a:lstStyle/>
          <a:p>
            <a:r>
              <a:rPr kumimoji="1" lang="ja-JP" altLang="en-US" sz="1600" dirty="0">
                <a:latin typeface="AR丸ゴシック体E" panose="020F0909000000000000" pitchFamily="49" charset="-128"/>
                <a:ea typeface="AR丸ゴシック体E" panose="020F0909000000000000" pitchFamily="49" charset="-128"/>
              </a:rPr>
              <a:t>医療体制</a:t>
            </a:r>
            <a:endParaRPr kumimoji="1" lang="en-US" altLang="ja-JP" sz="1600" dirty="0">
              <a:latin typeface="AR丸ゴシック体E" panose="020F0909000000000000" pitchFamily="49" charset="-128"/>
              <a:ea typeface="AR丸ゴシック体E" panose="020F0909000000000000" pitchFamily="49" charset="-128"/>
            </a:endParaRPr>
          </a:p>
          <a:p>
            <a:r>
              <a:rPr kumimoji="1" lang="ja-JP" altLang="en-US" sz="1600" dirty="0">
                <a:latin typeface="AR丸ゴシック体E" panose="020F0909000000000000" pitchFamily="49" charset="-128"/>
                <a:ea typeface="AR丸ゴシック体E" panose="020F0909000000000000" pitchFamily="49" charset="-128"/>
              </a:rPr>
              <a:t>　の充実</a:t>
            </a:r>
          </a:p>
        </p:txBody>
      </p:sp>
      <p:sp>
        <p:nvSpPr>
          <p:cNvPr id="110" name="テキスト ボックス 109">
            <a:extLst>
              <a:ext uri="{FF2B5EF4-FFF2-40B4-BE49-F238E27FC236}">
                <a16:creationId xmlns:a16="http://schemas.microsoft.com/office/drawing/2014/main" id="{2509DEF1-5F8F-447A-AEE7-BEC2DE9690F1}"/>
              </a:ext>
            </a:extLst>
          </p:cNvPr>
          <p:cNvSpPr txBox="1"/>
          <p:nvPr/>
        </p:nvSpPr>
        <p:spPr>
          <a:xfrm>
            <a:off x="3565174" y="5398292"/>
            <a:ext cx="677108" cy="913070"/>
          </a:xfrm>
          <a:prstGeom prst="rect">
            <a:avLst/>
          </a:prstGeom>
          <a:solidFill>
            <a:schemeClr val="accent5">
              <a:lumMod val="40000"/>
              <a:lumOff val="60000"/>
            </a:schemeClr>
          </a:solidFill>
          <a:ln>
            <a:solidFill>
              <a:schemeClr val="tx1">
                <a:lumMod val="50000"/>
                <a:lumOff val="50000"/>
              </a:schemeClr>
            </a:solidFill>
          </a:ln>
        </p:spPr>
        <p:txBody>
          <a:bodyPr vert="eaVert" wrap="none" rtlCol="0">
            <a:spAutoFit/>
          </a:bodyPr>
          <a:lstStyle/>
          <a:p>
            <a:r>
              <a:rPr kumimoji="1" lang="ja-JP" altLang="en-US" sz="1600" dirty="0">
                <a:latin typeface="AR丸ゴシック体E" panose="020F0909000000000000" pitchFamily="49" charset="-128"/>
                <a:ea typeface="AR丸ゴシック体E" panose="020F0909000000000000" pitchFamily="49" charset="-128"/>
              </a:rPr>
              <a:t>感染拡大</a:t>
            </a:r>
            <a:endParaRPr kumimoji="1" lang="en-US" altLang="ja-JP" sz="1600" dirty="0">
              <a:latin typeface="AR丸ゴシック体E" panose="020F0909000000000000" pitchFamily="49" charset="-128"/>
              <a:ea typeface="AR丸ゴシック体E" panose="020F0909000000000000" pitchFamily="49" charset="-128"/>
            </a:endParaRPr>
          </a:p>
          <a:p>
            <a:r>
              <a:rPr kumimoji="1" lang="ja-JP" altLang="en-US" sz="1600" dirty="0">
                <a:latin typeface="AR丸ゴシック体E" panose="020F0909000000000000" pitchFamily="49" charset="-128"/>
                <a:ea typeface="AR丸ゴシック体E" panose="020F0909000000000000" pitchFamily="49" charset="-128"/>
              </a:rPr>
              <a:t>　の防止</a:t>
            </a:r>
          </a:p>
        </p:txBody>
      </p:sp>
      <p:sp>
        <p:nvSpPr>
          <p:cNvPr id="111" name="テキスト ボックス 110">
            <a:extLst>
              <a:ext uri="{FF2B5EF4-FFF2-40B4-BE49-F238E27FC236}">
                <a16:creationId xmlns:a16="http://schemas.microsoft.com/office/drawing/2014/main" id="{5C9E9AB1-099D-4787-93CE-BA42DE19EFE1}"/>
              </a:ext>
            </a:extLst>
          </p:cNvPr>
          <p:cNvSpPr txBox="1"/>
          <p:nvPr/>
        </p:nvSpPr>
        <p:spPr>
          <a:xfrm>
            <a:off x="2792819" y="5398292"/>
            <a:ext cx="677108" cy="919828"/>
          </a:xfrm>
          <a:prstGeom prst="rect">
            <a:avLst/>
          </a:prstGeom>
          <a:solidFill>
            <a:srgbClr val="92D050"/>
          </a:solidFill>
          <a:ln>
            <a:solidFill>
              <a:schemeClr val="tx1">
                <a:lumMod val="50000"/>
                <a:lumOff val="50000"/>
              </a:schemeClr>
            </a:solidFill>
          </a:ln>
        </p:spPr>
        <p:txBody>
          <a:bodyPr vert="eaVert" wrap="square" rtlCol="0">
            <a:spAutoFit/>
          </a:bodyPr>
          <a:lstStyle/>
          <a:p>
            <a:r>
              <a:rPr kumimoji="1" lang="ja-JP" altLang="en-US" sz="1600" dirty="0">
                <a:latin typeface="AR丸ゴシック体E" panose="020F0909000000000000" pitchFamily="49" charset="-128"/>
                <a:ea typeface="AR丸ゴシック体E" panose="020F0909000000000000" pitchFamily="49" charset="-128"/>
              </a:rPr>
              <a:t>経済的な</a:t>
            </a:r>
            <a:endParaRPr kumimoji="1" lang="en-US" altLang="ja-JP" sz="1600" dirty="0">
              <a:latin typeface="AR丸ゴシック体E" panose="020F0909000000000000" pitchFamily="49" charset="-128"/>
              <a:ea typeface="AR丸ゴシック体E" panose="020F0909000000000000" pitchFamily="49" charset="-128"/>
            </a:endParaRPr>
          </a:p>
          <a:p>
            <a:r>
              <a:rPr kumimoji="1" lang="ja-JP" altLang="en-US" sz="1600" dirty="0">
                <a:latin typeface="AR丸ゴシック体E" panose="020F0909000000000000" pitchFamily="49" charset="-128"/>
                <a:ea typeface="AR丸ゴシック体E" panose="020F0909000000000000" pitchFamily="49" charset="-128"/>
              </a:rPr>
              <a:t>　　支援</a:t>
            </a:r>
          </a:p>
        </p:txBody>
      </p:sp>
      <p:sp>
        <p:nvSpPr>
          <p:cNvPr id="98" name="正方形/長方形 97">
            <a:extLst>
              <a:ext uri="{FF2B5EF4-FFF2-40B4-BE49-F238E27FC236}">
                <a16:creationId xmlns:a16="http://schemas.microsoft.com/office/drawing/2014/main" id="{AF164479-DFAF-4661-95A2-EFEF67E2BC55}"/>
              </a:ext>
            </a:extLst>
          </p:cNvPr>
          <p:cNvSpPr/>
          <p:nvPr/>
        </p:nvSpPr>
        <p:spPr>
          <a:xfrm>
            <a:off x="7506902" y="2281240"/>
            <a:ext cx="1571625" cy="530684"/>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取り組みに協力しようとしない人や店</a:t>
            </a:r>
          </a:p>
        </p:txBody>
      </p:sp>
      <p:cxnSp>
        <p:nvCxnSpPr>
          <p:cNvPr id="99" name="直線コネクタ 98">
            <a:extLst>
              <a:ext uri="{FF2B5EF4-FFF2-40B4-BE49-F238E27FC236}">
                <a16:creationId xmlns:a16="http://schemas.microsoft.com/office/drawing/2014/main" id="{E70E972A-5995-4E44-819A-F2DAEA039F5E}"/>
              </a:ext>
            </a:extLst>
          </p:cNvPr>
          <p:cNvCxnSpPr>
            <a:cxnSpLocks/>
            <a:stCxn id="98" idx="1"/>
            <a:endCxn id="90" idx="3"/>
          </p:cNvCxnSpPr>
          <p:nvPr/>
        </p:nvCxnSpPr>
        <p:spPr>
          <a:xfrm flipH="1">
            <a:off x="7141390" y="2546582"/>
            <a:ext cx="365512" cy="146677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03" name="正方形/長方形 102">
            <a:extLst>
              <a:ext uri="{FF2B5EF4-FFF2-40B4-BE49-F238E27FC236}">
                <a16:creationId xmlns:a16="http://schemas.microsoft.com/office/drawing/2014/main" id="{02F659A2-9481-40BD-8566-4C764C703840}"/>
              </a:ext>
            </a:extLst>
          </p:cNvPr>
          <p:cNvSpPr/>
          <p:nvPr/>
        </p:nvSpPr>
        <p:spPr>
          <a:xfrm>
            <a:off x="7521093" y="2892365"/>
            <a:ext cx="1571625" cy="530684"/>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我慢して、協力しようとする人や店</a:t>
            </a:r>
          </a:p>
        </p:txBody>
      </p:sp>
      <p:cxnSp>
        <p:nvCxnSpPr>
          <p:cNvPr id="106" name="直線コネクタ 105">
            <a:extLst>
              <a:ext uri="{FF2B5EF4-FFF2-40B4-BE49-F238E27FC236}">
                <a16:creationId xmlns:a16="http://schemas.microsoft.com/office/drawing/2014/main" id="{CCCB51B1-A333-4618-8208-06202DD1E31F}"/>
              </a:ext>
            </a:extLst>
          </p:cNvPr>
          <p:cNvCxnSpPr>
            <a:cxnSpLocks/>
            <a:stCxn id="103" idx="1"/>
            <a:endCxn id="90" idx="3"/>
          </p:cNvCxnSpPr>
          <p:nvPr/>
        </p:nvCxnSpPr>
        <p:spPr>
          <a:xfrm flipH="1">
            <a:off x="7141390" y="3157707"/>
            <a:ext cx="379703" cy="85565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07" name="直線コネクタ 106">
            <a:extLst>
              <a:ext uri="{FF2B5EF4-FFF2-40B4-BE49-F238E27FC236}">
                <a16:creationId xmlns:a16="http://schemas.microsoft.com/office/drawing/2014/main" id="{F5C63FAE-4C78-48C3-A542-80CB9AEBFF44}"/>
              </a:ext>
            </a:extLst>
          </p:cNvPr>
          <p:cNvCxnSpPr>
            <a:cxnSpLocks/>
            <a:stCxn id="103" idx="1"/>
            <a:endCxn id="45" idx="3"/>
          </p:cNvCxnSpPr>
          <p:nvPr/>
        </p:nvCxnSpPr>
        <p:spPr>
          <a:xfrm flipH="1">
            <a:off x="7161612" y="3157707"/>
            <a:ext cx="359481" cy="342525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85668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1C26516-84E9-41CD-B996-A4C7D5D8D937}"/>
              </a:ext>
            </a:extLst>
          </p:cNvPr>
          <p:cNvSpPr txBox="1"/>
          <p:nvPr/>
        </p:nvSpPr>
        <p:spPr>
          <a:xfrm>
            <a:off x="560894" y="421626"/>
            <a:ext cx="8022211" cy="8094524"/>
          </a:xfrm>
          <a:prstGeom prst="rect">
            <a:avLst/>
          </a:prstGeom>
          <a:noFill/>
        </p:spPr>
        <p:txBody>
          <a:bodyPr wrap="square" rtlCol="0">
            <a:spAutoFit/>
          </a:bodyPr>
          <a:lstStyle/>
          <a:p>
            <a:pPr algn="ctr"/>
            <a:r>
              <a:rPr kumimoji="1" lang="ja-JP" altLang="en-US" sz="3200" b="1" dirty="0">
                <a:latin typeface="BIZ UDPゴシック" panose="020B0400000000000000" pitchFamily="50" charset="-128"/>
                <a:ea typeface="BIZ UDPゴシック" panose="020B0400000000000000" pitchFamily="50" charset="-128"/>
              </a:rPr>
              <a:t>色々な変化をたくさん書き出しましたね。</a:t>
            </a:r>
            <a:endParaRPr kumimoji="1" lang="en-US" altLang="ja-JP" sz="3200" b="1" dirty="0">
              <a:latin typeface="BIZ UDPゴシック" panose="020B0400000000000000" pitchFamily="50" charset="-128"/>
              <a:ea typeface="BIZ UDPゴシック" panose="020B0400000000000000" pitchFamily="50" charset="-128"/>
            </a:endParaRPr>
          </a:p>
          <a:p>
            <a:pPr algn="ctr"/>
            <a:endParaRPr kumimoji="1" lang="en-US" altLang="ja-JP" sz="2800" dirty="0">
              <a:latin typeface="BIZ UDPゴシック" panose="020B0400000000000000" pitchFamily="50" charset="-128"/>
              <a:ea typeface="AR P丸ゴシック体E" panose="020F0900000000000000" pitchFamily="50" charset="-128"/>
            </a:endParaRPr>
          </a:p>
          <a:p>
            <a:pPr algn="ctr"/>
            <a:r>
              <a:rPr kumimoji="1" lang="ja-JP" altLang="en-US" sz="2800" dirty="0">
                <a:solidFill>
                  <a:schemeClr val="accent1"/>
                </a:solidFill>
                <a:latin typeface="BIZ UDPゴシック" panose="020B0400000000000000" pitchFamily="50" charset="-128"/>
                <a:ea typeface="BIZ UDPゴシック" panose="020B0400000000000000" pitchFamily="50" charset="-128"/>
              </a:rPr>
              <a:t>個人向けに配信しますが、 学校での授業を</a:t>
            </a:r>
            <a:endParaRPr kumimoji="1" lang="en-US" altLang="ja-JP" sz="2800" dirty="0">
              <a:solidFill>
                <a:schemeClr val="accent1"/>
              </a:solidFill>
              <a:latin typeface="BIZ UDPゴシック" panose="020B0400000000000000" pitchFamily="50" charset="-128"/>
              <a:ea typeface="BIZ UDPゴシック" panose="020B0400000000000000" pitchFamily="50" charset="-128"/>
            </a:endParaRPr>
          </a:p>
          <a:p>
            <a:pPr algn="ctr"/>
            <a:r>
              <a:rPr kumimoji="1" lang="ja-JP" altLang="en-US" sz="2800" dirty="0">
                <a:solidFill>
                  <a:schemeClr val="accent1"/>
                </a:solidFill>
                <a:latin typeface="BIZ UDPゴシック" panose="020B0400000000000000" pitchFamily="50" charset="-128"/>
                <a:ea typeface="BIZ UDPゴシック" panose="020B0400000000000000" pitchFamily="50" charset="-128"/>
              </a:rPr>
              <a:t>イメージしながらご覧ください。</a:t>
            </a:r>
            <a:endParaRPr kumimoji="1" lang="en-US" altLang="ja-JP" sz="2800" dirty="0">
              <a:solidFill>
                <a:schemeClr val="accent1"/>
              </a:solidFill>
              <a:latin typeface="BIZ UDPゴシック" panose="020B0400000000000000" pitchFamily="50" charset="-128"/>
              <a:ea typeface="BIZ UDPゴシック" panose="020B0400000000000000" pitchFamily="50" charset="-128"/>
            </a:endParaRPr>
          </a:p>
          <a:p>
            <a:endParaRPr kumimoji="1" lang="en-US" altLang="ja-JP" sz="2800" dirty="0">
              <a:solidFill>
                <a:schemeClr val="accent1"/>
              </a:solidFill>
              <a:latin typeface="AR P丸ゴシック体E" panose="020F0900000000000000" pitchFamily="50" charset="-128"/>
              <a:ea typeface="AR P丸ゴシック体E" panose="020F0900000000000000" pitchFamily="50" charset="-128"/>
            </a:endParaRPr>
          </a:p>
          <a:p>
            <a:r>
              <a:rPr kumimoji="1" lang="ja-JP" altLang="en-US" sz="2800" dirty="0">
                <a:latin typeface="BIZ UDPゴシック" panose="020B0400000000000000" pitchFamily="50" charset="-128"/>
                <a:ea typeface="BIZ UDPゴシック" panose="020B0400000000000000" pitchFamily="50" charset="-128"/>
              </a:rPr>
              <a:t>・では、班ごとに模造紙の上にふせん紙を出し合い、</a:t>
            </a:r>
            <a:endParaRPr kumimoji="1" lang="en-US" altLang="ja-JP" sz="2800" dirty="0">
              <a:latin typeface="BIZ UDPゴシック" panose="020B0400000000000000" pitchFamily="50" charset="-128"/>
              <a:ea typeface="BIZ UDPゴシック" panose="020B0400000000000000" pitchFamily="50" charset="-128"/>
            </a:endParaRPr>
          </a:p>
          <a:p>
            <a:r>
              <a:rPr kumimoji="1" lang="ja-JP" altLang="en-US" sz="2800" dirty="0">
                <a:latin typeface="BIZ UDPゴシック" panose="020B0400000000000000" pitchFamily="50" charset="-128"/>
                <a:ea typeface="BIZ UDPゴシック" panose="020B0400000000000000" pitchFamily="50" charset="-128"/>
              </a:rPr>
              <a:t>　どんな変化があったのかまとめましょう。</a:t>
            </a:r>
            <a:endParaRPr kumimoji="1" lang="en-US" altLang="ja-JP" sz="2800" dirty="0">
              <a:latin typeface="BIZ UDPゴシック" panose="020B0400000000000000" pitchFamily="50" charset="-128"/>
              <a:ea typeface="BIZ UDPゴシック" panose="020B0400000000000000" pitchFamily="50" charset="-128"/>
            </a:endParaRPr>
          </a:p>
          <a:p>
            <a:r>
              <a:rPr kumimoji="1" lang="ja-JP" altLang="en-US" sz="2800" dirty="0">
                <a:latin typeface="BIZ UDPゴシック" panose="020B0400000000000000" pitchFamily="50" charset="-128"/>
                <a:ea typeface="BIZ UDPゴシック" panose="020B0400000000000000" pitchFamily="50" charset="-128"/>
              </a:rPr>
              <a:t>　</a:t>
            </a:r>
            <a:endParaRPr kumimoji="1" lang="en-US" altLang="ja-JP" sz="2800" dirty="0">
              <a:latin typeface="BIZ UDPゴシック" panose="020B0400000000000000" pitchFamily="50" charset="-128"/>
              <a:ea typeface="BIZ UDPゴシック" panose="020B0400000000000000" pitchFamily="50" charset="-128"/>
            </a:endParaRPr>
          </a:p>
          <a:p>
            <a:r>
              <a:rPr kumimoji="1" lang="ja-JP" altLang="en-US" sz="2800" dirty="0">
                <a:latin typeface="BIZ UDPゴシック" panose="020B0400000000000000" pitchFamily="50" charset="-128"/>
                <a:ea typeface="BIZ UDPゴシック" panose="020B0400000000000000" pitchFamily="50" charset="-128"/>
              </a:rPr>
              <a:t>・同じことが書いてあるふせん紙は、重ねます。</a:t>
            </a:r>
            <a:endParaRPr kumimoji="1" lang="en-US" altLang="ja-JP" sz="2800" dirty="0">
              <a:latin typeface="BIZ UDPゴシック" panose="020B0400000000000000" pitchFamily="50" charset="-128"/>
              <a:ea typeface="BIZ UDPゴシック" panose="020B0400000000000000" pitchFamily="50" charset="-128"/>
            </a:endParaRPr>
          </a:p>
          <a:p>
            <a:r>
              <a:rPr kumimoji="1" lang="ja-JP" altLang="en-US" sz="2800" dirty="0">
                <a:latin typeface="BIZ UDPゴシック" panose="020B0400000000000000" pitchFamily="50" charset="-128"/>
                <a:ea typeface="BIZ UDPゴシック" panose="020B0400000000000000" pitchFamily="50" charset="-128"/>
              </a:rPr>
              <a:t>　</a:t>
            </a:r>
            <a:endParaRPr kumimoji="1" lang="en-US" altLang="ja-JP" sz="2800" dirty="0">
              <a:latin typeface="BIZ UDPゴシック" panose="020B0400000000000000" pitchFamily="50" charset="-128"/>
              <a:ea typeface="BIZ UDPゴシック" panose="020B0400000000000000" pitchFamily="50" charset="-128"/>
            </a:endParaRPr>
          </a:p>
          <a:p>
            <a:r>
              <a:rPr kumimoji="1" lang="ja-JP" altLang="en-US" sz="2800" dirty="0">
                <a:latin typeface="BIZ UDPゴシック" panose="020B0400000000000000" pitchFamily="50" charset="-128"/>
                <a:ea typeface="BIZ UDPゴシック" panose="020B0400000000000000" pitchFamily="50" charset="-128"/>
              </a:rPr>
              <a:t>・似ている内容のふせん紙は近くに並べて、</a:t>
            </a:r>
            <a:endParaRPr kumimoji="1" lang="en-US" altLang="ja-JP" sz="2800" dirty="0">
              <a:latin typeface="BIZ UDPゴシック" panose="020B0400000000000000" pitchFamily="50" charset="-128"/>
              <a:ea typeface="BIZ UDPゴシック" panose="020B0400000000000000" pitchFamily="50" charset="-128"/>
            </a:endParaRPr>
          </a:p>
          <a:p>
            <a:r>
              <a:rPr kumimoji="1" lang="ja-JP" altLang="en-US" sz="2800" dirty="0">
                <a:latin typeface="BIZ UDPゴシック" panose="020B0400000000000000" pitchFamily="50" charset="-128"/>
                <a:ea typeface="BIZ UDPゴシック" panose="020B0400000000000000" pitchFamily="50" charset="-128"/>
              </a:rPr>
              <a:t>　グループにしていきましょう。</a:t>
            </a:r>
            <a:endParaRPr kumimoji="1" lang="en-US" altLang="ja-JP" sz="2800" dirty="0">
              <a:latin typeface="BIZ UDPゴシック" panose="020B0400000000000000" pitchFamily="50" charset="-128"/>
              <a:ea typeface="BIZ UDPゴシック" panose="020B0400000000000000" pitchFamily="50" charset="-128"/>
            </a:endParaRPr>
          </a:p>
          <a:p>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BIZ UDPゴシック" panose="020B0400000000000000" pitchFamily="50" charset="-128"/>
                <a:ea typeface="BIZ UDPゴシック" panose="020B0400000000000000" pitchFamily="50" charset="-128"/>
              </a:rPr>
              <a:t>・そこまでを</a:t>
            </a:r>
            <a:r>
              <a:rPr kumimoji="1" lang="en-US" altLang="ja-JP" sz="2800" dirty="0">
                <a:latin typeface="BIZ UDPゴシック" panose="020B0400000000000000" pitchFamily="50" charset="-128"/>
                <a:ea typeface="BIZ UDPゴシック" panose="020B0400000000000000" pitchFamily="50" charset="-128"/>
              </a:rPr>
              <a:t>3</a:t>
            </a:r>
            <a:r>
              <a:rPr kumimoji="1" lang="ja-JP" altLang="en-US" sz="2800" dirty="0">
                <a:latin typeface="BIZ UDPゴシック" panose="020B0400000000000000" pitchFamily="50" charset="-128"/>
                <a:ea typeface="BIZ UDPゴシック" panose="020B0400000000000000" pitchFamily="50" charset="-128"/>
              </a:rPr>
              <a:t>分以内でやりましょう。</a:t>
            </a:r>
            <a:endParaRPr kumimoji="1" lang="en-US" altLang="ja-JP" sz="2800" dirty="0">
              <a:latin typeface="BIZ UDPゴシック" panose="020B0400000000000000" pitchFamily="50" charset="-128"/>
              <a:ea typeface="BIZ UDPゴシック" panose="020B0400000000000000" pitchFamily="50" charset="-128"/>
            </a:endParaRPr>
          </a:p>
          <a:p>
            <a:endParaRPr kumimoji="1" lang="en-US" altLang="ja-JP" sz="3200"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　</a:t>
            </a:r>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　</a:t>
            </a:r>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ja-JP" altLang="en-US" sz="3200" dirty="0">
              <a:latin typeface="AR P丸ゴシック体E" panose="020F0900000000000000" pitchFamily="50" charset="-128"/>
              <a:ea typeface="AR P丸ゴシック体E" panose="020F0900000000000000" pitchFamily="50" charset="-128"/>
            </a:endParaRPr>
          </a:p>
        </p:txBody>
      </p:sp>
    </p:spTree>
    <p:extLst>
      <p:ext uri="{BB962C8B-B14F-4D97-AF65-F5344CB8AC3E}">
        <p14:creationId xmlns:p14="http://schemas.microsoft.com/office/powerpoint/2010/main" val="1284783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Effect transition="in" filter="fade">
                                      <p:cBhvr>
                                        <p:cTn id="7" dur="1000"/>
                                        <p:tgtEl>
                                          <p:spTgt spid="2">
                                            <p:txEl>
                                              <p:pRg st="5" end="5"/>
                                            </p:txEl>
                                          </p:spTgt>
                                        </p:tgtEl>
                                      </p:cBhvr>
                                    </p:animEffect>
                                    <p:anim calcmode="lin" valueType="num">
                                      <p:cBhvr>
                                        <p:cTn id="8"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5" end="5"/>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6" end="6"/>
                                            </p:txEl>
                                          </p:spTgt>
                                        </p:tgtEl>
                                        <p:attrNameLst>
                                          <p:attrName>style.visibility</p:attrName>
                                        </p:attrNameLst>
                                      </p:cBhvr>
                                      <p:to>
                                        <p:strVal val="visible"/>
                                      </p:to>
                                    </p:set>
                                    <p:animEffect transition="in" filter="fade">
                                      <p:cBhvr>
                                        <p:cTn id="12" dur="1000"/>
                                        <p:tgtEl>
                                          <p:spTgt spid="2">
                                            <p:txEl>
                                              <p:pRg st="6" end="6"/>
                                            </p:txEl>
                                          </p:spTgt>
                                        </p:tgtEl>
                                      </p:cBhvr>
                                    </p:animEffect>
                                    <p:anim calcmode="lin" valueType="num">
                                      <p:cBhvr>
                                        <p:cTn id="13"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
                                            <p:txEl>
                                              <p:pRg st="8" end="8"/>
                                            </p:txEl>
                                          </p:spTgt>
                                        </p:tgtEl>
                                        <p:attrNameLst>
                                          <p:attrName>style.visibility</p:attrName>
                                        </p:attrNameLst>
                                      </p:cBhvr>
                                      <p:to>
                                        <p:strVal val="visible"/>
                                      </p:to>
                                    </p:set>
                                    <p:animEffect transition="in" filter="fade">
                                      <p:cBhvr>
                                        <p:cTn id="19" dur="1000"/>
                                        <p:tgtEl>
                                          <p:spTgt spid="2">
                                            <p:txEl>
                                              <p:pRg st="8" end="8"/>
                                            </p:txEl>
                                          </p:spTgt>
                                        </p:tgtEl>
                                      </p:cBhvr>
                                    </p:animEffect>
                                    <p:anim calcmode="lin" valueType="num">
                                      <p:cBhvr>
                                        <p:cTn id="20"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8" end="8"/>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
                                            <p:txEl>
                                              <p:pRg st="9" end="9"/>
                                            </p:txEl>
                                          </p:spTgt>
                                        </p:tgtEl>
                                        <p:attrNameLst>
                                          <p:attrName>style.visibility</p:attrName>
                                        </p:attrNameLst>
                                      </p:cBhvr>
                                      <p:to>
                                        <p:strVal val="visible"/>
                                      </p:to>
                                    </p:set>
                                    <p:animEffect transition="in" filter="fade">
                                      <p:cBhvr>
                                        <p:cTn id="24" dur="1000"/>
                                        <p:tgtEl>
                                          <p:spTgt spid="2">
                                            <p:txEl>
                                              <p:pRg st="9" end="9"/>
                                            </p:txEl>
                                          </p:spTgt>
                                        </p:tgtEl>
                                      </p:cBhvr>
                                    </p:animEffect>
                                    <p:anim calcmode="lin" valueType="num">
                                      <p:cBhvr>
                                        <p:cTn id="25"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26" dur="1000" fill="hold"/>
                                        <p:tgtEl>
                                          <p:spTgt spid="2">
                                            <p:txEl>
                                              <p:pRg st="9" end="9"/>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
                                            <p:txEl>
                                              <p:pRg st="10" end="10"/>
                                            </p:txEl>
                                          </p:spTgt>
                                        </p:tgtEl>
                                        <p:attrNameLst>
                                          <p:attrName>style.visibility</p:attrName>
                                        </p:attrNameLst>
                                      </p:cBhvr>
                                      <p:to>
                                        <p:strVal val="visible"/>
                                      </p:to>
                                    </p:set>
                                    <p:animEffect transition="in" filter="fade">
                                      <p:cBhvr>
                                        <p:cTn id="29" dur="1000"/>
                                        <p:tgtEl>
                                          <p:spTgt spid="2">
                                            <p:txEl>
                                              <p:pRg st="10" end="10"/>
                                            </p:txEl>
                                          </p:spTgt>
                                        </p:tgtEl>
                                      </p:cBhvr>
                                    </p:animEffect>
                                    <p:anim calcmode="lin" valueType="num">
                                      <p:cBhvr>
                                        <p:cTn id="30"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31" dur="1000" fill="hold"/>
                                        <p:tgtEl>
                                          <p:spTgt spid="2">
                                            <p:txEl>
                                              <p:pRg st="10" end="10"/>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2">
                                            <p:txEl>
                                              <p:pRg st="11" end="11"/>
                                            </p:txEl>
                                          </p:spTgt>
                                        </p:tgtEl>
                                        <p:attrNameLst>
                                          <p:attrName>style.visibility</p:attrName>
                                        </p:attrNameLst>
                                      </p:cBhvr>
                                      <p:to>
                                        <p:strVal val="visible"/>
                                      </p:to>
                                    </p:set>
                                    <p:animEffect transition="in" filter="fade">
                                      <p:cBhvr>
                                        <p:cTn id="34" dur="1000"/>
                                        <p:tgtEl>
                                          <p:spTgt spid="2">
                                            <p:txEl>
                                              <p:pRg st="11" end="11"/>
                                            </p:txEl>
                                          </p:spTgt>
                                        </p:tgtEl>
                                      </p:cBhvr>
                                    </p:animEffect>
                                    <p:anim calcmode="lin" valueType="num">
                                      <p:cBhvr>
                                        <p:cTn id="35" dur="1000" fill="hold"/>
                                        <p:tgtEl>
                                          <p:spTgt spid="2">
                                            <p:txEl>
                                              <p:pRg st="11" end="11"/>
                                            </p:txEl>
                                          </p:spTgt>
                                        </p:tgtEl>
                                        <p:attrNameLst>
                                          <p:attrName>ppt_x</p:attrName>
                                        </p:attrNameLst>
                                      </p:cBhvr>
                                      <p:tavLst>
                                        <p:tav tm="0">
                                          <p:val>
                                            <p:strVal val="#ppt_x"/>
                                          </p:val>
                                        </p:tav>
                                        <p:tav tm="100000">
                                          <p:val>
                                            <p:strVal val="#ppt_x"/>
                                          </p:val>
                                        </p:tav>
                                      </p:tavLst>
                                    </p:anim>
                                    <p:anim calcmode="lin" valueType="num">
                                      <p:cBhvr>
                                        <p:cTn id="36" dur="1000" fill="hold"/>
                                        <p:tgtEl>
                                          <p:spTgt spid="2">
                                            <p:txEl>
                                              <p:pRg st="11" end="11"/>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2">
                                            <p:txEl>
                                              <p:pRg st="13" end="13"/>
                                            </p:txEl>
                                          </p:spTgt>
                                        </p:tgtEl>
                                        <p:attrNameLst>
                                          <p:attrName>style.visibility</p:attrName>
                                        </p:attrNameLst>
                                      </p:cBhvr>
                                      <p:to>
                                        <p:strVal val="visible"/>
                                      </p:to>
                                    </p:set>
                                    <p:animEffect transition="in" filter="fade">
                                      <p:cBhvr>
                                        <p:cTn id="39" dur="1000"/>
                                        <p:tgtEl>
                                          <p:spTgt spid="2">
                                            <p:txEl>
                                              <p:pRg st="13" end="13"/>
                                            </p:txEl>
                                          </p:spTgt>
                                        </p:tgtEl>
                                      </p:cBhvr>
                                    </p:animEffect>
                                    <p:anim calcmode="lin" valueType="num">
                                      <p:cBhvr>
                                        <p:cTn id="40" dur="1000" fill="hold"/>
                                        <p:tgtEl>
                                          <p:spTgt spid="2">
                                            <p:txEl>
                                              <p:pRg st="13" end="13"/>
                                            </p:txEl>
                                          </p:spTgt>
                                        </p:tgtEl>
                                        <p:attrNameLst>
                                          <p:attrName>ppt_x</p:attrName>
                                        </p:attrNameLst>
                                      </p:cBhvr>
                                      <p:tavLst>
                                        <p:tav tm="0">
                                          <p:val>
                                            <p:strVal val="#ppt_x"/>
                                          </p:val>
                                        </p:tav>
                                        <p:tav tm="100000">
                                          <p:val>
                                            <p:strVal val="#ppt_x"/>
                                          </p:val>
                                        </p:tav>
                                      </p:tavLst>
                                    </p:anim>
                                    <p:anim calcmode="lin" valueType="num">
                                      <p:cBhvr>
                                        <p:cTn id="41" dur="1000" fill="hold"/>
                                        <p:tgtEl>
                                          <p:spTgt spid="2">
                                            <p:txEl>
                                              <p:pRg st="13" end="1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a:extLst>
              <a:ext uri="{FF2B5EF4-FFF2-40B4-BE49-F238E27FC236}">
                <a16:creationId xmlns:a16="http://schemas.microsoft.com/office/drawing/2014/main" id="{BA8B4AE9-40E2-40A9-97CE-0DFF78CAF905}"/>
              </a:ext>
            </a:extLst>
          </p:cNvPr>
          <p:cNvCxnSpPr>
            <a:cxnSpLocks/>
            <a:stCxn id="27" idx="0"/>
            <a:endCxn id="6" idx="2"/>
          </p:cNvCxnSpPr>
          <p:nvPr/>
        </p:nvCxnSpPr>
        <p:spPr>
          <a:xfrm flipH="1" flipV="1">
            <a:off x="3271840" y="673118"/>
            <a:ext cx="620932" cy="209984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 name="直線コネクタ 4">
            <a:extLst>
              <a:ext uri="{FF2B5EF4-FFF2-40B4-BE49-F238E27FC236}">
                <a16:creationId xmlns:a16="http://schemas.microsoft.com/office/drawing/2014/main" id="{8317F9CA-5662-4995-AAD6-31276C067080}"/>
              </a:ext>
            </a:extLst>
          </p:cNvPr>
          <p:cNvCxnSpPr>
            <a:cxnSpLocks/>
            <a:stCxn id="6" idx="3"/>
            <a:endCxn id="22" idx="0"/>
          </p:cNvCxnSpPr>
          <p:nvPr/>
        </p:nvCxnSpPr>
        <p:spPr>
          <a:xfrm>
            <a:off x="4057652" y="487381"/>
            <a:ext cx="2338387" cy="140809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6" name="正方形/長方形 5">
            <a:extLst>
              <a:ext uri="{FF2B5EF4-FFF2-40B4-BE49-F238E27FC236}">
                <a16:creationId xmlns:a16="http://schemas.microsoft.com/office/drawing/2014/main" id="{AD089D06-1886-4990-BD38-D2CB744DA74D}"/>
              </a:ext>
            </a:extLst>
          </p:cNvPr>
          <p:cNvSpPr/>
          <p:nvPr/>
        </p:nvSpPr>
        <p:spPr>
          <a:xfrm>
            <a:off x="2486027" y="30164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中国でコロナが蔓延</a:t>
            </a:r>
          </a:p>
        </p:txBody>
      </p:sp>
      <p:sp>
        <p:nvSpPr>
          <p:cNvPr id="7" name="正方形/長方形 6">
            <a:extLst>
              <a:ext uri="{FF2B5EF4-FFF2-40B4-BE49-F238E27FC236}">
                <a16:creationId xmlns:a16="http://schemas.microsoft.com/office/drawing/2014/main" id="{2E5AB850-105C-4090-BEC6-9C2D89BF24E1}"/>
              </a:ext>
            </a:extLst>
          </p:cNvPr>
          <p:cNvSpPr/>
          <p:nvPr/>
        </p:nvSpPr>
        <p:spPr>
          <a:xfrm>
            <a:off x="136329" y="333850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お医者さんが大変</a:t>
            </a:r>
            <a:endParaRPr kumimoji="1" lang="ja-JP" altLang="en-US" sz="1200" b="1" dirty="0">
              <a:solidFill>
                <a:schemeClr val="tx1"/>
              </a:solidFill>
            </a:endParaRPr>
          </a:p>
        </p:txBody>
      </p:sp>
      <p:sp>
        <p:nvSpPr>
          <p:cNvPr id="8" name="正方形/長方形 7">
            <a:extLst>
              <a:ext uri="{FF2B5EF4-FFF2-40B4-BE49-F238E27FC236}">
                <a16:creationId xmlns:a16="http://schemas.microsoft.com/office/drawing/2014/main" id="{25DA1305-B2BA-46A0-A3DB-4E7F0E094710}"/>
              </a:ext>
            </a:extLst>
          </p:cNvPr>
          <p:cNvSpPr/>
          <p:nvPr/>
        </p:nvSpPr>
        <p:spPr>
          <a:xfrm>
            <a:off x="781055" y="4993480"/>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b="1"/>
          </a:p>
        </p:txBody>
      </p:sp>
      <p:sp>
        <p:nvSpPr>
          <p:cNvPr id="9" name="正方形/長方形 8">
            <a:extLst>
              <a:ext uri="{FF2B5EF4-FFF2-40B4-BE49-F238E27FC236}">
                <a16:creationId xmlns:a16="http://schemas.microsoft.com/office/drawing/2014/main" id="{070D3766-AF3F-4E71-BD50-738579763F93}"/>
              </a:ext>
            </a:extLst>
          </p:cNvPr>
          <p:cNvSpPr/>
          <p:nvPr/>
        </p:nvSpPr>
        <p:spPr>
          <a:xfrm>
            <a:off x="852490" y="489822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b="1"/>
          </a:p>
        </p:txBody>
      </p:sp>
      <p:sp>
        <p:nvSpPr>
          <p:cNvPr id="10" name="正方形/長方形 9">
            <a:extLst>
              <a:ext uri="{FF2B5EF4-FFF2-40B4-BE49-F238E27FC236}">
                <a16:creationId xmlns:a16="http://schemas.microsoft.com/office/drawing/2014/main" id="{94D9859D-7348-4B43-81B2-23E917288531}"/>
              </a:ext>
            </a:extLst>
          </p:cNvPr>
          <p:cNvSpPr/>
          <p:nvPr/>
        </p:nvSpPr>
        <p:spPr>
          <a:xfrm>
            <a:off x="3212328" y="420952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FF83E114-26EE-420E-93C0-A0D016A82B62}"/>
              </a:ext>
            </a:extLst>
          </p:cNvPr>
          <p:cNvSpPr/>
          <p:nvPr/>
        </p:nvSpPr>
        <p:spPr>
          <a:xfrm>
            <a:off x="3159942" y="4136895"/>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FC7CA746-186B-4BFE-864E-BAD209A35075}"/>
              </a:ext>
            </a:extLst>
          </p:cNvPr>
          <p:cNvSpPr/>
          <p:nvPr/>
        </p:nvSpPr>
        <p:spPr>
          <a:xfrm>
            <a:off x="2882622" y="3022995"/>
            <a:ext cx="2388303"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409F4F66-0EF8-4E5E-BB5B-2E3B21B89F7E}"/>
              </a:ext>
            </a:extLst>
          </p:cNvPr>
          <p:cNvSpPr/>
          <p:nvPr/>
        </p:nvSpPr>
        <p:spPr>
          <a:xfrm>
            <a:off x="3136131" y="4044026"/>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E98F74C3-2990-4BBF-8C99-A1B6D8229D46}"/>
              </a:ext>
            </a:extLst>
          </p:cNvPr>
          <p:cNvSpPr/>
          <p:nvPr/>
        </p:nvSpPr>
        <p:spPr>
          <a:xfrm>
            <a:off x="5585225" y="595074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遊園地が閉鎖</a:t>
            </a:r>
          </a:p>
        </p:txBody>
      </p:sp>
      <p:sp>
        <p:nvSpPr>
          <p:cNvPr id="15" name="正方形/長方形 14">
            <a:extLst>
              <a:ext uri="{FF2B5EF4-FFF2-40B4-BE49-F238E27FC236}">
                <a16:creationId xmlns:a16="http://schemas.microsoft.com/office/drawing/2014/main" id="{E332AE15-B2E7-4F76-A1C6-2871EEE6901C}"/>
              </a:ext>
            </a:extLst>
          </p:cNvPr>
          <p:cNvSpPr/>
          <p:nvPr/>
        </p:nvSpPr>
        <p:spPr>
          <a:xfrm>
            <a:off x="5585226" y="4854175"/>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学校に行けない</a:t>
            </a:r>
          </a:p>
        </p:txBody>
      </p:sp>
      <p:sp>
        <p:nvSpPr>
          <p:cNvPr id="16" name="正方形/長方形 15">
            <a:extLst>
              <a:ext uri="{FF2B5EF4-FFF2-40B4-BE49-F238E27FC236}">
                <a16:creationId xmlns:a16="http://schemas.microsoft.com/office/drawing/2014/main" id="{A66861D3-BA50-4D49-A8A4-01B46288EE6E}"/>
              </a:ext>
            </a:extLst>
          </p:cNvPr>
          <p:cNvSpPr/>
          <p:nvPr/>
        </p:nvSpPr>
        <p:spPr>
          <a:xfrm>
            <a:off x="5595237" y="431025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家でけんか</a:t>
            </a:r>
            <a:r>
              <a:rPr kumimoji="1" lang="ja-JP" altLang="en-US" sz="1200" b="1" dirty="0">
                <a:solidFill>
                  <a:schemeClr val="tx1"/>
                </a:solidFill>
              </a:rPr>
              <a:t>が増えた</a:t>
            </a:r>
          </a:p>
        </p:txBody>
      </p:sp>
      <p:sp>
        <p:nvSpPr>
          <p:cNvPr id="17" name="正方形/長方形 16">
            <a:extLst>
              <a:ext uri="{FF2B5EF4-FFF2-40B4-BE49-F238E27FC236}">
                <a16:creationId xmlns:a16="http://schemas.microsoft.com/office/drawing/2014/main" id="{29E739E7-2A44-43AE-BFCA-72BA9D0F13A1}"/>
              </a:ext>
            </a:extLst>
          </p:cNvPr>
          <p:cNvSpPr/>
          <p:nvPr/>
        </p:nvSpPr>
        <p:spPr>
          <a:xfrm>
            <a:off x="923925" y="481964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旅行に行けない</a:t>
            </a:r>
          </a:p>
        </p:txBody>
      </p:sp>
      <p:sp>
        <p:nvSpPr>
          <p:cNvPr id="18" name="正方形/長方形 17">
            <a:extLst>
              <a:ext uri="{FF2B5EF4-FFF2-40B4-BE49-F238E27FC236}">
                <a16:creationId xmlns:a16="http://schemas.microsoft.com/office/drawing/2014/main" id="{B6B4F9CA-6D52-4E7D-958B-9DB46E2BD3C1}"/>
              </a:ext>
            </a:extLst>
          </p:cNvPr>
          <p:cNvSpPr/>
          <p:nvPr/>
        </p:nvSpPr>
        <p:spPr>
          <a:xfrm>
            <a:off x="7527155" y="5887046"/>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ゴールデンウィークがつまらなかった</a:t>
            </a:r>
          </a:p>
        </p:txBody>
      </p:sp>
      <p:sp>
        <p:nvSpPr>
          <p:cNvPr id="20" name="正方形/長方形 19">
            <a:extLst>
              <a:ext uri="{FF2B5EF4-FFF2-40B4-BE49-F238E27FC236}">
                <a16:creationId xmlns:a16="http://schemas.microsoft.com/office/drawing/2014/main" id="{26154832-12E3-472E-9412-BBFE20C0880C}"/>
              </a:ext>
            </a:extLst>
          </p:cNvPr>
          <p:cNvSpPr/>
          <p:nvPr/>
        </p:nvSpPr>
        <p:spPr>
          <a:xfrm>
            <a:off x="131058" y="1870331"/>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rPr>
              <a:t>マスクが買えない</a:t>
            </a:r>
          </a:p>
        </p:txBody>
      </p:sp>
      <p:sp>
        <p:nvSpPr>
          <p:cNvPr id="21" name="正方形/長方形 20">
            <a:extLst>
              <a:ext uri="{FF2B5EF4-FFF2-40B4-BE49-F238E27FC236}">
                <a16:creationId xmlns:a16="http://schemas.microsoft.com/office/drawing/2014/main" id="{61E109DC-2024-4B66-900E-DBCFEF5FC8AF}"/>
              </a:ext>
            </a:extLst>
          </p:cNvPr>
          <p:cNvSpPr/>
          <p:nvPr/>
        </p:nvSpPr>
        <p:spPr>
          <a:xfrm>
            <a:off x="707246" y="30164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外国に行けない</a:t>
            </a:r>
          </a:p>
        </p:txBody>
      </p:sp>
      <p:sp>
        <p:nvSpPr>
          <p:cNvPr id="22" name="正方形/長方形 21">
            <a:extLst>
              <a:ext uri="{FF2B5EF4-FFF2-40B4-BE49-F238E27FC236}">
                <a16:creationId xmlns:a16="http://schemas.microsoft.com/office/drawing/2014/main" id="{32B1F89A-0C3E-4B27-82AE-E0DFA5D57555}"/>
              </a:ext>
            </a:extLst>
          </p:cNvPr>
          <p:cNvSpPr/>
          <p:nvPr/>
        </p:nvSpPr>
        <p:spPr>
          <a:xfrm>
            <a:off x="5610226" y="189547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企業の倒産</a:t>
            </a:r>
          </a:p>
        </p:txBody>
      </p:sp>
      <p:sp>
        <p:nvSpPr>
          <p:cNvPr id="23" name="正方形/長方形 22">
            <a:extLst>
              <a:ext uri="{FF2B5EF4-FFF2-40B4-BE49-F238E27FC236}">
                <a16:creationId xmlns:a16="http://schemas.microsoft.com/office/drawing/2014/main" id="{44DDDE85-6966-4A1B-9002-25FD6C106452}"/>
              </a:ext>
            </a:extLst>
          </p:cNvPr>
          <p:cNvSpPr/>
          <p:nvPr/>
        </p:nvSpPr>
        <p:spPr>
          <a:xfrm>
            <a:off x="5602731" y="329055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テレワークが拡大</a:t>
            </a:r>
          </a:p>
        </p:txBody>
      </p:sp>
      <p:sp>
        <p:nvSpPr>
          <p:cNvPr id="24" name="正方形/長方形 23">
            <a:extLst>
              <a:ext uri="{FF2B5EF4-FFF2-40B4-BE49-F238E27FC236}">
                <a16:creationId xmlns:a16="http://schemas.microsoft.com/office/drawing/2014/main" id="{88F1DF10-1EF8-4B0A-BDE5-296894A8140A}"/>
              </a:ext>
            </a:extLst>
          </p:cNvPr>
          <p:cNvSpPr/>
          <p:nvPr/>
        </p:nvSpPr>
        <p:spPr>
          <a:xfrm>
            <a:off x="2873096" y="2978942"/>
            <a:ext cx="2388303"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EBD7A8D9-2351-46AE-89DA-27E05684C82B}"/>
              </a:ext>
            </a:extLst>
          </p:cNvPr>
          <p:cNvSpPr/>
          <p:nvPr/>
        </p:nvSpPr>
        <p:spPr>
          <a:xfrm>
            <a:off x="2820710" y="2906315"/>
            <a:ext cx="2388303" cy="37028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B3C01CE1-D981-4D6B-9F0F-ED398F455DCC}"/>
              </a:ext>
            </a:extLst>
          </p:cNvPr>
          <p:cNvSpPr/>
          <p:nvPr/>
        </p:nvSpPr>
        <p:spPr>
          <a:xfrm>
            <a:off x="2768324" y="2842020"/>
            <a:ext cx="2388303"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3E84613D-4B63-483F-BCEE-3134F6295486}"/>
              </a:ext>
            </a:extLst>
          </p:cNvPr>
          <p:cNvSpPr/>
          <p:nvPr/>
        </p:nvSpPr>
        <p:spPr>
          <a:xfrm>
            <a:off x="2647960" y="2772964"/>
            <a:ext cx="2489624" cy="39171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rPr>
              <a:t>新型コロナの流行</a:t>
            </a:r>
          </a:p>
        </p:txBody>
      </p:sp>
      <p:cxnSp>
        <p:nvCxnSpPr>
          <p:cNvPr id="28" name="直線コネクタ 27">
            <a:extLst>
              <a:ext uri="{FF2B5EF4-FFF2-40B4-BE49-F238E27FC236}">
                <a16:creationId xmlns:a16="http://schemas.microsoft.com/office/drawing/2014/main" id="{F3FA6258-7D23-440B-B359-EE12984E9EC2}"/>
              </a:ext>
            </a:extLst>
          </p:cNvPr>
          <p:cNvCxnSpPr>
            <a:cxnSpLocks/>
            <a:stCxn id="27" idx="2"/>
            <a:endCxn id="85" idx="0"/>
          </p:cNvCxnSpPr>
          <p:nvPr/>
        </p:nvCxnSpPr>
        <p:spPr>
          <a:xfrm flipH="1">
            <a:off x="3890964" y="3164680"/>
            <a:ext cx="1808" cy="545305"/>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F4161651-6BF9-4608-941C-6CEF4C516B6A}"/>
              </a:ext>
            </a:extLst>
          </p:cNvPr>
          <p:cNvCxnSpPr>
            <a:cxnSpLocks/>
            <a:stCxn id="20" idx="3"/>
            <a:endCxn id="27" idx="1"/>
          </p:cNvCxnSpPr>
          <p:nvPr/>
        </p:nvCxnSpPr>
        <p:spPr>
          <a:xfrm>
            <a:off x="1702683" y="2056069"/>
            <a:ext cx="945277" cy="91275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2D18A906-E7C2-4D46-88B1-3CEDC883C2FE}"/>
              </a:ext>
            </a:extLst>
          </p:cNvPr>
          <p:cNvCxnSpPr>
            <a:cxnSpLocks/>
            <a:stCxn id="27" idx="0"/>
            <a:endCxn id="21" idx="2"/>
          </p:cNvCxnSpPr>
          <p:nvPr/>
        </p:nvCxnSpPr>
        <p:spPr>
          <a:xfrm flipH="1" flipV="1">
            <a:off x="1493059" y="673117"/>
            <a:ext cx="2399713" cy="209984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1395A0D4-875E-4CEE-A38B-BC3951F063AD}"/>
              </a:ext>
            </a:extLst>
          </p:cNvPr>
          <p:cNvCxnSpPr>
            <a:cxnSpLocks/>
            <a:stCxn id="12" idx="3"/>
            <a:endCxn id="22" idx="1"/>
          </p:cNvCxnSpPr>
          <p:nvPr/>
        </p:nvCxnSpPr>
        <p:spPr>
          <a:xfrm flipV="1">
            <a:off x="5270925" y="2081216"/>
            <a:ext cx="339301" cy="112751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7AD786C9-A2CA-4AFC-ACB5-86E6652C6EA5}"/>
              </a:ext>
            </a:extLst>
          </p:cNvPr>
          <p:cNvCxnSpPr>
            <a:cxnSpLocks/>
            <a:stCxn id="10" idx="3"/>
            <a:endCxn id="23" idx="1"/>
          </p:cNvCxnSpPr>
          <p:nvPr/>
        </p:nvCxnSpPr>
        <p:spPr>
          <a:xfrm flipV="1">
            <a:off x="4783953" y="3476292"/>
            <a:ext cx="818778" cy="91896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93CA22A4-6304-440B-9E67-B35AF1995F3D}"/>
              </a:ext>
            </a:extLst>
          </p:cNvPr>
          <p:cNvCxnSpPr>
            <a:cxnSpLocks/>
            <a:stCxn id="10" idx="3"/>
            <a:endCxn id="16" idx="1"/>
          </p:cNvCxnSpPr>
          <p:nvPr/>
        </p:nvCxnSpPr>
        <p:spPr>
          <a:xfrm>
            <a:off x="4783953" y="4395261"/>
            <a:ext cx="811284" cy="10073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57385A85-D4A4-41D9-A488-AEF547A6FBF5}"/>
              </a:ext>
            </a:extLst>
          </p:cNvPr>
          <p:cNvCxnSpPr>
            <a:cxnSpLocks/>
            <a:stCxn id="17" idx="3"/>
            <a:endCxn id="85" idx="1"/>
          </p:cNvCxnSpPr>
          <p:nvPr/>
        </p:nvCxnSpPr>
        <p:spPr>
          <a:xfrm flipV="1">
            <a:off x="2495550" y="4042503"/>
            <a:ext cx="590552" cy="96288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7DDE1FAB-856A-4BC6-A458-55D9A4FFDD8D}"/>
              </a:ext>
            </a:extLst>
          </p:cNvPr>
          <p:cNvCxnSpPr>
            <a:cxnSpLocks/>
            <a:stCxn id="10" idx="3"/>
            <a:endCxn id="15" idx="1"/>
          </p:cNvCxnSpPr>
          <p:nvPr/>
        </p:nvCxnSpPr>
        <p:spPr>
          <a:xfrm>
            <a:off x="4783953" y="4395261"/>
            <a:ext cx="801273" cy="64465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E1198D36-1620-4490-90D3-2BA1C61F6BF0}"/>
              </a:ext>
            </a:extLst>
          </p:cNvPr>
          <p:cNvCxnSpPr>
            <a:cxnSpLocks/>
            <a:stCxn id="7" idx="3"/>
            <a:endCxn id="27" idx="2"/>
          </p:cNvCxnSpPr>
          <p:nvPr/>
        </p:nvCxnSpPr>
        <p:spPr>
          <a:xfrm flipV="1">
            <a:off x="1707954" y="3164680"/>
            <a:ext cx="2184818" cy="35956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C08819B7-7047-47C6-B72E-66BA610B3DB6}"/>
              </a:ext>
            </a:extLst>
          </p:cNvPr>
          <p:cNvCxnSpPr>
            <a:cxnSpLocks/>
            <a:stCxn id="10" idx="3"/>
            <a:endCxn id="14" idx="1"/>
          </p:cNvCxnSpPr>
          <p:nvPr/>
        </p:nvCxnSpPr>
        <p:spPr>
          <a:xfrm>
            <a:off x="4783953" y="4395261"/>
            <a:ext cx="801272" cy="174121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39" name="正方形/長方形 38">
            <a:extLst>
              <a:ext uri="{FF2B5EF4-FFF2-40B4-BE49-F238E27FC236}">
                <a16:creationId xmlns:a16="http://schemas.microsoft.com/office/drawing/2014/main" id="{7FC74560-EF10-4E2B-970F-294847C11789}"/>
              </a:ext>
            </a:extLst>
          </p:cNvPr>
          <p:cNvSpPr/>
          <p:nvPr/>
        </p:nvSpPr>
        <p:spPr>
          <a:xfrm>
            <a:off x="7527156" y="4426741"/>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遊べない</a:t>
            </a:r>
          </a:p>
        </p:txBody>
      </p:sp>
      <p:sp>
        <p:nvSpPr>
          <p:cNvPr id="40" name="正方形/長方形 39">
            <a:extLst>
              <a:ext uri="{FF2B5EF4-FFF2-40B4-BE49-F238E27FC236}">
                <a16:creationId xmlns:a16="http://schemas.microsoft.com/office/drawing/2014/main" id="{182ED433-272F-423E-AB07-E357A3A21234}"/>
              </a:ext>
            </a:extLst>
          </p:cNvPr>
          <p:cNvSpPr/>
          <p:nvPr/>
        </p:nvSpPr>
        <p:spPr>
          <a:xfrm>
            <a:off x="7506903" y="397906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勉強がやりにくい</a:t>
            </a:r>
          </a:p>
        </p:txBody>
      </p:sp>
      <p:sp>
        <p:nvSpPr>
          <p:cNvPr id="41" name="正方形/長方形 40">
            <a:extLst>
              <a:ext uri="{FF2B5EF4-FFF2-40B4-BE49-F238E27FC236}">
                <a16:creationId xmlns:a16="http://schemas.microsoft.com/office/drawing/2014/main" id="{71F585E0-E595-42E5-8C0A-3BF157EED536}"/>
              </a:ext>
            </a:extLst>
          </p:cNvPr>
          <p:cNvSpPr/>
          <p:nvPr/>
        </p:nvSpPr>
        <p:spPr>
          <a:xfrm>
            <a:off x="7506903" y="353377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a:solidFill>
                  <a:schemeClr val="tx1"/>
                </a:solidFill>
              </a:rPr>
              <a:t>収入が減った</a:t>
            </a:r>
          </a:p>
        </p:txBody>
      </p:sp>
      <p:cxnSp>
        <p:nvCxnSpPr>
          <p:cNvPr id="42" name="直線コネクタ 41">
            <a:extLst>
              <a:ext uri="{FF2B5EF4-FFF2-40B4-BE49-F238E27FC236}">
                <a16:creationId xmlns:a16="http://schemas.microsoft.com/office/drawing/2014/main" id="{E663940E-013E-4A93-BA74-7AC0136E3D51}"/>
              </a:ext>
            </a:extLst>
          </p:cNvPr>
          <p:cNvCxnSpPr>
            <a:cxnSpLocks/>
            <a:stCxn id="16" idx="3"/>
            <a:endCxn id="40" idx="1"/>
          </p:cNvCxnSpPr>
          <p:nvPr/>
        </p:nvCxnSpPr>
        <p:spPr>
          <a:xfrm flipV="1">
            <a:off x="7166862" y="4164806"/>
            <a:ext cx="340041" cy="331185"/>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004CD704-D36E-48CC-AB7E-517B17B1D8B6}"/>
              </a:ext>
            </a:extLst>
          </p:cNvPr>
          <p:cNvCxnSpPr>
            <a:cxnSpLocks/>
            <a:stCxn id="16" idx="3"/>
            <a:endCxn id="41" idx="1"/>
          </p:cNvCxnSpPr>
          <p:nvPr/>
        </p:nvCxnSpPr>
        <p:spPr>
          <a:xfrm flipV="1">
            <a:off x="7166862" y="3719512"/>
            <a:ext cx="340041" cy="77647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09722CB3-C01A-436A-95AF-5B21C9C8FD60}"/>
              </a:ext>
            </a:extLst>
          </p:cNvPr>
          <p:cNvCxnSpPr>
            <a:cxnSpLocks/>
            <a:stCxn id="16" idx="3"/>
            <a:endCxn id="39" idx="1"/>
          </p:cNvCxnSpPr>
          <p:nvPr/>
        </p:nvCxnSpPr>
        <p:spPr>
          <a:xfrm>
            <a:off x="7166862" y="4495991"/>
            <a:ext cx="360294" cy="11648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45" name="正方形/長方形 44">
            <a:extLst>
              <a:ext uri="{FF2B5EF4-FFF2-40B4-BE49-F238E27FC236}">
                <a16:creationId xmlns:a16="http://schemas.microsoft.com/office/drawing/2014/main" id="{584707D8-0615-4F26-A5FE-4F3711DAE42A}"/>
              </a:ext>
            </a:extLst>
          </p:cNvPr>
          <p:cNvSpPr/>
          <p:nvPr/>
        </p:nvSpPr>
        <p:spPr>
          <a:xfrm>
            <a:off x="5589987" y="6397225"/>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友達と遊べない</a:t>
            </a:r>
          </a:p>
        </p:txBody>
      </p:sp>
      <p:cxnSp>
        <p:nvCxnSpPr>
          <p:cNvPr id="46" name="直線コネクタ 45">
            <a:extLst>
              <a:ext uri="{FF2B5EF4-FFF2-40B4-BE49-F238E27FC236}">
                <a16:creationId xmlns:a16="http://schemas.microsoft.com/office/drawing/2014/main" id="{9C949F33-7B6E-4A42-AA66-1F4B1BA84196}"/>
              </a:ext>
            </a:extLst>
          </p:cNvPr>
          <p:cNvCxnSpPr>
            <a:cxnSpLocks/>
            <a:stCxn id="10" idx="3"/>
          </p:cNvCxnSpPr>
          <p:nvPr/>
        </p:nvCxnSpPr>
        <p:spPr>
          <a:xfrm>
            <a:off x="4783953" y="4395261"/>
            <a:ext cx="786988" cy="215853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47" name="正方形/長方形 46">
            <a:extLst>
              <a:ext uri="{FF2B5EF4-FFF2-40B4-BE49-F238E27FC236}">
                <a16:creationId xmlns:a16="http://schemas.microsoft.com/office/drawing/2014/main" id="{3AE00A6B-0EC6-45D1-A53E-F7FB215ABFF3}"/>
              </a:ext>
            </a:extLst>
          </p:cNvPr>
          <p:cNvSpPr/>
          <p:nvPr/>
        </p:nvSpPr>
        <p:spPr>
          <a:xfrm>
            <a:off x="781054" y="576500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観光客が来ない</a:t>
            </a:r>
          </a:p>
        </p:txBody>
      </p:sp>
      <p:cxnSp>
        <p:nvCxnSpPr>
          <p:cNvPr id="48" name="直線コネクタ 47">
            <a:extLst>
              <a:ext uri="{FF2B5EF4-FFF2-40B4-BE49-F238E27FC236}">
                <a16:creationId xmlns:a16="http://schemas.microsoft.com/office/drawing/2014/main" id="{970D51DD-E755-4A43-AEBF-24563076A9A5}"/>
              </a:ext>
            </a:extLst>
          </p:cNvPr>
          <p:cNvCxnSpPr>
            <a:cxnSpLocks/>
            <a:stCxn id="22" idx="2"/>
            <a:endCxn id="23" idx="0"/>
          </p:cNvCxnSpPr>
          <p:nvPr/>
        </p:nvCxnSpPr>
        <p:spPr>
          <a:xfrm flipH="1">
            <a:off x="6388544" y="2266953"/>
            <a:ext cx="7495" cy="102360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49" name="正方形/長方形 48">
            <a:extLst>
              <a:ext uri="{FF2B5EF4-FFF2-40B4-BE49-F238E27FC236}">
                <a16:creationId xmlns:a16="http://schemas.microsoft.com/office/drawing/2014/main" id="{136F294A-A909-48FF-9815-E2938BCBE718}"/>
              </a:ext>
            </a:extLst>
          </p:cNvPr>
          <p:cNvSpPr/>
          <p:nvPr/>
        </p:nvSpPr>
        <p:spPr>
          <a:xfrm>
            <a:off x="3119435" y="1612626"/>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世界中で人が大勢の人が死んでいる</a:t>
            </a:r>
          </a:p>
        </p:txBody>
      </p:sp>
      <p:cxnSp>
        <p:nvCxnSpPr>
          <p:cNvPr id="50" name="直線コネクタ 49">
            <a:extLst>
              <a:ext uri="{FF2B5EF4-FFF2-40B4-BE49-F238E27FC236}">
                <a16:creationId xmlns:a16="http://schemas.microsoft.com/office/drawing/2014/main" id="{0E0162AA-26AB-4BD7-B50E-2B505E1F916D}"/>
              </a:ext>
            </a:extLst>
          </p:cNvPr>
          <p:cNvCxnSpPr>
            <a:cxnSpLocks/>
            <a:stCxn id="49" idx="0"/>
          </p:cNvCxnSpPr>
          <p:nvPr/>
        </p:nvCxnSpPr>
        <p:spPr>
          <a:xfrm flipH="1" flipV="1">
            <a:off x="3157546" y="702328"/>
            <a:ext cx="747702" cy="91029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51" name="正方形/長方形 50">
            <a:extLst>
              <a:ext uri="{FF2B5EF4-FFF2-40B4-BE49-F238E27FC236}">
                <a16:creationId xmlns:a16="http://schemas.microsoft.com/office/drawing/2014/main" id="{A9C6BD20-EDBE-45E4-BC51-95598B97627C}"/>
              </a:ext>
            </a:extLst>
          </p:cNvPr>
          <p:cNvSpPr/>
          <p:nvPr/>
        </p:nvSpPr>
        <p:spPr>
          <a:xfrm>
            <a:off x="2609861" y="59036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アメリカでコロナが蔓延</a:t>
            </a:r>
          </a:p>
        </p:txBody>
      </p:sp>
      <p:sp>
        <p:nvSpPr>
          <p:cNvPr id="52" name="正方形/長方形 51">
            <a:extLst>
              <a:ext uri="{FF2B5EF4-FFF2-40B4-BE49-F238E27FC236}">
                <a16:creationId xmlns:a16="http://schemas.microsoft.com/office/drawing/2014/main" id="{836DF76C-B1A7-4AEB-B73C-6AB993158ABE}"/>
              </a:ext>
            </a:extLst>
          </p:cNvPr>
          <p:cNvSpPr/>
          <p:nvPr/>
        </p:nvSpPr>
        <p:spPr>
          <a:xfrm>
            <a:off x="7527155" y="496073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修学旅行も中止</a:t>
            </a:r>
          </a:p>
        </p:txBody>
      </p:sp>
      <p:sp>
        <p:nvSpPr>
          <p:cNvPr id="53" name="正方形/長方形 52">
            <a:extLst>
              <a:ext uri="{FF2B5EF4-FFF2-40B4-BE49-F238E27FC236}">
                <a16:creationId xmlns:a16="http://schemas.microsoft.com/office/drawing/2014/main" id="{3491F880-45EE-4B86-9BB4-34140EEE6961}"/>
              </a:ext>
            </a:extLst>
          </p:cNvPr>
          <p:cNvSpPr/>
          <p:nvPr/>
        </p:nvSpPr>
        <p:spPr>
          <a:xfrm>
            <a:off x="7527155" y="541139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プールも中止</a:t>
            </a:r>
          </a:p>
        </p:txBody>
      </p:sp>
      <p:cxnSp>
        <p:nvCxnSpPr>
          <p:cNvPr id="54" name="直線コネクタ 53">
            <a:extLst>
              <a:ext uri="{FF2B5EF4-FFF2-40B4-BE49-F238E27FC236}">
                <a16:creationId xmlns:a16="http://schemas.microsoft.com/office/drawing/2014/main" id="{2C286604-0E00-4C7B-8275-20DB8E32A701}"/>
              </a:ext>
            </a:extLst>
          </p:cNvPr>
          <p:cNvCxnSpPr>
            <a:cxnSpLocks/>
            <a:stCxn id="15" idx="3"/>
            <a:endCxn id="52" idx="1"/>
          </p:cNvCxnSpPr>
          <p:nvPr/>
        </p:nvCxnSpPr>
        <p:spPr>
          <a:xfrm>
            <a:off x="7156851" y="5039913"/>
            <a:ext cx="370304" cy="10656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DA4D2B09-50F3-4F2D-8B38-113B36B2724A}"/>
              </a:ext>
            </a:extLst>
          </p:cNvPr>
          <p:cNvCxnSpPr>
            <a:cxnSpLocks/>
            <a:stCxn id="15" idx="3"/>
            <a:endCxn id="53" idx="1"/>
          </p:cNvCxnSpPr>
          <p:nvPr/>
        </p:nvCxnSpPr>
        <p:spPr>
          <a:xfrm>
            <a:off x="7156851" y="5039913"/>
            <a:ext cx="370304" cy="55721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0BE843C0-9086-4B40-AB88-6BD7785CE79D}"/>
              </a:ext>
            </a:extLst>
          </p:cNvPr>
          <p:cNvCxnSpPr>
            <a:cxnSpLocks/>
            <a:stCxn id="14" idx="3"/>
            <a:endCxn id="18" idx="1"/>
          </p:cNvCxnSpPr>
          <p:nvPr/>
        </p:nvCxnSpPr>
        <p:spPr>
          <a:xfrm flipV="1">
            <a:off x="7156850" y="6072784"/>
            <a:ext cx="370305" cy="6369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160910C0-80F8-48FF-9B46-1A2D6BD8B3EA}"/>
              </a:ext>
            </a:extLst>
          </p:cNvPr>
          <p:cNvCxnSpPr>
            <a:cxnSpLocks/>
            <a:stCxn id="27" idx="0"/>
            <a:endCxn id="49" idx="2"/>
          </p:cNvCxnSpPr>
          <p:nvPr/>
        </p:nvCxnSpPr>
        <p:spPr>
          <a:xfrm flipV="1">
            <a:off x="3892772" y="1984101"/>
            <a:ext cx="12476" cy="78886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58" name="正方形/長方形 57">
            <a:extLst>
              <a:ext uri="{FF2B5EF4-FFF2-40B4-BE49-F238E27FC236}">
                <a16:creationId xmlns:a16="http://schemas.microsoft.com/office/drawing/2014/main" id="{873F11BD-7F89-47C6-BC4F-E8294CAF906E}"/>
              </a:ext>
            </a:extLst>
          </p:cNvPr>
          <p:cNvSpPr/>
          <p:nvPr/>
        </p:nvSpPr>
        <p:spPr>
          <a:xfrm>
            <a:off x="5580460" y="5346926"/>
            <a:ext cx="1571625" cy="35123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Ｊリーグが中止</a:t>
            </a:r>
            <a:endParaRPr kumimoji="1" lang="ja-JP" altLang="en-US" sz="1200" b="1" dirty="0">
              <a:solidFill>
                <a:schemeClr val="tx1"/>
              </a:solidFill>
            </a:endParaRPr>
          </a:p>
        </p:txBody>
      </p:sp>
      <p:cxnSp>
        <p:nvCxnSpPr>
          <p:cNvPr id="59" name="直線コネクタ 58">
            <a:extLst>
              <a:ext uri="{FF2B5EF4-FFF2-40B4-BE49-F238E27FC236}">
                <a16:creationId xmlns:a16="http://schemas.microsoft.com/office/drawing/2014/main" id="{B0B659FA-D61B-4C17-BF0E-C05941F59908}"/>
              </a:ext>
            </a:extLst>
          </p:cNvPr>
          <p:cNvCxnSpPr>
            <a:cxnSpLocks/>
            <a:stCxn id="22" idx="3"/>
            <a:endCxn id="41" idx="1"/>
          </p:cNvCxnSpPr>
          <p:nvPr/>
        </p:nvCxnSpPr>
        <p:spPr>
          <a:xfrm>
            <a:off x="7181851" y="2081216"/>
            <a:ext cx="325052" cy="163829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4DAA5568-A14A-47A6-93FD-42B538355517}"/>
              </a:ext>
            </a:extLst>
          </p:cNvPr>
          <p:cNvCxnSpPr>
            <a:cxnSpLocks/>
            <a:stCxn id="45" idx="3"/>
            <a:endCxn id="39" idx="1"/>
          </p:cNvCxnSpPr>
          <p:nvPr/>
        </p:nvCxnSpPr>
        <p:spPr>
          <a:xfrm flipV="1">
            <a:off x="7161612" y="4612479"/>
            <a:ext cx="365544" cy="197048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AAF7E017-3E15-4BFF-A92F-9977A890026C}"/>
              </a:ext>
            </a:extLst>
          </p:cNvPr>
          <p:cNvCxnSpPr>
            <a:cxnSpLocks/>
            <a:stCxn id="58" idx="3"/>
            <a:endCxn id="18" idx="1"/>
          </p:cNvCxnSpPr>
          <p:nvPr/>
        </p:nvCxnSpPr>
        <p:spPr>
          <a:xfrm>
            <a:off x="7152085" y="5522544"/>
            <a:ext cx="375070" cy="55024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03073FED-0A44-4201-8926-DD84FEF5EAA1}"/>
              </a:ext>
            </a:extLst>
          </p:cNvPr>
          <p:cNvCxnSpPr>
            <a:cxnSpLocks/>
            <a:stCxn id="45" idx="3"/>
            <a:endCxn id="18" idx="1"/>
          </p:cNvCxnSpPr>
          <p:nvPr/>
        </p:nvCxnSpPr>
        <p:spPr>
          <a:xfrm flipV="1">
            <a:off x="7161612" y="6072784"/>
            <a:ext cx="365543" cy="51017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64" name="正方形/長方形 63">
            <a:extLst>
              <a:ext uri="{FF2B5EF4-FFF2-40B4-BE49-F238E27FC236}">
                <a16:creationId xmlns:a16="http://schemas.microsoft.com/office/drawing/2014/main" id="{04051E4A-65F5-4C88-90B6-7522A83CF608}"/>
              </a:ext>
            </a:extLst>
          </p:cNvPr>
          <p:cNvSpPr/>
          <p:nvPr/>
        </p:nvSpPr>
        <p:spPr>
          <a:xfrm>
            <a:off x="129185" y="381059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介護の方が大変</a:t>
            </a:r>
            <a:endParaRPr kumimoji="1" lang="ja-JP" altLang="en-US" sz="1200" b="1" dirty="0">
              <a:solidFill>
                <a:schemeClr val="tx1"/>
              </a:solidFill>
            </a:endParaRPr>
          </a:p>
        </p:txBody>
      </p:sp>
      <p:cxnSp>
        <p:nvCxnSpPr>
          <p:cNvPr id="65" name="直線コネクタ 64">
            <a:extLst>
              <a:ext uri="{FF2B5EF4-FFF2-40B4-BE49-F238E27FC236}">
                <a16:creationId xmlns:a16="http://schemas.microsoft.com/office/drawing/2014/main" id="{95518BBA-8E9F-4496-8B08-83F86B42025E}"/>
              </a:ext>
            </a:extLst>
          </p:cNvPr>
          <p:cNvCxnSpPr>
            <a:cxnSpLocks/>
            <a:stCxn id="64" idx="3"/>
            <a:endCxn id="27" idx="2"/>
          </p:cNvCxnSpPr>
          <p:nvPr/>
        </p:nvCxnSpPr>
        <p:spPr>
          <a:xfrm flipV="1">
            <a:off x="1700810" y="3164680"/>
            <a:ext cx="2191962" cy="83165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66" name="正方形/長方形 65">
            <a:extLst>
              <a:ext uri="{FF2B5EF4-FFF2-40B4-BE49-F238E27FC236}">
                <a16:creationId xmlns:a16="http://schemas.microsoft.com/office/drawing/2014/main" id="{7F38C40A-A668-4866-B734-2D8A888BEB98}"/>
              </a:ext>
            </a:extLst>
          </p:cNvPr>
          <p:cNvSpPr/>
          <p:nvPr/>
        </p:nvSpPr>
        <p:spPr>
          <a:xfrm>
            <a:off x="2752735" y="814961"/>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イタリアでコロナが蔓延</a:t>
            </a:r>
          </a:p>
        </p:txBody>
      </p:sp>
      <p:cxnSp>
        <p:nvCxnSpPr>
          <p:cNvPr id="67" name="直線コネクタ 66">
            <a:extLst>
              <a:ext uri="{FF2B5EF4-FFF2-40B4-BE49-F238E27FC236}">
                <a16:creationId xmlns:a16="http://schemas.microsoft.com/office/drawing/2014/main" id="{45A545F2-11F4-41FF-A025-13C8BD39AA27}"/>
              </a:ext>
            </a:extLst>
          </p:cNvPr>
          <p:cNvCxnSpPr>
            <a:cxnSpLocks/>
            <a:stCxn id="49" idx="0"/>
            <a:endCxn id="51" idx="2"/>
          </p:cNvCxnSpPr>
          <p:nvPr/>
        </p:nvCxnSpPr>
        <p:spPr>
          <a:xfrm flipH="1" flipV="1">
            <a:off x="3395674" y="961844"/>
            <a:ext cx="509574" cy="65078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921D45A2-695A-40D6-8698-9F0405EF1CAD}"/>
              </a:ext>
            </a:extLst>
          </p:cNvPr>
          <p:cNvCxnSpPr>
            <a:cxnSpLocks/>
            <a:stCxn id="49" idx="0"/>
            <a:endCxn id="75" idx="2"/>
          </p:cNvCxnSpPr>
          <p:nvPr/>
        </p:nvCxnSpPr>
        <p:spPr>
          <a:xfrm flipV="1">
            <a:off x="3905248" y="950357"/>
            <a:ext cx="1702641" cy="66226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9" name="直線コネクタ 68">
            <a:extLst>
              <a:ext uri="{FF2B5EF4-FFF2-40B4-BE49-F238E27FC236}">
                <a16:creationId xmlns:a16="http://schemas.microsoft.com/office/drawing/2014/main" id="{0B271B2F-4A71-4FC5-90FF-FCC703E18873}"/>
              </a:ext>
            </a:extLst>
          </p:cNvPr>
          <p:cNvCxnSpPr>
            <a:cxnSpLocks/>
            <a:stCxn id="49" idx="0"/>
            <a:endCxn id="66" idx="2"/>
          </p:cNvCxnSpPr>
          <p:nvPr/>
        </p:nvCxnSpPr>
        <p:spPr>
          <a:xfrm flipH="1" flipV="1">
            <a:off x="3538548" y="1186436"/>
            <a:ext cx="366700" cy="42619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70" name="正方形/長方形 69">
            <a:extLst>
              <a:ext uri="{FF2B5EF4-FFF2-40B4-BE49-F238E27FC236}">
                <a16:creationId xmlns:a16="http://schemas.microsoft.com/office/drawing/2014/main" id="{9CAFBB6B-EB19-4F41-8F2B-7D93E8FC7B16}"/>
              </a:ext>
            </a:extLst>
          </p:cNvPr>
          <p:cNvSpPr/>
          <p:nvPr/>
        </p:nvSpPr>
        <p:spPr>
          <a:xfrm>
            <a:off x="2876563" y="983440"/>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アフリカでコロナが蔓延</a:t>
            </a:r>
          </a:p>
        </p:txBody>
      </p:sp>
      <p:cxnSp>
        <p:nvCxnSpPr>
          <p:cNvPr id="71" name="直線コネクタ 70">
            <a:extLst>
              <a:ext uri="{FF2B5EF4-FFF2-40B4-BE49-F238E27FC236}">
                <a16:creationId xmlns:a16="http://schemas.microsoft.com/office/drawing/2014/main" id="{068CADC6-4183-420B-86F0-D8AEC2EC0988}"/>
              </a:ext>
            </a:extLst>
          </p:cNvPr>
          <p:cNvCxnSpPr>
            <a:cxnSpLocks/>
            <a:stCxn id="8" idx="2"/>
            <a:endCxn id="47" idx="0"/>
          </p:cNvCxnSpPr>
          <p:nvPr/>
        </p:nvCxnSpPr>
        <p:spPr>
          <a:xfrm flipH="1">
            <a:off x="1566867" y="5364955"/>
            <a:ext cx="1" cy="40004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72" name="正方形/長方形 71">
            <a:extLst>
              <a:ext uri="{FF2B5EF4-FFF2-40B4-BE49-F238E27FC236}">
                <a16:creationId xmlns:a16="http://schemas.microsoft.com/office/drawing/2014/main" id="{2196F90C-767B-4CFA-AAEB-8E1D9C5FC8D7}"/>
              </a:ext>
            </a:extLst>
          </p:cNvPr>
          <p:cNvSpPr/>
          <p:nvPr/>
        </p:nvSpPr>
        <p:spPr>
          <a:xfrm>
            <a:off x="136329" y="430082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流通の方が大変</a:t>
            </a:r>
            <a:endParaRPr kumimoji="1" lang="ja-JP" altLang="en-US" sz="1200" b="1" dirty="0">
              <a:solidFill>
                <a:schemeClr val="tx1"/>
              </a:solidFill>
            </a:endParaRPr>
          </a:p>
        </p:txBody>
      </p:sp>
      <p:cxnSp>
        <p:nvCxnSpPr>
          <p:cNvPr id="73" name="直線コネクタ 72">
            <a:extLst>
              <a:ext uri="{FF2B5EF4-FFF2-40B4-BE49-F238E27FC236}">
                <a16:creationId xmlns:a16="http://schemas.microsoft.com/office/drawing/2014/main" id="{4D7ECB15-BE07-4194-B0CC-9E8C6FEAFDCE}"/>
              </a:ext>
            </a:extLst>
          </p:cNvPr>
          <p:cNvCxnSpPr>
            <a:cxnSpLocks/>
            <a:stCxn id="72" idx="3"/>
          </p:cNvCxnSpPr>
          <p:nvPr/>
        </p:nvCxnSpPr>
        <p:spPr>
          <a:xfrm flipV="1">
            <a:off x="1707954" y="3185224"/>
            <a:ext cx="2340256" cy="130134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4" name="直線コネクタ 73">
            <a:extLst>
              <a:ext uri="{FF2B5EF4-FFF2-40B4-BE49-F238E27FC236}">
                <a16:creationId xmlns:a16="http://schemas.microsoft.com/office/drawing/2014/main" id="{8AE764C8-43E7-43EE-99BC-8F0161E586C9}"/>
              </a:ext>
            </a:extLst>
          </p:cNvPr>
          <p:cNvCxnSpPr>
            <a:cxnSpLocks/>
            <a:stCxn id="49" idx="0"/>
            <a:endCxn id="70" idx="2"/>
          </p:cNvCxnSpPr>
          <p:nvPr/>
        </p:nvCxnSpPr>
        <p:spPr>
          <a:xfrm flipH="1" flipV="1">
            <a:off x="3662376" y="1354915"/>
            <a:ext cx="242872" cy="25771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75" name="正方形/長方形 74">
            <a:extLst>
              <a:ext uri="{FF2B5EF4-FFF2-40B4-BE49-F238E27FC236}">
                <a16:creationId xmlns:a16="http://schemas.microsoft.com/office/drawing/2014/main" id="{6D5D985D-C808-4FA1-B85E-2DDF1F44A5C3}"/>
              </a:ext>
            </a:extLst>
          </p:cNvPr>
          <p:cNvSpPr/>
          <p:nvPr/>
        </p:nvSpPr>
        <p:spPr>
          <a:xfrm>
            <a:off x="4822076" y="57888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ロシアでコロナが蔓延</a:t>
            </a:r>
          </a:p>
        </p:txBody>
      </p:sp>
      <p:sp>
        <p:nvSpPr>
          <p:cNvPr id="76" name="正方形/長方形 75">
            <a:extLst>
              <a:ext uri="{FF2B5EF4-FFF2-40B4-BE49-F238E27FC236}">
                <a16:creationId xmlns:a16="http://schemas.microsoft.com/office/drawing/2014/main" id="{79C8A27F-0793-434E-9B63-D618925FC77E}"/>
              </a:ext>
            </a:extLst>
          </p:cNvPr>
          <p:cNvSpPr/>
          <p:nvPr/>
        </p:nvSpPr>
        <p:spPr>
          <a:xfrm>
            <a:off x="4181486" y="47446"/>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ＷＨＯがコロナ対策について話し合った</a:t>
            </a:r>
          </a:p>
        </p:txBody>
      </p:sp>
      <p:sp>
        <p:nvSpPr>
          <p:cNvPr id="77" name="正方形/長方形 76">
            <a:extLst>
              <a:ext uri="{FF2B5EF4-FFF2-40B4-BE49-F238E27FC236}">
                <a16:creationId xmlns:a16="http://schemas.microsoft.com/office/drawing/2014/main" id="{17A166C3-F25E-4C4D-B555-3943F064BC02}"/>
              </a:ext>
            </a:extLst>
          </p:cNvPr>
          <p:cNvSpPr/>
          <p:nvPr/>
        </p:nvSpPr>
        <p:spPr>
          <a:xfrm>
            <a:off x="4957780" y="80621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スペインが解除</a:t>
            </a:r>
            <a:endParaRPr lang="en-US" altLang="ja-JP" sz="1200" b="1" dirty="0">
              <a:solidFill>
                <a:schemeClr val="tx1"/>
              </a:solidFill>
            </a:endParaRPr>
          </a:p>
          <a:p>
            <a:pPr algn="ctr"/>
            <a:endParaRPr lang="ja-JP" altLang="en-US" sz="1200" b="1" dirty="0">
              <a:solidFill>
                <a:schemeClr val="tx1"/>
              </a:solidFill>
            </a:endParaRPr>
          </a:p>
        </p:txBody>
      </p:sp>
      <p:cxnSp>
        <p:nvCxnSpPr>
          <p:cNvPr id="78" name="直線コネクタ 77">
            <a:extLst>
              <a:ext uri="{FF2B5EF4-FFF2-40B4-BE49-F238E27FC236}">
                <a16:creationId xmlns:a16="http://schemas.microsoft.com/office/drawing/2014/main" id="{FAB68879-CA54-4732-8DE3-FDDF4F5E9BFE}"/>
              </a:ext>
            </a:extLst>
          </p:cNvPr>
          <p:cNvCxnSpPr>
            <a:cxnSpLocks/>
            <a:stCxn id="49" idx="0"/>
            <a:endCxn id="76" idx="2"/>
          </p:cNvCxnSpPr>
          <p:nvPr/>
        </p:nvCxnSpPr>
        <p:spPr>
          <a:xfrm flipV="1">
            <a:off x="3905248" y="418921"/>
            <a:ext cx="1062051" cy="1193705"/>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9" name="直線コネクタ 78">
            <a:extLst>
              <a:ext uri="{FF2B5EF4-FFF2-40B4-BE49-F238E27FC236}">
                <a16:creationId xmlns:a16="http://schemas.microsoft.com/office/drawing/2014/main" id="{8B296B4A-D682-43BF-B643-B73203E662DA}"/>
              </a:ext>
            </a:extLst>
          </p:cNvPr>
          <p:cNvCxnSpPr>
            <a:cxnSpLocks/>
            <a:stCxn id="49" idx="0"/>
            <a:endCxn id="77" idx="2"/>
          </p:cNvCxnSpPr>
          <p:nvPr/>
        </p:nvCxnSpPr>
        <p:spPr>
          <a:xfrm flipV="1">
            <a:off x="3905248" y="1177689"/>
            <a:ext cx="1838345" cy="43493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80" name="正方形/長方形 79">
            <a:extLst>
              <a:ext uri="{FF2B5EF4-FFF2-40B4-BE49-F238E27FC236}">
                <a16:creationId xmlns:a16="http://schemas.microsoft.com/office/drawing/2014/main" id="{1DDB26BA-03A7-4A63-8FAB-ADE923FA0E1D}"/>
              </a:ext>
            </a:extLst>
          </p:cNvPr>
          <p:cNvSpPr/>
          <p:nvPr/>
        </p:nvSpPr>
        <p:spPr>
          <a:xfrm>
            <a:off x="5081608" y="97469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韓国ででコロナが</a:t>
            </a:r>
            <a:endParaRPr lang="en-US" altLang="ja-JP" sz="1200" b="1" dirty="0">
              <a:solidFill>
                <a:schemeClr val="tx1"/>
              </a:solidFill>
            </a:endParaRPr>
          </a:p>
          <a:p>
            <a:pPr algn="ctr"/>
            <a:r>
              <a:rPr lang="ja-JP" altLang="en-US" sz="1200" b="1" dirty="0">
                <a:solidFill>
                  <a:schemeClr val="tx1"/>
                </a:solidFill>
              </a:rPr>
              <a:t>再燃</a:t>
            </a:r>
          </a:p>
        </p:txBody>
      </p:sp>
      <p:cxnSp>
        <p:nvCxnSpPr>
          <p:cNvPr id="81" name="直線コネクタ 80">
            <a:extLst>
              <a:ext uri="{FF2B5EF4-FFF2-40B4-BE49-F238E27FC236}">
                <a16:creationId xmlns:a16="http://schemas.microsoft.com/office/drawing/2014/main" id="{DC0A1DCB-9D6E-41D3-85ED-BEBCF9AE82FB}"/>
              </a:ext>
            </a:extLst>
          </p:cNvPr>
          <p:cNvCxnSpPr>
            <a:cxnSpLocks/>
            <a:stCxn id="49" idx="0"/>
            <a:endCxn id="80" idx="2"/>
          </p:cNvCxnSpPr>
          <p:nvPr/>
        </p:nvCxnSpPr>
        <p:spPr>
          <a:xfrm flipV="1">
            <a:off x="3905248" y="1346168"/>
            <a:ext cx="1962173" cy="26645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84" name="直線コネクタ 83">
            <a:extLst>
              <a:ext uri="{FF2B5EF4-FFF2-40B4-BE49-F238E27FC236}">
                <a16:creationId xmlns:a16="http://schemas.microsoft.com/office/drawing/2014/main" id="{6376913E-635E-4BEB-8BA1-16E899BA9CC7}"/>
              </a:ext>
            </a:extLst>
          </p:cNvPr>
          <p:cNvCxnSpPr>
            <a:cxnSpLocks/>
            <a:stCxn id="27" idx="2"/>
            <a:endCxn id="47" idx="0"/>
          </p:cNvCxnSpPr>
          <p:nvPr/>
        </p:nvCxnSpPr>
        <p:spPr>
          <a:xfrm flipH="1">
            <a:off x="1566867" y="3164680"/>
            <a:ext cx="2325905" cy="260032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85" name="正方形/長方形 84">
            <a:extLst>
              <a:ext uri="{FF2B5EF4-FFF2-40B4-BE49-F238E27FC236}">
                <a16:creationId xmlns:a16="http://schemas.microsoft.com/office/drawing/2014/main" id="{5AED4166-2B13-45AF-AF01-0D3D91514A90}"/>
              </a:ext>
            </a:extLst>
          </p:cNvPr>
          <p:cNvSpPr/>
          <p:nvPr/>
        </p:nvSpPr>
        <p:spPr>
          <a:xfrm>
            <a:off x="3086102" y="3709985"/>
            <a:ext cx="1609724" cy="66503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tx1"/>
                </a:solidFill>
              </a:rPr>
              <a:t>緊急事態宣言</a:t>
            </a:r>
            <a:endParaRPr lang="en-US" altLang="ja-JP" sz="1400" b="1" dirty="0">
              <a:solidFill>
                <a:schemeClr val="tx1"/>
              </a:solidFill>
            </a:endParaRPr>
          </a:p>
          <a:p>
            <a:pPr algn="ctr"/>
            <a:r>
              <a:rPr kumimoji="1" lang="ja-JP" altLang="en-US" sz="1400" b="1" dirty="0">
                <a:solidFill>
                  <a:schemeClr val="tx1"/>
                </a:solidFill>
              </a:rPr>
              <a:t>他人との接触を</a:t>
            </a:r>
            <a:endParaRPr kumimoji="1" lang="en-US" altLang="ja-JP" sz="1400" b="1" dirty="0">
              <a:solidFill>
                <a:schemeClr val="tx1"/>
              </a:solidFill>
            </a:endParaRPr>
          </a:p>
          <a:p>
            <a:pPr algn="ctr"/>
            <a:r>
              <a:rPr kumimoji="1" lang="ja-JP" altLang="en-US" sz="1400" b="1" dirty="0">
                <a:solidFill>
                  <a:schemeClr val="tx1"/>
                </a:solidFill>
              </a:rPr>
              <a:t>７～８割減らそう</a:t>
            </a:r>
          </a:p>
        </p:txBody>
      </p:sp>
      <p:sp>
        <p:nvSpPr>
          <p:cNvPr id="86" name="正方形/長方形 85">
            <a:extLst>
              <a:ext uri="{FF2B5EF4-FFF2-40B4-BE49-F238E27FC236}">
                <a16:creationId xmlns:a16="http://schemas.microsoft.com/office/drawing/2014/main" id="{524265FA-268A-4EA1-AC67-6348FDD7FB07}"/>
              </a:ext>
            </a:extLst>
          </p:cNvPr>
          <p:cNvSpPr/>
          <p:nvPr/>
        </p:nvSpPr>
        <p:spPr>
          <a:xfrm>
            <a:off x="131057" y="2281240"/>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FFFF00"/>
                </a:highlight>
              </a:rPr>
              <a:t>ベッド数が足りない</a:t>
            </a:r>
          </a:p>
        </p:txBody>
      </p:sp>
      <p:cxnSp>
        <p:nvCxnSpPr>
          <p:cNvPr id="87" name="直線コネクタ 86">
            <a:extLst>
              <a:ext uri="{FF2B5EF4-FFF2-40B4-BE49-F238E27FC236}">
                <a16:creationId xmlns:a16="http://schemas.microsoft.com/office/drawing/2014/main" id="{043D80F6-ACAD-4B24-B586-E0922DD07790}"/>
              </a:ext>
            </a:extLst>
          </p:cNvPr>
          <p:cNvCxnSpPr>
            <a:cxnSpLocks/>
            <a:stCxn id="86" idx="3"/>
            <a:endCxn id="27" idx="1"/>
          </p:cNvCxnSpPr>
          <p:nvPr/>
        </p:nvCxnSpPr>
        <p:spPr>
          <a:xfrm>
            <a:off x="1702682" y="2466978"/>
            <a:ext cx="945278" cy="50184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89" name="直線コネクタ 88">
            <a:extLst>
              <a:ext uri="{FF2B5EF4-FFF2-40B4-BE49-F238E27FC236}">
                <a16:creationId xmlns:a16="http://schemas.microsoft.com/office/drawing/2014/main" id="{5B7CD047-8ED3-4296-8E3E-AD9C5C0F2B14}"/>
              </a:ext>
            </a:extLst>
          </p:cNvPr>
          <p:cNvCxnSpPr>
            <a:cxnSpLocks/>
            <a:stCxn id="10" idx="3"/>
            <a:endCxn id="58" idx="1"/>
          </p:cNvCxnSpPr>
          <p:nvPr/>
        </p:nvCxnSpPr>
        <p:spPr>
          <a:xfrm>
            <a:off x="4783953" y="4395261"/>
            <a:ext cx="796507" cy="112728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90" name="正方形/長方形 89">
            <a:extLst>
              <a:ext uri="{FF2B5EF4-FFF2-40B4-BE49-F238E27FC236}">
                <a16:creationId xmlns:a16="http://schemas.microsoft.com/office/drawing/2014/main" id="{B2092179-BDD7-4714-B3A0-5FBF53790D0A}"/>
              </a:ext>
            </a:extLst>
          </p:cNvPr>
          <p:cNvSpPr/>
          <p:nvPr/>
        </p:nvSpPr>
        <p:spPr>
          <a:xfrm>
            <a:off x="5569765" y="382762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お店が開けない</a:t>
            </a:r>
          </a:p>
        </p:txBody>
      </p:sp>
      <p:cxnSp>
        <p:nvCxnSpPr>
          <p:cNvPr id="91" name="直線コネクタ 90">
            <a:extLst>
              <a:ext uri="{FF2B5EF4-FFF2-40B4-BE49-F238E27FC236}">
                <a16:creationId xmlns:a16="http://schemas.microsoft.com/office/drawing/2014/main" id="{463A2489-E3E7-46F0-ACE3-3CA00AEAB5F4}"/>
              </a:ext>
            </a:extLst>
          </p:cNvPr>
          <p:cNvCxnSpPr>
            <a:cxnSpLocks/>
            <a:stCxn id="10" idx="3"/>
            <a:endCxn id="90" idx="1"/>
          </p:cNvCxnSpPr>
          <p:nvPr/>
        </p:nvCxnSpPr>
        <p:spPr>
          <a:xfrm flipV="1">
            <a:off x="4783953" y="4013360"/>
            <a:ext cx="785812" cy="38190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92" name="直線コネクタ 91">
            <a:extLst>
              <a:ext uri="{FF2B5EF4-FFF2-40B4-BE49-F238E27FC236}">
                <a16:creationId xmlns:a16="http://schemas.microsoft.com/office/drawing/2014/main" id="{1B111EAE-B234-4D4D-864B-07891FB6E0EE}"/>
              </a:ext>
            </a:extLst>
          </p:cNvPr>
          <p:cNvCxnSpPr>
            <a:cxnSpLocks/>
            <a:stCxn id="41" idx="1"/>
            <a:endCxn id="90" idx="3"/>
          </p:cNvCxnSpPr>
          <p:nvPr/>
        </p:nvCxnSpPr>
        <p:spPr>
          <a:xfrm flipH="1">
            <a:off x="7141390" y="3719512"/>
            <a:ext cx="365513" cy="29384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88" name="正方形/長方形 187">
            <a:extLst>
              <a:ext uri="{FF2B5EF4-FFF2-40B4-BE49-F238E27FC236}">
                <a16:creationId xmlns:a16="http://schemas.microsoft.com/office/drawing/2014/main" id="{F63538E0-F707-4B61-AB95-353B382F3FA1}"/>
              </a:ext>
            </a:extLst>
          </p:cNvPr>
          <p:cNvSpPr/>
          <p:nvPr/>
        </p:nvSpPr>
        <p:spPr>
          <a:xfrm>
            <a:off x="122059" y="276700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rPr>
              <a:t>検査ができない</a:t>
            </a:r>
          </a:p>
        </p:txBody>
      </p:sp>
      <p:cxnSp>
        <p:nvCxnSpPr>
          <p:cNvPr id="191" name="直線コネクタ 190">
            <a:extLst>
              <a:ext uri="{FF2B5EF4-FFF2-40B4-BE49-F238E27FC236}">
                <a16:creationId xmlns:a16="http://schemas.microsoft.com/office/drawing/2014/main" id="{4A46D8A5-1270-4FE5-9389-7F664238580B}"/>
              </a:ext>
            </a:extLst>
          </p:cNvPr>
          <p:cNvCxnSpPr>
            <a:cxnSpLocks/>
            <a:stCxn id="188" idx="3"/>
            <a:endCxn id="27" idx="1"/>
          </p:cNvCxnSpPr>
          <p:nvPr/>
        </p:nvCxnSpPr>
        <p:spPr>
          <a:xfrm>
            <a:off x="1693684" y="2952747"/>
            <a:ext cx="954276" cy="16075"/>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96" name="正方形/長方形 195">
            <a:extLst>
              <a:ext uri="{FF2B5EF4-FFF2-40B4-BE49-F238E27FC236}">
                <a16:creationId xmlns:a16="http://schemas.microsoft.com/office/drawing/2014/main" id="{B4FE936A-D297-4B80-AC68-0AA714F6F047}"/>
              </a:ext>
            </a:extLst>
          </p:cNvPr>
          <p:cNvSpPr/>
          <p:nvPr/>
        </p:nvSpPr>
        <p:spPr>
          <a:xfrm>
            <a:off x="114304" y="139434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rPr>
              <a:t>医療機器が不足</a:t>
            </a:r>
          </a:p>
        </p:txBody>
      </p:sp>
      <p:cxnSp>
        <p:nvCxnSpPr>
          <p:cNvPr id="197" name="直線コネクタ 196">
            <a:extLst>
              <a:ext uri="{FF2B5EF4-FFF2-40B4-BE49-F238E27FC236}">
                <a16:creationId xmlns:a16="http://schemas.microsoft.com/office/drawing/2014/main" id="{5312D7C1-4EDB-4FFE-ABD2-04AC2DAF0F3D}"/>
              </a:ext>
            </a:extLst>
          </p:cNvPr>
          <p:cNvCxnSpPr>
            <a:cxnSpLocks/>
            <a:stCxn id="196" idx="3"/>
            <a:endCxn id="27" idx="1"/>
          </p:cNvCxnSpPr>
          <p:nvPr/>
        </p:nvCxnSpPr>
        <p:spPr>
          <a:xfrm>
            <a:off x="1685929" y="1580081"/>
            <a:ext cx="962031" cy="138874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06" name="正方形/長方形 205">
            <a:extLst>
              <a:ext uri="{FF2B5EF4-FFF2-40B4-BE49-F238E27FC236}">
                <a16:creationId xmlns:a16="http://schemas.microsoft.com/office/drawing/2014/main" id="{7742C745-BB43-4F29-AE28-772AAA06D216}"/>
              </a:ext>
            </a:extLst>
          </p:cNvPr>
          <p:cNvSpPr/>
          <p:nvPr/>
        </p:nvSpPr>
        <p:spPr>
          <a:xfrm>
            <a:off x="5619762" y="2400620"/>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持続支援金</a:t>
            </a:r>
          </a:p>
        </p:txBody>
      </p:sp>
      <p:sp>
        <p:nvSpPr>
          <p:cNvPr id="211" name="正方形/長方形 210">
            <a:extLst>
              <a:ext uri="{FF2B5EF4-FFF2-40B4-BE49-F238E27FC236}">
                <a16:creationId xmlns:a16="http://schemas.microsoft.com/office/drawing/2014/main" id="{041F4A57-A74E-47B3-A676-AD8C684C697B}"/>
              </a:ext>
            </a:extLst>
          </p:cNvPr>
          <p:cNvSpPr/>
          <p:nvPr/>
        </p:nvSpPr>
        <p:spPr>
          <a:xfrm>
            <a:off x="5610226" y="285805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ひとり１０万円</a:t>
            </a:r>
          </a:p>
        </p:txBody>
      </p:sp>
      <p:cxnSp>
        <p:nvCxnSpPr>
          <p:cNvPr id="212" name="直線コネクタ 211">
            <a:extLst>
              <a:ext uri="{FF2B5EF4-FFF2-40B4-BE49-F238E27FC236}">
                <a16:creationId xmlns:a16="http://schemas.microsoft.com/office/drawing/2014/main" id="{B8AE46A1-E158-4E5B-B470-563FD844E758}"/>
              </a:ext>
            </a:extLst>
          </p:cNvPr>
          <p:cNvCxnSpPr>
            <a:cxnSpLocks/>
            <a:endCxn id="211" idx="1"/>
          </p:cNvCxnSpPr>
          <p:nvPr/>
        </p:nvCxnSpPr>
        <p:spPr>
          <a:xfrm flipV="1">
            <a:off x="4793479" y="3043796"/>
            <a:ext cx="816747" cy="135146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14" name="直線コネクタ 213">
            <a:extLst>
              <a:ext uri="{FF2B5EF4-FFF2-40B4-BE49-F238E27FC236}">
                <a16:creationId xmlns:a16="http://schemas.microsoft.com/office/drawing/2014/main" id="{CB565B51-7424-43EA-B9BC-24888A435EB7}"/>
              </a:ext>
            </a:extLst>
          </p:cNvPr>
          <p:cNvCxnSpPr>
            <a:cxnSpLocks/>
            <a:stCxn id="10" idx="3"/>
            <a:endCxn id="206" idx="1"/>
          </p:cNvCxnSpPr>
          <p:nvPr/>
        </p:nvCxnSpPr>
        <p:spPr>
          <a:xfrm flipV="1">
            <a:off x="4783953" y="2586358"/>
            <a:ext cx="835809" cy="180890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04" name="正方形/長方形 103">
            <a:extLst>
              <a:ext uri="{FF2B5EF4-FFF2-40B4-BE49-F238E27FC236}">
                <a16:creationId xmlns:a16="http://schemas.microsoft.com/office/drawing/2014/main" id="{8B590373-6A5C-457E-B372-49782B1EFB7A}"/>
              </a:ext>
            </a:extLst>
          </p:cNvPr>
          <p:cNvSpPr/>
          <p:nvPr/>
        </p:nvSpPr>
        <p:spPr>
          <a:xfrm>
            <a:off x="3252788" y="220162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日本でも感染拡大</a:t>
            </a:r>
          </a:p>
        </p:txBody>
      </p:sp>
      <p:cxnSp>
        <p:nvCxnSpPr>
          <p:cNvPr id="105" name="直線コネクタ 104">
            <a:extLst>
              <a:ext uri="{FF2B5EF4-FFF2-40B4-BE49-F238E27FC236}">
                <a16:creationId xmlns:a16="http://schemas.microsoft.com/office/drawing/2014/main" id="{457CB2D2-141A-463D-BB1E-B4BF8529C71D}"/>
              </a:ext>
            </a:extLst>
          </p:cNvPr>
          <p:cNvCxnSpPr>
            <a:cxnSpLocks/>
            <a:stCxn id="27" idx="0"/>
            <a:endCxn id="104" idx="2"/>
          </p:cNvCxnSpPr>
          <p:nvPr/>
        </p:nvCxnSpPr>
        <p:spPr>
          <a:xfrm flipV="1">
            <a:off x="3892772" y="2573103"/>
            <a:ext cx="145829" cy="19986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09" name="テキスト ボックス 108">
            <a:extLst>
              <a:ext uri="{FF2B5EF4-FFF2-40B4-BE49-F238E27FC236}">
                <a16:creationId xmlns:a16="http://schemas.microsoft.com/office/drawing/2014/main" id="{92A7A9CB-7F17-4306-9D10-A3658FC87FED}"/>
              </a:ext>
            </a:extLst>
          </p:cNvPr>
          <p:cNvSpPr txBox="1"/>
          <p:nvPr/>
        </p:nvSpPr>
        <p:spPr>
          <a:xfrm>
            <a:off x="4325846" y="5410637"/>
            <a:ext cx="677108" cy="913070"/>
          </a:xfrm>
          <a:prstGeom prst="rect">
            <a:avLst/>
          </a:prstGeom>
          <a:solidFill>
            <a:srgbClr val="FFFF00"/>
          </a:solidFill>
          <a:ln>
            <a:solidFill>
              <a:schemeClr val="tx1">
                <a:lumMod val="50000"/>
                <a:lumOff val="50000"/>
              </a:schemeClr>
            </a:solidFill>
          </a:ln>
        </p:spPr>
        <p:txBody>
          <a:bodyPr vert="eaVert" wrap="none" rtlCol="0">
            <a:spAutoFit/>
          </a:bodyPr>
          <a:lstStyle/>
          <a:p>
            <a:r>
              <a:rPr kumimoji="1" lang="ja-JP" altLang="en-US" sz="1600" dirty="0">
                <a:latin typeface="AR丸ゴシック体E" panose="020F0909000000000000" pitchFamily="49" charset="-128"/>
                <a:ea typeface="AR丸ゴシック体E" panose="020F0909000000000000" pitchFamily="49" charset="-128"/>
              </a:rPr>
              <a:t>医療体制</a:t>
            </a:r>
            <a:endParaRPr kumimoji="1" lang="en-US" altLang="ja-JP" sz="1600" dirty="0">
              <a:latin typeface="AR丸ゴシック体E" panose="020F0909000000000000" pitchFamily="49" charset="-128"/>
              <a:ea typeface="AR丸ゴシック体E" panose="020F0909000000000000" pitchFamily="49" charset="-128"/>
            </a:endParaRPr>
          </a:p>
          <a:p>
            <a:r>
              <a:rPr kumimoji="1" lang="ja-JP" altLang="en-US" sz="1600" dirty="0">
                <a:latin typeface="AR丸ゴシック体E" panose="020F0909000000000000" pitchFamily="49" charset="-128"/>
                <a:ea typeface="AR丸ゴシック体E" panose="020F0909000000000000" pitchFamily="49" charset="-128"/>
              </a:rPr>
              <a:t>　の充実</a:t>
            </a:r>
          </a:p>
        </p:txBody>
      </p:sp>
      <p:sp>
        <p:nvSpPr>
          <p:cNvPr id="110" name="テキスト ボックス 109">
            <a:extLst>
              <a:ext uri="{FF2B5EF4-FFF2-40B4-BE49-F238E27FC236}">
                <a16:creationId xmlns:a16="http://schemas.microsoft.com/office/drawing/2014/main" id="{2509DEF1-5F8F-447A-AEE7-BEC2DE9690F1}"/>
              </a:ext>
            </a:extLst>
          </p:cNvPr>
          <p:cNvSpPr txBox="1"/>
          <p:nvPr/>
        </p:nvSpPr>
        <p:spPr>
          <a:xfrm>
            <a:off x="3565174" y="5398292"/>
            <a:ext cx="677108" cy="913070"/>
          </a:xfrm>
          <a:prstGeom prst="rect">
            <a:avLst/>
          </a:prstGeom>
          <a:solidFill>
            <a:schemeClr val="accent5">
              <a:lumMod val="40000"/>
              <a:lumOff val="60000"/>
            </a:schemeClr>
          </a:solidFill>
          <a:ln>
            <a:solidFill>
              <a:schemeClr val="tx1">
                <a:lumMod val="50000"/>
                <a:lumOff val="50000"/>
              </a:schemeClr>
            </a:solidFill>
          </a:ln>
        </p:spPr>
        <p:txBody>
          <a:bodyPr vert="eaVert" wrap="none" rtlCol="0">
            <a:spAutoFit/>
          </a:bodyPr>
          <a:lstStyle/>
          <a:p>
            <a:r>
              <a:rPr kumimoji="1" lang="ja-JP" altLang="en-US" sz="1600" dirty="0">
                <a:latin typeface="AR丸ゴシック体E" panose="020F0909000000000000" pitchFamily="49" charset="-128"/>
                <a:ea typeface="AR丸ゴシック体E" panose="020F0909000000000000" pitchFamily="49" charset="-128"/>
              </a:rPr>
              <a:t>感染拡大</a:t>
            </a:r>
            <a:endParaRPr kumimoji="1" lang="en-US" altLang="ja-JP" sz="1600" dirty="0">
              <a:latin typeface="AR丸ゴシック体E" panose="020F0909000000000000" pitchFamily="49" charset="-128"/>
              <a:ea typeface="AR丸ゴシック体E" panose="020F0909000000000000" pitchFamily="49" charset="-128"/>
            </a:endParaRPr>
          </a:p>
          <a:p>
            <a:r>
              <a:rPr kumimoji="1" lang="ja-JP" altLang="en-US" sz="1600" dirty="0">
                <a:latin typeface="AR丸ゴシック体E" panose="020F0909000000000000" pitchFamily="49" charset="-128"/>
                <a:ea typeface="AR丸ゴシック体E" panose="020F0909000000000000" pitchFamily="49" charset="-128"/>
              </a:rPr>
              <a:t>　の防止</a:t>
            </a:r>
          </a:p>
        </p:txBody>
      </p:sp>
      <p:sp>
        <p:nvSpPr>
          <p:cNvPr id="111" name="テキスト ボックス 110">
            <a:extLst>
              <a:ext uri="{FF2B5EF4-FFF2-40B4-BE49-F238E27FC236}">
                <a16:creationId xmlns:a16="http://schemas.microsoft.com/office/drawing/2014/main" id="{5C9E9AB1-099D-4787-93CE-BA42DE19EFE1}"/>
              </a:ext>
            </a:extLst>
          </p:cNvPr>
          <p:cNvSpPr txBox="1"/>
          <p:nvPr/>
        </p:nvSpPr>
        <p:spPr>
          <a:xfrm>
            <a:off x="2792819" y="5398292"/>
            <a:ext cx="677108" cy="919828"/>
          </a:xfrm>
          <a:prstGeom prst="rect">
            <a:avLst/>
          </a:prstGeom>
          <a:solidFill>
            <a:srgbClr val="92D050"/>
          </a:solidFill>
          <a:ln>
            <a:solidFill>
              <a:schemeClr val="tx1">
                <a:lumMod val="50000"/>
                <a:lumOff val="50000"/>
              </a:schemeClr>
            </a:solidFill>
          </a:ln>
        </p:spPr>
        <p:txBody>
          <a:bodyPr vert="eaVert" wrap="square" rtlCol="0">
            <a:spAutoFit/>
          </a:bodyPr>
          <a:lstStyle/>
          <a:p>
            <a:r>
              <a:rPr kumimoji="1" lang="ja-JP" altLang="en-US" sz="1600" dirty="0">
                <a:latin typeface="AR丸ゴシック体E" panose="020F0909000000000000" pitchFamily="49" charset="-128"/>
                <a:ea typeface="AR丸ゴシック体E" panose="020F0909000000000000" pitchFamily="49" charset="-128"/>
              </a:rPr>
              <a:t>経済的な</a:t>
            </a:r>
            <a:endParaRPr kumimoji="1" lang="en-US" altLang="ja-JP" sz="1600" dirty="0">
              <a:latin typeface="AR丸ゴシック体E" panose="020F0909000000000000" pitchFamily="49" charset="-128"/>
              <a:ea typeface="AR丸ゴシック体E" panose="020F0909000000000000" pitchFamily="49" charset="-128"/>
            </a:endParaRPr>
          </a:p>
          <a:p>
            <a:r>
              <a:rPr kumimoji="1" lang="ja-JP" altLang="en-US" sz="1600" dirty="0">
                <a:latin typeface="AR丸ゴシック体E" panose="020F0909000000000000" pitchFamily="49" charset="-128"/>
                <a:ea typeface="AR丸ゴシック体E" panose="020F0909000000000000" pitchFamily="49" charset="-128"/>
              </a:rPr>
              <a:t>　　支援</a:t>
            </a:r>
          </a:p>
        </p:txBody>
      </p:sp>
      <p:sp>
        <p:nvSpPr>
          <p:cNvPr id="98" name="正方形/長方形 97">
            <a:extLst>
              <a:ext uri="{FF2B5EF4-FFF2-40B4-BE49-F238E27FC236}">
                <a16:creationId xmlns:a16="http://schemas.microsoft.com/office/drawing/2014/main" id="{62075929-ABCA-4511-A1AC-61DC66192A8B}"/>
              </a:ext>
            </a:extLst>
          </p:cNvPr>
          <p:cNvSpPr/>
          <p:nvPr/>
        </p:nvSpPr>
        <p:spPr>
          <a:xfrm>
            <a:off x="7506902" y="2281240"/>
            <a:ext cx="1571625" cy="530684"/>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取り組みに協力しようとしない人や店</a:t>
            </a:r>
          </a:p>
        </p:txBody>
      </p:sp>
      <p:sp>
        <p:nvSpPr>
          <p:cNvPr id="99" name="正方形/長方形 98">
            <a:extLst>
              <a:ext uri="{FF2B5EF4-FFF2-40B4-BE49-F238E27FC236}">
                <a16:creationId xmlns:a16="http://schemas.microsoft.com/office/drawing/2014/main" id="{454598B5-4F6E-4892-9AF2-76C049288A24}"/>
              </a:ext>
            </a:extLst>
          </p:cNvPr>
          <p:cNvSpPr/>
          <p:nvPr/>
        </p:nvSpPr>
        <p:spPr>
          <a:xfrm>
            <a:off x="7521093" y="2892365"/>
            <a:ext cx="1571625" cy="530684"/>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我慢して、協力しようとする人や店</a:t>
            </a:r>
          </a:p>
        </p:txBody>
      </p:sp>
    </p:spTree>
    <p:extLst>
      <p:ext uri="{BB962C8B-B14F-4D97-AF65-F5344CB8AC3E}">
        <p14:creationId xmlns:p14="http://schemas.microsoft.com/office/powerpoint/2010/main" val="8827868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a:extLst>
              <a:ext uri="{FF2B5EF4-FFF2-40B4-BE49-F238E27FC236}">
                <a16:creationId xmlns:a16="http://schemas.microsoft.com/office/drawing/2014/main" id="{BA8B4AE9-40E2-40A9-97CE-0DFF78CAF905}"/>
              </a:ext>
            </a:extLst>
          </p:cNvPr>
          <p:cNvCxnSpPr>
            <a:cxnSpLocks/>
            <a:stCxn id="27" idx="0"/>
            <a:endCxn id="6" idx="2"/>
          </p:cNvCxnSpPr>
          <p:nvPr/>
        </p:nvCxnSpPr>
        <p:spPr>
          <a:xfrm flipH="1" flipV="1">
            <a:off x="3271840" y="673118"/>
            <a:ext cx="620932" cy="209984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 name="直線コネクタ 4">
            <a:extLst>
              <a:ext uri="{FF2B5EF4-FFF2-40B4-BE49-F238E27FC236}">
                <a16:creationId xmlns:a16="http://schemas.microsoft.com/office/drawing/2014/main" id="{8317F9CA-5662-4995-AAD6-31276C067080}"/>
              </a:ext>
            </a:extLst>
          </p:cNvPr>
          <p:cNvCxnSpPr>
            <a:cxnSpLocks/>
            <a:stCxn id="6" idx="3"/>
            <a:endCxn id="22" idx="0"/>
          </p:cNvCxnSpPr>
          <p:nvPr/>
        </p:nvCxnSpPr>
        <p:spPr>
          <a:xfrm>
            <a:off x="4057652" y="487381"/>
            <a:ext cx="2338387" cy="140809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6" name="正方形/長方形 5">
            <a:extLst>
              <a:ext uri="{FF2B5EF4-FFF2-40B4-BE49-F238E27FC236}">
                <a16:creationId xmlns:a16="http://schemas.microsoft.com/office/drawing/2014/main" id="{AD089D06-1886-4990-BD38-D2CB744DA74D}"/>
              </a:ext>
            </a:extLst>
          </p:cNvPr>
          <p:cNvSpPr/>
          <p:nvPr/>
        </p:nvSpPr>
        <p:spPr>
          <a:xfrm>
            <a:off x="2486027" y="30164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中国でコロナが蔓延</a:t>
            </a:r>
          </a:p>
        </p:txBody>
      </p:sp>
      <p:sp>
        <p:nvSpPr>
          <p:cNvPr id="7" name="正方形/長方形 6">
            <a:extLst>
              <a:ext uri="{FF2B5EF4-FFF2-40B4-BE49-F238E27FC236}">
                <a16:creationId xmlns:a16="http://schemas.microsoft.com/office/drawing/2014/main" id="{2E5AB850-105C-4090-BEC6-9C2D89BF24E1}"/>
              </a:ext>
            </a:extLst>
          </p:cNvPr>
          <p:cNvSpPr/>
          <p:nvPr/>
        </p:nvSpPr>
        <p:spPr>
          <a:xfrm>
            <a:off x="136329" y="333850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solidFill>
              </a:rPr>
              <a:t>お医者さんが大変</a:t>
            </a:r>
            <a:endParaRPr kumimoji="1" lang="ja-JP" altLang="en-US" sz="1200" b="1" dirty="0">
              <a:solidFill>
                <a:schemeClr val="tx1"/>
              </a:solidFill>
            </a:endParaRPr>
          </a:p>
        </p:txBody>
      </p:sp>
      <p:sp>
        <p:nvSpPr>
          <p:cNvPr id="8" name="正方形/長方形 7">
            <a:extLst>
              <a:ext uri="{FF2B5EF4-FFF2-40B4-BE49-F238E27FC236}">
                <a16:creationId xmlns:a16="http://schemas.microsoft.com/office/drawing/2014/main" id="{25DA1305-B2BA-46A0-A3DB-4E7F0E094710}"/>
              </a:ext>
            </a:extLst>
          </p:cNvPr>
          <p:cNvSpPr/>
          <p:nvPr/>
        </p:nvSpPr>
        <p:spPr>
          <a:xfrm>
            <a:off x="781055" y="4993480"/>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b="1"/>
          </a:p>
        </p:txBody>
      </p:sp>
      <p:sp>
        <p:nvSpPr>
          <p:cNvPr id="9" name="正方形/長方形 8">
            <a:extLst>
              <a:ext uri="{FF2B5EF4-FFF2-40B4-BE49-F238E27FC236}">
                <a16:creationId xmlns:a16="http://schemas.microsoft.com/office/drawing/2014/main" id="{070D3766-AF3F-4E71-BD50-738579763F93}"/>
              </a:ext>
            </a:extLst>
          </p:cNvPr>
          <p:cNvSpPr/>
          <p:nvPr/>
        </p:nvSpPr>
        <p:spPr>
          <a:xfrm>
            <a:off x="852490" y="489822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b="1"/>
          </a:p>
        </p:txBody>
      </p:sp>
      <p:sp>
        <p:nvSpPr>
          <p:cNvPr id="10" name="正方形/長方形 9">
            <a:extLst>
              <a:ext uri="{FF2B5EF4-FFF2-40B4-BE49-F238E27FC236}">
                <a16:creationId xmlns:a16="http://schemas.microsoft.com/office/drawing/2014/main" id="{94D9859D-7348-4B43-81B2-23E917288531}"/>
              </a:ext>
            </a:extLst>
          </p:cNvPr>
          <p:cNvSpPr/>
          <p:nvPr/>
        </p:nvSpPr>
        <p:spPr>
          <a:xfrm>
            <a:off x="3212328" y="420952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FF83E114-26EE-420E-93C0-A0D016A82B62}"/>
              </a:ext>
            </a:extLst>
          </p:cNvPr>
          <p:cNvSpPr/>
          <p:nvPr/>
        </p:nvSpPr>
        <p:spPr>
          <a:xfrm>
            <a:off x="3159942" y="4136895"/>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FC7CA746-186B-4BFE-864E-BAD209A35075}"/>
              </a:ext>
            </a:extLst>
          </p:cNvPr>
          <p:cNvSpPr/>
          <p:nvPr/>
        </p:nvSpPr>
        <p:spPr>
          <a:xfrm>
            <a:off x="2882622" y="3022995"/>
            <a:ext cx="2388303"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409F4F66-0EF8-4E5E-BB5B-2E3B21B89F7E}"/>
              </a:ext>
            </a:extLst>
          </p:cNvPr>
          <p:cNvSpPr/>
          <p:nvPr/>
        </p:nvSpPr>
        <p:spPr>
          <a:xfrm>
            <a:off x="3136131" y="4044026"/>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E98F74C3-2990-4BBF-8C99-A1B6D8229D46}"/>
              </a:ext>
            </a:extLst>
          </p:cNvPr>
          <p:cNvSpPr/>
          <p:nvPr/>
        </p:nvSpPr>
        <p:spPr>
          <a:xfrm>
            <a:off x="5585225" y="595074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遊園地が閉鎖</a:t>
            </a:r>
          </a:p>
        </p:txBody>
      </p:sp>
      <p:sp>
        <p:nvSpPr>
          <p:cNvPr id="15" name="正方形/長方形 14">
            <a:extLst>
              <a:ext uri="{FF2B5EF4-FFF2-40B4-BE49-F238E27FC236}">
                <a16:creationId xmlns:a16="http://schemas.microsoft.com/office/drawing/2014/main" id="{E332AE15-B2E7-4F76-A1C6-2871EEE6901C}"/>
              </a:ext>
            </a:extLst>
          </p:cNvPr>
          <p:cNvSpPr/>
          <p:nvPr/>
        </p:nvSpPr>
        <p:spPr>
          <a:xfrm>
            <a:off x="5585226" y="4854175"/>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学校に行けない</a:t>
            </a:r>
          </a:p>
        </p:txBody>
      </p:sp>
      <p:sp>
        <p:nvSpPr>
          <p:cNvPr id="16" name="正方形/長方形 15">
            <a:extLst>
              <a:ext uri="{FF2B5EF4-FFF2-40B4-BE49-F238E27FC236}">
                <a16:creationId xmlns:a16="http://schemas.microsoft.com/office/drawing/2014/main" id="{A66861D3-BA50-4D49-A8A4-01B46288EE6E}"/>
              </a:ext>
            </a:extLst>
          </p:cNvPr>
          <p:cNvSpPr/>
          <p:nvPr/>
        </p:nvSpPr>
        <p:spPr>
          <a:xfrm>
            <a:off x="5595237" y="431025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家でけんか</a:t>
            </a:r>
            <a:r>
              <a:rPr kumimoji="1" lang="ja-JP" altLang="en-US" sz="1200" b="1" dirty="0">
                <a:solidFill>
                  <a:schemeClr val="tx1"/>
                </a:solidFill>
              </a:rPr>
              <a:t>が増えた</a:t>
            </a:r>
          </a:p>
        </p:txBody>
      </p:sp>
      <p:sp>
        <p:nvSpPr>
          <p:cNvPr id="17" name="正方形/長方形 16">
            <a:extLst>
              <a:ext uri="{FF2B5EF4-FFF2-40B4-BE49-F238E27FC236}">
                <a16:creationId xmlns:a16="http://schemas.microsoft.com/office/drawing/2014/main" id="{29E739E7-2A44-43AE-BFCA-72BA9D0F13A1}"/>
              </a:ext>
            </a:extLst>
          </p:cNvPr>
          <p:cNvSpPr/>
          <p:nvPr/>
        </p:nvSpPr>
        <p:spPr>
          <a:xfrm>
            <a:off x="923925" y="481964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旅行に行けない</a:t>
            </a:r>
          </a:p>
        </p:txBody>
      </p:sp>
      <p:sp>
        <p:nvSpPr>
          <p:cNvPr id="18" name="正方形/長方形 17">
            <a:extLst>
              <a:ext uri="{FF2B5EF4-FFF2-40B4-BE49-F238E27FC236}">
                <a16:creationId xmlns:a16="http://schemas.microsoft.com/office/drawing/2014/main" id="{B6B4F9CA-6D52-4E7D-958B-9DB46E2BD3C1}"/>
              </a:ext>
            </a:extLst>
          </p:cNvPr>
          <p:cNvSpPr/>
          <p:nvPr/>
        </p:nvSpPr>
        <p:spPr>
          <a:xfrm>
            <a:off x="7527155" y="5887046"/>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ゴールデンウィークがつまらなかった</a:t>
            </a:r>
          </a:p>
        </p:txBody>
      </p:sp>
      <p:sp>
        <p:nvSpPr>
          <p:cNvPr id="20" name="正方形/長方形 19">
            <a:extLst>
              <a:ext uri="{FF2B5EF4-FFF2-40B4-BE49-F238E27FC236}">
                <a16:creationId xmlns:a16="http://schemas.microsoft.com/office/drawing/2014/main" id="{26154832-12E3-472E-9412-BBFE20C0880C}"/>
              </a:ext>
            </a:extLst>
          </p:cNvPr>
          <p:cNvSpPr/>
          <p:nvPr/>
        </p:nvSpPr>
        <p:spPr>
          <a:xfrm>
            <a:off x="131058" y="1870331"/>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rPr>
              <a:t>マスクが買えない</a:t>
            </a:r>
          </a:p>
        </p:txBody>
      </p:sp>
      <p:sp>
        <p:nvSpPr>
          <p:cNvPr id="21" name="正方形/長方形 20">
            <a:extLst>
              <a:ext uri="{FF2B5EF4-FFF2-40B4-BE49-F238E27FC236}">
                <a16:creationId xmlns:a16="http://schemas.microsoft.com/office/drawing/2014/main" id="{61E109DC-2024-4B66-900E-DBCFEF5FC8AF}"/>
              </a:ext>
            </a:extLst>
          </p:cNvPr>
          <p:cNvSpPr/>
          <p:nvPr/>
        </p:nvSpPr>
        <p:spPr>
          <a:xfrm>
            <a:off x="707246" y="30164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外国に行けない</a:t>
            </a:r>
          </a:p>
        </p:txBody>
      </p:sp>
      <p:sp>
        <p:nvSpPr>
          <p:cNvPr id="22" name="正方形/長方形 21">
            <a:extLst>
              <a:ext uri="{FF2B5EF4-FFF2-40B4-BE49-F238E27FC236}">
                <a16:creationId xmlns:a16="http://schemas.microsoft.com/office/drawing/2014/main" id="{32B1F89A-0C3E-4B27-82AE-E0DFA5D57555}"/>
              </a:ext>
            </a:extLst>
          </p:cNvPr>
          <p:cNvSpPr/>
          <p:nvPr/>
        </p:nvSpPr>
        <p:spPr>
          <a:xfrm>
            <a:off x="5610226" y="189547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企業の倒産</a:t>
            </a:r>
          </a:p>
        </p:txBody>
      </p:sp>
      <p:sp>
        <p:nvSpPr>
          <p:cNvPr id="23" name="正方形/長方形 22">
            <a:extLst>
              <a:ext uri="{FF2B5EF4-FFF2-40B4-BE49-F238E27FC236}">
                <a16:creationId xmlns:a16="http://schemas.microsoft.com/office/drawing/2014/main" id="{44DDDE85-6966-4A1B-9002-25FD6C106452}"/>
              </a:ext>
            </a:extLst>
          </p:cNvPr>
          <p:cNvSpPr/>
          <p:nvPr/>
        </p:nvSpPr>
        <p:spPr>
          <a:xfrm>
            <a:off x="5602731" y="329055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テレワークが拡大</a:t>
            </a:r>
          </a:p>
        </p:txBody>
      </p:sp>
      <p:sp>
        <p:nvSpPr>
          <p:cNvPr id="24" name="正方形/長方形 23">
            <a:extLst>
              <a:ext uri="{FF2B5EF4-FFF2-40B4-BE49-F238E27FC236}">
                <a16:creationId xmlns:a16="http://schemas.microsoft.com/office/drawing/2014/main" id="{88F1DF10-1EF8-4B0A-BDE5-296894A8140A}"/>
              </a:ext>
            </a:extLst>
          </p:cNvPr>
          <p:cNvSpPr/>
          <p:nvPr/>
        </p:nvSpPr>
        <p:spPr>
          <a:xfrm>
            <a:off x="2873096" y="2978942"/>
            <a:ext cx="2388303"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EBD7A8D9-2351-46AE-89DA-27E05684C82B}"/>
              </a:ext>
            </a:extLst>
          </p:cNvPr>
          <p:cNvSpPr/>
          <p:nvPr/>
        </p:nvSpPr>
        <p:spPr>
          <a:xfrm>
            <a:off x="2820710" y="2906315"/>
            <a:ext cx="2388303" cy="37028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B3C01CE1-D981-4D6B-9F0F-ED398F455DCC}"/>
              </a:ext>
            </a:extLst>
          </p:cNvPr>
          <p:cNvSpPr/>
          <p:nvPr/>
        </p:nvSpPr>
        <p:spPr>
          <a:xfrm>
            <a:off x="2768324" y="2842020"/>
            <a:ext cx="2388303"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3E84613D-4B63-483F-BCEE-3134F6295486}"/>
              </a:ext>
            </a:extLst>
          </p:cNvPr>
          <p:cNvSpPr/>
          <p:nvPr/>
        </p:nvSpPr>
        <p:spPr>
          <a:xfrm>
            <a:off x="2647960" y="2772964"/>
            <a:ext cx="2489624" cy="39171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rPr>
              <a:t>新型コロナの流行</a:t>
            </a:r>
          </a:p>
        </p:txBody>
      </p:sp>
      <p:cxnSp>
        <p:nvCxnSpPr>
          <p:cNvPr id="28" name="直線コネクタ 27">
            <a:extLst>
              <a:ext uri="{FF2B5EF4-FFF2-40B4-BE49-F238E27FC236}">
                <a16:creationId xmlns:a16="http://schemas.microsoft.com/office/drawing/2014/main" id="{F3FA6258-7D23-440B-B359-EE12984E9EC2}"/>
              </a:ext>
            </a:extLst>
          </p:cNvPr>
          <p:cNvCxnSpPr>
            <a:cxnSpLocks/>
            <a:stCxn id="27" idx="2"/>
            <a:endCxn id="85" idx="0"/>
          </p:cNvCxnSpPr>
          <p:nvPr/>
        </p:nvCxnSpPr>
        <p:spPr>
          <a:xfrm flipH="1">
            <a:off x="3890964" y="3164680"/>
            <a:ext cx="1808" cy="545305"/>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F4161651-6BF9-4608-941C-6CEF4C516B6A}"/>
              </a:ext>
            </a:extLst>
          </p:cNvPr>
          <p:cNvCxnSpPr>
            <a:cxnSpLocks/>
            <a:stCxn id="20" idx="3"/>
            <a:endCxn id="27" idx="1"/>
          </p:cNvCxnSpPr>
          <p:nvPr/>
        </p:nvCxnSpPr>
        <p:spPr>
          <a:xfrm>
            <a:off x="1702683" y="2056069"/>
            <a:ext cx="945277" cy="91275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2D18A906-E7C2-4D46-88B1-3CEDC883C2FE}"/>
              </a:ext>
            </a:extLst>
          </p:cNvPr>
          <p:cNvCxnSpPr>
            <a:cxnSpLocks/>
            <a:stCxn id="27" idx="0"/>
            <a:endCxn id="21" idx="2"/>
          </p:cNvCxnSpPr>
          <p:nvPr/>
        </p:nvCxnSpPr>
        <p:spPr>
          <a:xfrm flipH="1" flipV="1">
            <a:off x="1493059" y="673117"/>
            <a:ext cx="2399713" cy="209984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1395A0D4-875E-4CEE-A38B-BC3951F063AD}"/>
              </a:ext>
            </a:extLst>
          </p:cNvPr>
          <p:cNvCxnSpPr>
            <a:cxnSpLocks/>
            <a:stCxn id="12" idx="3"/>
            <a:endCxn id="22" idx="1"/>
          </p:cNvCxnSpPr>
          <p:nvPr/>
        </p:nvCxnSpPr>
        <p:spPr>
          <a:xfrm flipV="1">
            <a:off x="5270925" y="2081216"/>
            <a:ext cx="339301" cy="112751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7AD786C9-A2CA-4AFC-ACB5-86E6652C6EA5}"/>
              </a:ext>
            </a:extLst>
          </p:cNvPr>
          <p:cNvCxnSpPr>
            <a:cxnSpLocks/>
            <a:stCxn id="10" idx="3"/>
            <a:endCxn id="23" idx="1"/>
          </p:cNvCxnSpPr>
          <p:nvPr/>
        </p:nvCxnSpPr>
        <p:spPr>
          <a:xfrm flipV="1">
            <a:off x="4783953" y="3476292"/>
            <a:ext cx="818778" cy="91896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93CA22A4-6304-440B-9E67-B35AF1995F3D}"/>
              </a:ext>
            </a:extLst>
          </p:cNvPr>
          <p:cNvCxnSpPr>
            <a:cxnSpLocks/>
            <a:stCxn id="10" idx="3"/>
            <a:endCxn id="16" idx="1"/>
          </p:cNvCxnSpPr>
          <p:nvPr/>
        </p:nvCxnSpPr>
        <p:spPr>
          <a:xfrm>
            <a:off x="4783953" y="4395261"/>
            <a:ext cx="811284" cy="10073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57385A85-D4A4-41D9-A488-AEF547A6FBF5}"/>
              </a:ext>
            </a:extLst>
          </p:cNvPr>
          <p:cNvCxnSpPr>
            <a:cxnSpLocks/>
            <a:stCxn id="17" idx="3"/>
            <a:endCxn id="85" idx="1"/>
          </p:cNvCxnSpPr>
          <p:nvPr/>
        </p:nvCxnSpPr>
        <p:spPr>
          <a:xfrm flipV="1">
            <a:off x="2495550" y="4042503"/>
            <a:ext cx="590552" cy="96288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7DDE1FAB-856A-4BC6-A458-55D9A4FFDD8D}"/>
              </a:ext>
            </a:extLst>
          </p:cNvPr>
          <p:cNvCxnSpPr>
            <a:cxnSpLocks/>
            <a:stCxn id="10" idx="3"/>
            <a:endCxn id="15" idx="1"/>
          </p:cNvCxnSpPr>
          <p:nvPr/>
        </p:nvCxnSpPr>
        <p:spPr>
          <a:xfrm>
            <a:off x="4783953" y="4395261"/>
            <a:ext cx="801273" cy="64465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E1198D36-1620-4490-90D3-2BA1C61F6BF0}"/>
              </a:ext>
            </a:extLst>
          </p:cNvPr>
          <p:cNvCxnSpPr>
            <a:cxnSpLocks/>
            <a:stCxn id="7" idx="3"/>
            <a:endCxn id="27" idx="2"/>
          </p:cNvCxnSpPr>
          <p:nvPr/>
        </p:nvCxnSpPr>
        <p:spPr>
          <a:xfrm flipV="1">
            <a:off x="1707954" y="3164680"/>
            <a:ext cx="2184818" cy="35956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C08819B7-7047-47C6-B72E-66BA610B3DB6}"/>
              </a:ext>
            </a:extLst>
          </p:cNvPr>
          <p:cNvCxnSpPr>
            <a:cxnSpLocks/>
            <a:stCxn id="10" idx="3"/>
            <a:endCxn id="14" idx="1"/>
          </p:cNvCxnSpPr>
          <p:nvPr/>
        </p:nvCxnSpPr>
        <p:spPr>
          <a:xfrm>
            <a:off x="4783953" y="4395261"/>
            <a:ext cx="801272" cy="174121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39" name="正方形/長方形 38">
            <a:extLst>
              <a:ext uri="{FF2B5EF4-FFF2-40B4-BE49-F238E27FC236}">
                <a16:creationId xmlns:a16="http://schemas.microsoft.com/office/drawing/2014/main" id="{7FC74560-EF10-4E2B-970F-294847C11789}"/>
              </a:ext>
            </a:extLst>
          </p:cNvPr>
          <p:cNvSpPr/>
          <p:nvPr/>
        </p:nvSpPr>
        <p:spPr>
          <a:xfrm>
            <a:off x="7527156" y="4426741"/>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遊べない</a:t>
            </a:r>
          </a:p>
        </p:txBody>
      </p:sp>
      <p:sp>
        <p:nvSpPr>
          <p:cNvPr id="40" name="正方形/長方形 39">
            <a:extLst>
              <a:ext uri="{FF2B5EF4-FFF2-40B4-BE49-F238E27FC236}">
                <a16:creationId xmlns:a16="http://schemas.microsoft.com/office/drawing/2014/main" id="{182ED433-272F-423E-AB07-E357A3A21234}"/>
              </a:ext>
            </a:extLst>
          </p:cNvPr>
          <p:cNvSpPr/>
          <p:nvPr/>
        </p:nvSpPr>
        <p:spPr>
          <a:xfrm>
            <a:off x="7506903" y="397906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勉強がやりにくい</a:t>
            </a:r>
          </a:p>
        </p:txBody>
      </p:sp>
      <p:sp>
        <p:nvSpPr>
          <p:cNvPr id="41" name="正方形/長方形 40">
            <a:extLst>
              <a:ext uri="{FF2B5EF4-FFF2-40B4-BE49-F238E27FC236}">
                <a16:creationId xmlns:a16="http://schemas.microsoft.com/office/drawing/2014/main" id="{71F585E0-E595-42E5-8C0A-3BF157EED536}"/>
              </a:ext>
            </a:extLst>
          </p:cNvPr>
          <p:cNvSpPr/>
          <p:nvPr/>
        </p:nvSpPr>
        <p:spPr>
          <a:xfrm>
            <a:off x="7506903" y="353377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a:solidFill>
                  <a:schemeClr val="tx1"/>
                </a:solidFill>
              </a:rPr>
              <a:t>収入が減った</a:t>
            </a:r>
          </a:p>
        </p:txBody>
      </p:sp>
      <p:cxnSp>
        <p:nvCxnSpPr>
          <p:cNvPr id="42" name="直線コネクタ 41">
            <a:extLst>
              <a:ext uri="{FF2B5EF4-FFF2-40B4-BE49-F238E27FC236}">
                <a16:creationId xmlns:a16="http://schemas.microsoft.com/office/drawing/2014/main" id="{E663940E-013E-4A93-BA74-7AC0136E3D51}"/>
              </a:ext>
            </a:extLst>
          </p:cNvPr>
          <p:cNvCxnSpPr>
            <a:cxnSpLocks/>
            <a:stCxn id="16" idx="3"/>
            <a:endCxn id="40" idx="1"/>
          </p:cNvCxnSpPr>
          <p:nvPr/>
        </p:nvCxnSpPr>
        <p:spPr>
          <a:xfrm flipV="1">
            <a:off x="7166862" y="4164806"/>
            <a:ext cx="340041" cy="331185"/>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004CD704-D36E-48CC-AB7E-517B17B1D8B6}"/>
              </a:ext>
            </a:extLst>
          </p:cNvPr>
          <p:cNvCxnSpPr>
            <a:cxnSpLocks/>
            <a:stCxn id="16" idx="3"/>
            <a:endCxn id="41" idx="1"/>
          </p:cNvCxnSpPr>
          <p:nvPr/>
        </p:nvCxnSpPr>
        <p:spPr>
          <a:xfrm flipV="1">
            <a:off x="7166862" y="3719512"/>
            <a:ext cx="340041" cy="77647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09722CB3-C01A-436A-95AF-5B21C9C8FD60}"/>
              </a:ext>
            </a:extLst>
          </p:cNvPr>
          <p:cNvCxnSpPr>
            <a:cxnSpLocks/>
            <a:stCxn id="16" idx="3"/>
            <a:endCxn id="39" idx="1"/>
          </p:cNvCxnSpPr>
          <p:nvPr/>
        </p:nvCxnSpPr>
        <p:spPr>
          <a:xfrm>
            <a:off x="7166862" y="4495991"/>
            <a:ext cx="360294" cy="11648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45" name="正方形/長方形 44">
            <a:extLst>
              <a:ext uri="{FF2B5EF4-FFF2-40B4-BE49-F238E27FC236}">
                <a16:creationId xmlns:a16="http://schemas.microsoft.com/office/drawing/2014/main" id="{584707D8-0615-4F26-A5FE-4F3711DAE42A}"/>
              </a:ext>
            </a:extLst>
          </p:cNvPr>
          <p:cNvSpPr/>
          <p:nvPr/>
        </p:nvSpPr>
        <p:spPr>
          <a:xfrm>
            <a:off x="5589987" y="6397225"/>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友達と遊べない</a:t>
            </a:r>
          </a:p>
        </p:txBody>
      </p:sp>
      <p:cxnSp>
        <p:nvCxnSpPr>
          <p:cNvPr id="46" name="直線コネクタ 45">
            <a:extLst>
              <a:ext uri="{FF2B5EF4-FFF2-40B4-BE49-F238E27FC236}">
                <a16:creationId xmlns:a16="http://schemas.microsoft.com/office/drawing/2014/main" id="{9C949F33-7B6E-4A42-AA66-1F4B1BA84196}"/>
              </a:ext>
            </a:extLst>
          </p:cNvPr>
          <p:cNvCxnSpPr>
            <a:cxnSpLocks/>
            <a:stCxn id="10" idx="3"/>
          </p:cNvCxnSpPr>
          <p:nvPr/>
        </p:nvCxnSpPr>
        <p:spPr>
          <a:xfrm>
            <a:off x="4783953" y="4395261"/>
            <a:ext cx="786988" cy="215853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47" name="正方形/長方形 46">
            <a:extLst>
              <a:ext uri="{FF2B5EF4-FFF2-40B4-BE49-F238E27FC236}">
                <a16:creationId xmlns:a16="http://schemas.microsoft.com/office/drawing/2014/main" id="{3AE00A6B-0EC6-45D1-A53E-F7FB215ABFF3}"/>
              </a:ext>
            </a:extLst>
          </p:cNvPr>
          <p:cNvSpPr/>
          <p:nvPr/>
        </p:nvSpPr>
        <p:spPr>
          <a:xfrm>
            <a:off x="781054" y="576500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観光客が来ない</a:t>
            </a:r>
          </a:p>
        </p:txBody>
      </p:sp>
      <p:cxnSp>
        <p:nvCxnSpPr>
          <p:cNvPr id="48" name="直線コネクタ 47">
            <a:extLst>
              <a:ext uri="{FF2B5EF4-FFF2-40B4-BE49-F238E27FC236}">
                <a16:creationId xmlns:a16="http://schemas.microsoft.com/office/drawing/2014/main" id="{970D51DD-E755-4A43-AEBF-24563076A9A5}"/>
              </a:ext>
            </a:extLst>
          </p:cNvPr>
          <p:cNvCxnSpPr>
            <a:cxnSpLocks/>
            <a:stCxn id="22" idx="2"/>
            <a:endCxn id="23" idx="0"/>
          </p:cNvCxnSpPr>
          <p:nvPr/>
        </p:nvCxnSpPr>
        <p:spPr>
          <a:xfrm flipH="1">
            <a:off x="6388544" y="2266953"/>
            <a:ext cx="7495" cy="102360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49" name="正方形/長方形 48">
            <a:extLst>
              <a:ext uri="{FF2B5EF4-FFF2-40B4-BE49-F238E27FC236}">
                <a16:creationId xmlns:a16="http://schemas.microsoft.com/office/drawing/2014/main" id="{136F294A-A909-48FF-9815-E2938BCBE718}"/>
              </a:ext>
            </a:extLst>
          </p:cNvPr>
          <p:cNvSpPr/>
          <p:nvPr/>
        </p:nvSpPr>
        <p:spPr>
          <a:xfrm>
            <a:off x="3119435" y="1612626"/>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世界中で人が大勢の人が死んでいる</a:t>
            </a:r>
          </a:p>
        </p:txBody>
      </p:sp>
      <p:cxnSp>
        <p:nvCxnSpPr>
          <p:cNvPr id="50" name="直線コネクタ 49">
            <a:extLst>
              <a:ext uri="{FF2B5EF4-FFF2-40B4-BE49-F238E27FC236}">
                <a16:creationId xmlns:a16="http://schemas.microsoft.com/office/drawing/2014/main" id="{0E0162AA-26AB-4BD7-B50E-2B505E1F916D}"/>
              </a:ext>
            </a:extLst>
          </p:cNvPr>
          <p:cNvCxnSpPr>
            <a:cxnSpLocks/>
            <a:stCxn id="49" idx="0"/>
          </p:cNvCxnSpPr>
          <p:nvPr/>
        </p:nvCxnSpPr>
        <p:spPr>
          <a:xfrm flipH="1" flipV="1">
            <a:off x="3157546" y="702328"/>
            <a:ext cx="747702" cy="91029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51" name="正方形/長方形 50">
            <a:extLst>
              <a:ext uri="{FF2B5EF4-FFF2-40B4-BE49-F238E27FC236}">
                <a16:creationId xmlns:a16="http://schemas.microsoft.com/office/drawing/2014/main" id="{A9C6BD20-EDBE-45E4-BC51-95598B97627C}"/>
              </a:ext>
            </a:extLst>
          </p:cNvPr>
          <p:cNvSpPr/>
          <p:nvPr/>
        </p:nvSpPr>
        <p:spPr>
          <a:xfrm>
            <a:off x="2609861" y="59036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アメリカでコロナが蔓延</a:t>
            </a:r>
          </a:p>
        </p:txBody>
      </p:sp>
      <p:sp>
        <p:nvSpPr>
          <p:cNvPr id="52" name="正方形/長方形 51">
            <a:extLst>
              <a:ext uri="{FF2B5EF4-FFF2-40B4-BE49-F238E27FC236}">
                <a16:creationId xmlns:a16="http://schemas.microsoft.com/office/drawing/2014/main" id="{836DF76C-B1A7-4AEB-B73C-6AB993158ABE}"/>
              </a:ext>
            </a:extLst>
          </p:cNvPr>
          <p:cNvSpPr/>
          <p:nvPr/>
        </p:nvSpPr>
        <p:spPr>
          <a:xfrm>
            <a:off x="7527155" y="496073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修学旅行も中止</a:t>
            </a:r>
          </a:p>
        </p:txBody>
      </p:sp>
      <p:sp>
        <p:nvSpPr>
          <p:cNvPr id="53" name="正方形/長方形 52">
            <a:extLst>
              <a:ext uri="{FF2B5EF4-FFF2-40B4-BE49-F238E27FC236}">
                <a16:creationId xmlns:a16="http://schemas.microsoft.com/office/drawing/2014/main" id="{3491F880-45EE-4B86-9BB4-34140EEE6961}"/>
              </a:ext>
            </a:extLst>
          </p:cNvPr>
          <p:cNvSpPr/>
          <p:nvPr/>
        </p:nvSpPr>
        <p:spPr>
          <a:xfrm>
            <a:off x="7527155" y="541139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プールも中止</a:t>
            </a:r>
          </a:p>
        </p:txBody>
      </p:sp>
      <p:cxnSp>
        <p:nvCxnSpPr>
          <p:cNvPr id="54" name="直線コネクタ 53">
            <a:extLst>
              <a:ext uri="{FF2B5EF4-FFF2-40B4-BE49-F238E27FC236}">
                <a16:creationId xmlns:a16="http://schemas.microsoft.com/office/drawing/2014/main" id="{2C286604-0E00-4C7B-8275-20DB8E32A701}"/>
              </a:ext>
            </a:extLst>
          </p:cNvPr>
          <p:cNvCxnSpPr>
            <a:cxnSpLocks/>
            <a:stCxn id="15" idx="3"/>
            <a:endCxn id="52" idx="1"/>
          </p:cNvCxnSpPr>
          <p:nvPr/>
        </p:nvCxnSpPr>
        <p:spPr>
          <a:xfrm>
            <a:off x="7156851" y="5039913"/>
            <a:ext cx="370304" cy="10656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DA4D2B09-50F3-4F2D-8B38-113B36B2724A}"/>
              </a:ext>
            </a:extLst>
          </p:cNvPr>
          <p:cNvCxnSpPr>
            <a:cxnSpLocks/>
            <a:stCxn id="15" idx="3"/>
            <a:endCxn id="53" idx="1"/>
          </p:cNvCxnSpPr>
          <p:nvPr/>
        </p:nvCxnSpPr>
        <p:spPr>
          <a:xfrm>
            <a:off x="7156851" y="5039913"/>
            <a:ext cx="370304" cy="55721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0BE843C0-9086-4B40-AB88-6BD7785CE79D}"/>
              </a:ext>
            </a:extLst>
          </p:cNvPr>
          <p:cNvCxnSpPr>
            <a:cxnSpLocks/>
            <a:stCxn id="14" idx="3"/>
            <a:endCxn id="18" idx="1"/>
          </p:cNvCxnSpPr>
          <p:nvPr/>
        </p:nvCxnSpPr>
        <p:spPr>
          <a:xfrm flipV="1">
            <a:off x="7156850" y="6072784"/>
            <a:ext cx="370305" cy="6369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160910C0-80F8-48FF-9B46-1A2D6BD8B3EA}"/>
              </a:ext>
            </a:extLst>
          </p:cNvPr>
          <p:cNvCxnSpPr>
            <a:cxnSpLocks/>
            <a:stCxn id="27" idx="0"/>
            <a:endCxn id="49" idx="2"/>
          </p:cNvCxnSpPr>
          <p:nvPr/>
        </p:nvCxnSpPr>
        <p:spPr>
          <a:xfrm flipV="1">
            <a:off x="3892772" y="1984101"/>
            <a:ext cx="12476" cy="78886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58" name="正方形/長方形 57">
            <a:extLst>
              <a:ext uri="{FF2B5EF4-FFF2-40B4-BE49-F238E27FC236}">
                <a16:creationId xmlns:a16="http://schemas.microsoft.com/office/drawing/2014/main" id="{873F11BD-7F89-47C6-BC4F-E8294CAF906E}"/>
              </a:ext>
            </a:extLst>
          </p:cNvPr>
          <p:cNvSpPr/>
          <p:nvPr/>
        </p:nvSpPr>
        <p:spPr>
          <a:xfrm>
            <a:off x="5580460" y="5346926"/>
            <a:ext cx="1571625" cy="35123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Ｊリーグが中止</a:t>
            </a:r>
            <a:endParaRPr kumimoji="1" lang="ja-JP" altLang="en-US" sz="1200" b="1" dirty="0">
              <a:solidFill>
                <a:schemeClr val="tx1"/>
              </a:solidFill>
            </a:endParaRPr>
          </a:p>
        </p:txBody>
      </p:sp>
      <p:cxnSp>
        <p:nvCxnSpPr>
          <p:cNvPr id="59" name="直線コネクタ 58">
            <a:extLst>
              <a:ext uri="{FF2B5EF4-FFF2-40B4-BE49-F238E27FC236}">
                <a16:creationId xmlns:a16="http://schemas.microsoft.com/office/drawing/2014/main" id="{B0B659FA-D61B-4C17-BF0E-C05941F59908}"/>
              </a:ext>
            </a:extLst>
          </p:cNvPr>
          <p:cNvCxnSpPr>
            <a:cxnSpLocks/>
            <a:stCxn id="22" idx="3"/>
            <a:endCxn id="41" idx="1"/>
          </p:cNvCxnSpPr>
          <p:nvPr/>
        </p:nvCxnSpPr>
        <p:spPr>
          <a:xfrm>
            <a:off x="7181851" y="2081216"/>
            <a:ext cx="325052" cy="163829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4DAA5568-A14A-47A6-93FD-42B538355517}"/>
              </a:ext>
            </a:extLst>
          </p:cNvPr>
          <p:cNvCxnSpPr>
            <a:cxnSpLocks/>
            <a:stCxn id="45" idx="3"/>
            <a:endCxn id="39" idx="1"/>
          </p:cNvCxnSpPr>
          <p:nvPr/>
        </p:nvCxnSpPr>
        <p:spPr>
          <a:xfrm flipV="1">
            <a:off x="7161612" y="4612479"/>
            <a:ext cx="365544" cy="197048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AAF7E017-3E15-4BFF-A92F-9977A890026C}"/>
              </a:ext>
            </a:extLst>
          </p:cNvPr>
          <p:cNvCxnSpPr>
            <a:cxnSpLocks/>
            <a:stCxn id="58" idx="3"/>
            <a:endCxn id="18" idx="1"/>
          </p:cNvCxnSpPr>
          <p:nvPr/>
        </p:nvCxnSpPr>
        <p:spPr>
          <a:xfrm>
            <a:off x="7152085" y="5522544"/>
            <a:ext cx="375070" cy="55024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03073FED-0A44-4201-8926-DD84FEF5EAA1}"/>
              </a:ext>
            </a:extLst>
          </p:cNvPr>
          <p:cNvCxnSpPr>
            <a:cxnSpLocks/>
            <a:stCxn id="45" idx="3"/>
            <a:endCxn id="18" idx="1"/>
          </p:cNvCxnSpPr>
          <p:nvPr/>
        </p:nvCxnSpPr>
        <p:spPr>
          <a:xfrm flipV="1">
            <a:off x="7161612" y="6072784"/>
            <a:ext cx="365543" cy="51017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64" name="正方形/長方形 63">
            <a:extLst>
              <a:ext uri="{FF2B5EF4-FFF2-40B4-BE49-F238E27FC236}">
                <a16:creationId xmlns:a16="http://schemas.microsoft.com/office/drawing/2014/main" id="{04051E4A-65F5-4C88-90B6-7522A83CF608}"/>
              </a:ext>
            </a:extLst>
          </p:cNvPr>
          <p:cNvSpPr/>
          <p:nvPr/>
        </p:nvSpPr>
        <p:spPr>
          <a:xfrm>
            <a:off x="118582" y="383621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solidFill>
              </a:rPr>
              <a:t>介護の方が大変</a:t>
            </a:r>
            <a:endParaRPr kumimoji="1" lang="ja-JP" altLang="en-US" sz="1200" b="1" dirty="0">
              <a:solidFill>
                <a:schemeClr val="tx1"/>
              </a:solidFill>
            </a:endParaRPr>
          </a:p>
        </p:txBody>
      </p:sp>
      <p:cxnSp>
        <p:nvCxnSpPr>
          <p:cNvPr id="65" name="直線コネクタ 64">
            <a:extLst>
              <a:ext uri="{FF2B5EF4-FFF2-40B4-BE49-F238E27FC236}">
                <a16:creationId xmlns:a16="http://schemas.microsoft.com/office/drawing/2014/main" id="{95518BBA-8E9F-4496-8B08-83F86B42025E}"/>
              </a:ext>
            </a:extLst>
          </p:cNvPr>
          <p:cNvCxnSpPr>
            <a:cxnSpLocks/>
            <a:stCxn id="64" idx="3"/>
            <a:endCxn id="27" idx="2"/>
          </p:cNvCxnSpPr>
          <p:nvPr/>
        </p:nvCxnSpPr>
        <p:spPr>
          <a:xfrm flipV="1">
            <a:off x="1690207" y="3164680"/>
            <a:ext cx="2202565" cy="85727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66" name="正方形/長方形 65">
            <a:extLst>
              <a:ext uri="{FF2B5EF4-FFF2-40B4-BE49-F238E27FC236}">
                <a16:creationId xmlns:a16="http://schemas.microsoft.com/office/drawing/2014/main" id="{7F38C40A-A668-4866-B734-2D8A888BEB98}"/>
              </a:ext>
            </a:extLst>
          </p:cNvPr>
          <p:cNvSpPr/>
          <p:nvPr/>
        </p:nvSpPr>
        <p:spPr>
          <a:xfrm>
            <a:off x="2752735" y="814961"/>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イタリアでコロナが蔓延</a:t>
            </a:r>
          </a:p>
        </p:txBody>
      </p:sp>
      <p:cxnSp>
        <p:nvCxnSpPr>
          <p:cNvPr id="67" name="直線コネクタ 66">
            <a:extLst>
              <a:ext uri="{FF2B5EF4-FFF2-40B4-BE49-F238E27FC236}">
                <a16:creationId xmlns:a16="http://schemas.microsoft.com/office/drawing/2014/main" id="{45A545F2-11F4-41FF-A025-13C8BD39AA27}"/>
              </a:ext>
            </a:extLst>
          </p:cNvPr>
          <p:cNvCxnSpPr>
            <a:cxnSpLocks/>
            <a:stCxn id="49" idx="0"/>
            <a:endCxn id="51" idx="2"/>
          </p:cNvCxnSpPr>
          <p:nvPr/>
        </p:nvCxnSpPr>
        <p:spPr>
          <a:xfrm flipH="1" flipV="1">
            <a:off x="3395674" y="961844"/>
            <a:ext cx="509574" cy="65078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921D45A2-695A-40D6-8698-9F0405EF1CAD}"/>
              </a:ext>
            </a:extLst>
          </p:cNvPr>
          <p:cNvCxnSpPr>
            <a:cxnSpLocks/>
            <a:stCxn id="49" idx="0"/>
            <a:endCxn id="75" idx="2"/>
          </p:cNvCxnSpPr>
          <p:nvPr/>
        </p:nvCxnSpPr>
        <p:spPr>
          <a:xfrm flipV="1">
            <a:off x="3905248" y="950357"/>
            <a:ext cx="1702641" cy="66226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9" name="直線コネクタ 68">
            <a:extLst>
              <a:ext uri="{FF2B5EF4-FFF2-40B4-BE49-F238E27FC236}">
                <a16:creationId xmlns:a16="http://schemas.microsoft.com/office/drawing/2014/main" id="{0B271B2F-4A71-4FC5-90FF-FCC703E18873}"/>
              </a:ext>
            </a:extLst>
          </p:cNvPr>
          <p:cNvCxnSpPr>
            <a:cxnSpLocks/>
            <a:stCxn id="49" idx="0"/>
            <a:endCxn id="66" idx="2"/>
          </p:cNvCxnSpPr>
          <p:nvPr/>
        </p:nvCxnSpPr>
        <p:spPr>
          <a:xfrm flipH="1" flipV="1">
            <a:off x="3538548" y="1186436"/>
            <a:ext cx="366700" cy="42619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70" name="正方形/長方形 69">
            <a:extLst>
              <a:ext uri="{FF2B5EF4-FFF2-40B4-BE49-F238E27FC236}">
                <a16:creationId xmlns:a16="http://schemas.microsoft.com/office/drawing/2014/main" id="{9CAFBB6B-EB19-4F41-8F2B-7D93E8FC7B16}"/>
              </a:ext>
            </a:extLst>
          </p:cNvPr>
          <p:cNvSpPr/>
          <p:nvPr/>
        </p:nvSpPr>
        <p:spPr>
          <a:xfrm>
            <a:off x="2876563" y="983440"/>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アフリカでコロナが蔓延</a:t>
            </a:r>
          </a:p>
        </p:txBody>
      </p:sp>
      <p:cxnSp>
        <p:nvCxnSpPr>
          <p:cNvPr id="71" name="直線コネクタ 70">
            <a:extLst>
              <a:ext uri="{FF2B5EF4-FFF2-40B4-BE49-F238E27FC236}">
                <a16:creationId xmlns:a16="http://schemas.microsoft.com/office/drawing/2014/main" id="{068CADC6-4183-420B-86F0-D8AEC2EC0988}"/>
              </a:ext>
            </a:extLst>
          </p:cNvPr>
          <p:cNvCxnSpPr>
            <a:cxnSpLocks/>
            <a:stCxn id="8" idx="2"/>
            <a:endCxn id="47" idx="0"/>
          </p:cNvCxnSpPr>
          <p:nvPr/>
        </p:nvCxnSpPr>
        <p:spPr>
          <a:xfrm flipH="1">
            <a:off x="1566867" y="5364955"/>
            <a:ext cx="1" cy="40004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72" name="正方形/長方形 71">
            <a:extLst>
              <a:ext uri="{FF2B5EF4-FFF2-40B4-BE49-F238E27FC236}">
                <a16:creationId xmlns:a16="http://schemas.microsoft.com/office/drawing/2014/main" id="{2196F90C-767B-4CFA-AAEB-8E1D9C5FC8D7}"/>
              </a:ext>
            </a:extLst>
          </p:cNvPr>
          <p:cNvSpPr/>
          <p:nvPr/>
        </p:nvSpPr>
        <p:spPr>
          <a:xfrm>
            <a:off x="136329" y="430082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solidFill>
              </a:rPr>
              <a:t>流通の方が大変</a:t>
            </a:r>
            <a:endParaRPr kumimoji="1" lang="ja-JP" altLang="en-US" sz="1200" b="1" dirty="0">
              <a:solidFill>
                <a:schemeClr val="tx1"/>
              </a:solidFill>
            </a:endParaRPr>
          </a:p>
        </p:txBody>
      </p:sp>
      <p:cxnSp>
        <p:nvCxnSpPr>
          <p:cNvPr id="73" name="直線コネクタ 72">
            <a:extLst>
              <a:ext uri="{FF2B5EF4-FFF2-40B4-BE49-F238E27FC236}">
                <a16:creationId xmlns:a16="http://schemas.microsoft.com/office/drawing/2014/main" id="{4D7ECB15-BE07-4194-B0CC-9E8C6FEAFDCE}"/>
              </a:ext>
            </a:extLst>
          </p:cNvPr>
          <p:cNvCxnSpPr>
            <a:cxnSpLocks/>
            <a:stCxn id="72" idx="3"/>
          </p:cNvCxnSpPr>
          <p:nvPr/>
        </p:nvCxnSpPr>
        <p:spPr>
          <a:xfrm flipV="1">
            <a:off x="1707954" y="3185224"/>
            <a:ext cx="2340256" cy="130134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4" name="直線コネクタ 73">
            <a:extLst>
              <a:ext uri="{FF2B5EF4-FFF2-40B4-BE49-F238E27FC236}">
                <a16:creationId xmlns:a16="http://schemas.microsoft.com/office/drawing/2014/main" id="{8AE764C8-43E7-43EE-99BC-8F0161E586C9}"/>
              </a:ext>
            </a:extLst>
          </p:cNvPr>
          <p:cNvCxnSpPr>
            <a:cxnSpLocks/>
            <a:stCxn id="49" idx="0"/>
            <a:endCxn id="70" idx="2"/>
          </p:cNvCxnSpPr>
          <p:nvPr/>
        </p:nvCxnSpPr>
        <p:spPr>
          <a:xfrm flipH="1" flipV="1">
            <a:off x="3662376" y="1354915"/>
            <a:ext cx="242872" cy="25771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75" name="正方形/長方形 74">
            <a:extLst>
              <a:ext uri="{FF2B5EF4-FFF2-40B4-BE49-F238E27FC236}">
                <a16:creationId xmlns:a16="http://schemas.microsoft.com/office/drawing/2014/main" id="{6D5D985D-C808-4FA1-B85E-2DDF1F44A5C3}"/>
              </a:ext>
            </a:extLst>
          </p:cNvPr>
          <p:cNvSpPr/>
          <p:nvPr/>
        </p:nvSpPr>
        <p:spPr>
          <a:xfrm>
            <a:off x="4822076" y="57888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ロシアでコロナが蔓延</a:t>
            </a:r>
          </a:p>
        </p:txBody>
      </p:sp>
      <p:sp>
        <p:nvSpPr>
          <p:cNvPr id="76" name="正方形/長方形 75">
            <a:extLst>
              <a:ext uri="{FF2B5EF4-FFF2-40B4-BE49-F238E27FC236}">
                <a16:creationId xmlns:a16="http://schemas.microsoft.com/office/drawing/2014/main" id="{79C8A27F-0793-434E-9B63-D618925FC77E}"/>
              </a:ext>
            </a:extLst>
          </p:cNvPr>
          <p:cNvSpPr/>
          <p:nvPr/>
        </p:nvSpPr>
        <p:spPr>
          <a:xfrm>
            <a:off x="4181486" y="47446"/>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ＷＨＯがコロナ対策について話し合った</a:t>
            </a:r>
          </a:p>
        </p:txBody>
      </p:sp>
      <p:sp>
        <p:nvSpPr>
          <p:cNvPr id="77" name="正方形/長方形 76">
            <a:extLst>
              <a:ext uri="{FF2B5EF4-FFF2-40B4-BE49-F238E27FC236}">
                <a16:creationId xmlns:a16="http://schemas.microsoft.com/office/drawing/2014/main" id="{17A166C3-F25E-4C4D-B555-3943F064BC02}"/>
              </a:ext>
            </a:extLst>
          </p:cNvPr>
          <p:cNvSpPr/>
          <p:nvPr/>
        </p:nvSpPr>
        <p:spPr>
          <a:xfrm>
            <a:off x="4957780" y="80621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スペインが解除</a:t>
            </a:r>
            <a:endParaRPr lang="en-US" altLang="ja-JP" sz="1200" b="1" dirty="0">
              <a:solidFill>
                <a:schemeClr val="tx1"/>
              </a:solidFill>
            </a:endParaRPr>
          </a:p>
          <a:p>
            <a:pPr algn="ctr"/>
            <a:endParaRPr lang="ja-JP" altLang="en-US" sz="1200" b="1" dirty="0">
              <a:solidFill>
                <a:schemeClr val="tx1"/>
              </a:solidFill>
            </a:endParaRPr>
          </a:p>
        </p:txBody>
      </p:sp>
      <p:cxnSp>
        <p:nvCxnSpPr>
          <p:cNvPr id="78" name="直線コネクタ 77">
            <a:extLst>
              <a:ext uri="{FF2B5EF4-FFF2-40B4-BE49-F238E27FC236}">
                <a16:creationId xmlns:a16="http://schemas.microsoft.com/office/drawing/2014/main" id="{FAB68879-CA54-4732-8DE3-FDDF4F5E9BFE}"/>
              </a:ext>
            </a:extLst>
          </p:cNvPr>
          <p:cNvCxnSpPr>
            <a:cxnSpLocks/>
            <a:stCxn id="49" idx="0"/>
            <a:endCxn id="76" idx="2"/>
          </p:cNvCxnSpPr>
          <p:nvPr/>
        </p:nvCxnSpPr>
        <p:spPr>
          <a:xfrm flipV="1">
            <a:off x="3905248" y="418921"/>
            <a:ext cx="1062051" cy="1193705"/>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9" name="直線コネクタ 78">
            <a:extLst>
              <a:ext uri="{FF2B5EF4-FFF2-40B4-BE49-F238E27FC236}">
                <a16:creationId xmlns:a16="http://schemas.microsoft.com/office/drawing/2014/main" id="{8B296B4A-D682-43BF-B643-B73203E662DA}"/>
              </a:ext>
            </a:extLst>
          </p:cNvPr>
          <p:cNvCxnSpPr>
            <a:cxnSpLocks/>
            <a:stCxn id="49" idx="0"/>
            <a:endCxn id="77" idx="2"/>
          </p:cNvCxnSpPr>
          <p:nvPr/>
        </p:nvCxnSpPr>
        <p:spPr>
          <a:xfrm flipV="1">
            <a:off x="3905248" y="1177689"/>
            <a:ext cx="1838345" cy="43493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80" name="正方形/長方形 79">
            <a:extLst>
              <a:ext uri="{FF2B5EF4-FFF2-40B4-BE49-F238E27FC236}">
                <a16:creationId xmlns:a16="http://schemas.microsoft.com/office/drawing/2014/main" id="{1DDB26BA-03A7-4A63-8FAB-ADE923FA0E1D}"/>
              </a:ext>
            </a:extLst>
          </p:cNvPr>
          <p:cNvSpPr/>
          <p:nvPr/>
        </p:nvSpPr>
        <p:spPr>
          <a:xfrm>
            <a:off x="5081608" y="97469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韓国ででコロナが</a:t>
            </a:r>
            <a:endParaRPr lang="en-US" altLang="ja-JP" sz="1200" b="1" dirty="0">
              <a:solidFill>
                <a:schemeClr val="tx1"/>
              </a:solidFill>
            </a:endParaRPr>
          </a:p>
          <a:p>
            <a:pPr algn="ctr"/>
            <a:r>
              <a:rPr lang="ja-JP" altLang="en-US" sz="1200" b="1" dirty="0">
                <a:solidFill>
                  <a:schemeClr val="tx1"/>
                </a:solidFill>
              </a:rPr>
              <a:t>再燃</a:t>
            </a:r>
          </a:p>
        </p:txBody>
      </p:sp>
      <p:cxnSp>
        <p:nvCxnSpPr>
          <p:cNvPr id="81" name="直線コネクタ 80">
            <a:extLst>
              <a:ext uri="{FF2B5EF4-FFF2-40B4-BE49-F238E27FC236}">
                <a16:creationId xmlns:a16="http://schemas.microsoft.com/office/drawing/2014/main" id="{DC0A1DCB-9D6E-41D3-85ED-BEBCF9AE82FB}"/>
              </a:ext>
            </a:extLst>
          </p:cNvPr>
          <p:cNvCxnSpPr>
            <a:cxnSpLocks/>
            <a:stCxn id="49" idx="0"/>
            <a:endCxn id="80" idx="2"/>
          </p:cNvCxnSpPr>
          <p:nvPr/>
        </p:nvCxnSpPr>
        <p:spPr>
          <a:xfrm flipV="1">
            <a:off x="3905248" y="1346168"/>
            <a:ext cx="1962173" cy="26645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84" name="直線コネクタ 83">
            <a:extLst>
              <a:ext uri="{FF2B5EF4-FFF2-40B4-BE49-F238E27FC236}">
                <a16:creationId xmlns:a16="http://schemas.microsoft.com/office/drawing/2014/main" id="{6376913E-635E-4BEB-8BA1-16E899BA9CC7}"/>
              </a:ext>
            </a:extLst>
          </p:cNvPr>
          <p:cNvCxnSpPr>
            <a:cxnSpLocks/>
            <a:stCxn id="27" idx="2"/>
            <a:endCxn id="47" idx="0"/>
          </p:cNvCxnSpPr>
          <p:nvPr/>
        </p:nvCxnSpPr>
        <p:spPr>
          <a:xfrm flipH="1">
            <a:off x="1566867" y="3164680"/>
            <a:ext cx="2325905" cy="260032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85" name="正方形/長方形 84">
            <a:extLst>
              <a:ext uri="{FF2B5EF4-FFF2-40B4-BE49-F238E27FC236}">
                <a16:creationId xmlns:a16="http://schemas.microsoft.com/office/drawing/2014/main" id="{5AED4166-2B13-45AF-AF01-0D3D91514A90}"/>
              </a:ext>
            </a:extLst>
          </p:cNvPr>
          <p:cNvSpPr/>
          <p:nvPr/>
        </p:nvSpPr>
        <p:spPr>
          <a:xfrm>
            <a:off x="3086102" y="3709985"/>
            <a:ext cx="1609724" cy="66503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tx1"/>
                </a:solidFill>
              </a:rPr>
              <a:t>緊急事態宣言</a:t>
            </a:r>
            <a:endParaRPr lang="en-US" altLang="ja-JP" sz="1400" b="1" dirty="0">
              <a:solidFill>
                <a:schemeClr val="tx1"/>
              </a:solidFill>
            </a:endParaRPr>
          </a:p>
          <a:p>
            <a:pPr algn="ctr"/>
            <a:r>
              <a:rPr kumimoji="1" lang="ja-JP" altLang="en-US" sz="1400" b="1" dirty="0">
                <a:solidFill>
                  <a:schemeClr val="tx1"/>
                </a:solidFill>
              </a:rPr>
              <a:t>他人との接触を</a:t>
            </a:r>
            <a:endParaRPr kumimoji="1" lang="en-US" altLang="ja-JP" sz="1400" b="1" dirty="0">
              <a:solidFill>
                <a:schemeClr val="tx1"/>
              </a:solidFill>
            </a:endParaRPr>
          </a:p>
          <a:p>
            <a:pPr algn="ctr"/>
            <a:r>
              <a:rPr kumimoji="1" lang="ja-JP" altLang="en-US" sz="1400" b="1" dirty="0">
                <a:solidFill>
                  <a:schemeClr val="tx1"/>
                </a:solidFill>
              </a:rPr>
              <a:t>７～８割減らそう</a:t>
            </a:r>
          </a:p>
        </p:txBody>
      </p:sp>
      <p:sp>
        <p:nvSpPr>
          <p:cNvPr id="86" name="正方形/長方形 85">
            <a:extLst>
              <a:ext uri="{FF2B5EF4-FFF2-40B4-BE49-F238E27FC236}">
                <a16:creationId xmlns:a16="http://schemas.microsoft.com/office/drawing/2014/main" id="{524265FA-268A-4EA1-AC67-6348FDD7FB07}"/>
              </a:ext>
            </a:extLst>
          </p:cNvPr>
          <p:cNvSpPr/>
          <p:nvPr/>
        </p:nvSpPr>
        <p:spPr>
          <a:xfrm>
            <a:off x="131057" y="2281240"/>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ベッド数が足りない</a:t>
            </a:r>
          </a:p>
        </p:txBody>
      </p:sp>
      <p:cxnSp>
        <p:nvCxnSpPr>
          <p:cNvPr id="87" name="直線コネクタ 86">
            <a:extLst>
              <a:ext uri="{FF2B5EF4-FFF2-40B4-BE49-F238E27FC236}">
                <a16:creationId xmlns:a16="http://schemas.microsoft.com/office/drawing/2014/main" id="{043D80F6-ACAD-4B24-B586-E0922DD07790}"/>
              </a:ext>
            </a:extLst>
          </p:cNvPr>
          <p:cNvCxnSpPr>
            <a:cxnSpLocks/>
            <a:stCxn id="86" idx="3"/>
            <a:endCxn id="27" idx="1"/>
          </p:cNvCxnSpPr>
          <p:nvPr/>
        </p:nvCxnSpPr>
        <p:spPr>
          <a:xfrm>
            <a:off x="1702682" y="2466978"/>
            <a:ext cx="945278" cy="50184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89" name="直線コネクタ 88">
            <a:extLst>
              <a:ext uri="{FF2B5EF4-FFF2-40B4-BE49-F238E27FC236}">
                <a16:creationId xmlns:a16="http://schemas.microsoft.com/office/drawing/2014/main" id="{5B7CD047-8ED3-4296-8E3E-AD9C5C0F2B14}"/>
              </a:ext>
            </a:extLst>
          </p:cNvPr>
          <p:cNvCxnSpPr>
            <a:cxnSpLocks/>
            <a:stCxn id="10" idx="3"/>
            <a:endCxn id="58" idx="1"/>
          </p:cNvCxnSpPr>
          <p:nvPr/>
        </p:nvCxnSpPr>
        <p:spPr>
          <a:xfrm>
            <a:off x="4783953" y="4395261"/>
            <a:ext cx="796507" cy="112728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90" name="正方形/長方形 89">
            <a:extLst>
              <a:ext uri="{FF2B5EF4-FFF2-40B4-BE49-F238E27FC236}">
                <a16:creationId xmlns:a16="http://schemas.microsoft.com/office/drawing/2014/main" id="{B2092179-BDD7-4714-B3A0-5FBF53790D0A}"/>
              </a:ext>
            </a:extLst>
          </p:cNvPr>
          <p:cNvSpPr/>
          <p:nvPr/>
        </p:nvSpPr>
        <p:spPr>
          <a:xfrm>
            <a:off x="5569765" y="382762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お店が開けない</a:t>
            </a:r>
          </a:p>
        </p:txBody>
      </p:sp>
      <p:cxnSp>
        <p:nvCxnSpPr>
          <p:cNvPr id="91" name="直線コネクタ 90">
            <a:extLst>
              <a:ext uri="{FF2B5EF4-FFF2-40B4-BE49-F238E27FC236}">
                <a16:creationId xmlns:a16="http://schemas.microsoft.com/office/drawing/2014/main" id="{463A2489-E3E7-46F0-ACE3-3CA00AEAB5F4}"/>
              </a:ext>
            </a:extLst>
          </p:cNvPr>
          <p:cNvCxnSpPr>
            <a:cxnSpLocks/>
            <a:stCxn id="10" idx="3"/>
            <a:endCxn id="90" idx="1"/>
          </p:cNvCxnSpPr>
          <p:nvPr/>
        </p:nvCxnSpPr>
        <p:spPr>
          <a:xfrm flipV="1">
            <a:off x="4783953" y="4013360"/>
            <a:ext cx="785812" cy="38190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92" name="直線コネクタ 91">
            <a:extLst>
              <a:ext uri="{FF2B5EF4-FFF2-40B4-BE49-F238E27FC236}">
                <a16:creationId xmlns:a16="http://schemas.microsoft.com/office/drawing/2014/main" id="{1B111EAE-B234-4D4D-864B-07891FB6E0EE}"/>
              </a:ext>
            </a:extLst>
          </p:cNvPr>
          <p:cNvCxnSpPr>
            <a:cxnSpLocks/>
            <a:stCxn id="41" idx="1"/>
            <a:endCxn id="90" idx="3"/>
          </p:cNvCxnSpPr>
          <p:nvPr/>
        </p:nvCxnSpPr>
        <p:spPr>
          <a:xfrm flipH="1">
            <a:off x="7141390" y="3719512"/>
            <a:ext cx="365513" cy="29384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88" name="正方形/長方形 187">
            <a:extLst>
              <a:ext uri="{FF2B5EF4-FFF2-40B4-BE49-F238E27FC236}">
                <a16:creationId xmlns:a16="http://schemas.microsoft.com/office/drawing/2014/main" id="{F63538E0-F707-4B61-AB95-353B382F3FA1}"/>
              </a:ext>
            </a:extLst>
          </p:cNvPr>
          <p:cNvSpPr/>
          <p:nvPr/>
        </p:nvSpPr>
        <p:spPr>
          <a:xfrm>
            <a:off x="122059" y="276700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rPr>
              <a:t>検査ができない</a:t>
            </a:r>
          </a:p>
        </p:txBody>
      </p:sp>
      <p:cxnSp>
        <p:nvCxnSpPr>
          <p:cNvPr id="191" name="直線コネクタ 190">
            <a:extLst>
              <a:ext uri="{FF2B5EF4-FFF2-40B4-BE49-F238E27FC236}">
                <a16:creationId xmlns:a16="http://schemas.microsoft.com/office/drawing/2014/main" id="{4A46D8A5-1270-4FE5-9389-7F664238580B}"/>
              </a:ext>
            </a:extLst>
          </p:cNvPr>
          <p:cNvCxnSpPr>
            <a:cxnSpLocks/>
            <a:stCxn id="188" idx="3"/>
            <a:endCxn id="27" idx="1"/>
          </p:cNvCxnSpPr>
          <p:nvPr/>
        </p:nvCxnSpPr>
        <p:spPr>
          <a:xfrm>
            <a:off x="1693684" y="2952747"/>
            <a:ext cx="954276" cy="16075"/>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96" name="正方形/長方形 195">
            <a:extLst>
              <a:ext uri="{FF2B5EF4-FFF2-40B4-BE49-F238E27FC236}">
                <a16:creationId xmlns:a16="http://schemas.microsoft.com/office/drawing/2014/main" id="{B4FE936A-D297-4B80-AC68-0AA714F6F047}"/>
              </a:ext>
            </a:extLst>
          </p:cNvPr>
          <p:cNvSpPr/>
          <p:nvPr/>
        </p:nvSpPr>
        <p:spPr>
          <a:xfrm>
            <a:off x="131588" y="139434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rPr>
              <a:t>医療機器が不足</a:t>
            </a:r>
          </a:p>
        </p:txBody>
      </p:sp>
      <p:cxnSp>
        <p:nvCxnSpPr>
          <p:cNvPr id="197" name="直線コネクタ 196">
            <a:extLst>
              <a:ext uri="{FF2B5EF4-FFF2-40B4-BE49-F238E27FC236}">
                <a16:creationId xmlns:a16="http://schemas.microsoft.com/office/drawing/2014/main" id="{5312D7C1-4EDB-4FFE-ABD2-04AC2DAF0F3D}"/>
              </a:ext>
            </a:extLst>
          </p:cNvPr>
          <p:cNvCxnSpPr>
            <a:cxnSpLocks/>
            <a:stCxn id="196" idx="3"/>
            <a:endCxn id="27" idx="1"/>
          </p:cNvCxnSpPr>
          <p:nvPr/>
        </p:nvCxnSpPr>
        <p:spPr>
          <a:xfrm>
            <a:off x="1703213" y="1580081"/>
            <a:ext cx="944747" cy="138874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06" name="正方形/長方形 205">
            <a:extLst>
              <a:ext uri="{FF2B5EF4-FFF2-40B4-BE49-F238E27FC236}">
                <a16:creationId xmlns:a16="http://schemas.microsoft.com/office/drawing/2014/main" id="{7742C745-BB43-4F29-AE28-772AAA06D216}"/>
              </a:ext>
            </a:extLst>
          </p:cNvPr>
          <p:cNvSpPr/>
          <p:nvPr/>
        </p:nvSpPr>
        <p:spPr>
          <a:xfrm>
            <a:off x="5619762" y="2400620"/>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持続支援金</a:t>
            </a:r>
          </a:p>
        </p:txBody>
      </p:sp>
      <p:sp>
        <p:nvSpPr>
          <p:cNvPr id="211" name="正方形/長方形 210">
            <a:extLst>
              <a:ext uri="{FF2B5EF4-FFF2-40B4-BE49-F238E27FC236}">
                <a16:creationId xmlns:a16="http://schemas.microsoft.com/office/drawing/2014/main" id="{041F4A57-A74E-47B3-A676-AD8C684C697B}"/>
              </a:ext>
            </a:extLst>
          </p:cNvPr>
          <p:cNvSpPr/>
          <p:nvPr/>
        </p:nvSpPr>
        <p:spPr>
          <a:xfrm>
            <a:off x="5610226" y="285805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ひとり１０万円</a:t>
            </a:r>
          </a:p>
        </p:txBody>
      </p:sp>
      <p:cxnSp>
        <p:nvCxnSpPr>
          <p:cNvPr id="212" name="直線コネクタ 211">
            <a:extLst>
              <a:ext uri="{FF2B5EF4-FFF2-40B4-BE49-F238E27FC236}">
                <a16:creationId xmlns:a16="http://schemas.microsoft.com/office/drawing/2014/main" id="{B8AE46A1-E158-4E5B-B470-563FD844E758}"/>
              </a:ext>
            </a:extLst>
          </p:cNvPr>
          <p:cNvCxnSpPr>
            <a:cxnSpLocks/>
            <a:endCxn id="211" idx="1"/>
          </p:cNvCxnSpPr>
          <p:nvPr/>
        </p:nvCxnSpPr>
        <p:spPr>
          <a:xfrm flipV="1">
            <a:off x="4793479" y="3043796"/>
            <a:ext cx="816747" cy="135146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14" name="直線コネクタ 213">
            <a:extLst>
              <a:ext uri="{FF2B5EF4-FFF2-40B4-BE49-F238E27FC236}">
                <a16:creationId xmlns:a16="http://schemas.microsoft.com/office/drawing/2014/main" id="{CB565B51-7424-43EA-B9BC-24888A435EB7}"/>
              </a:ext>
            </a:extLst>
          </p:cNvPr>
          <p:cNvCxnSpPr>
            <a:cxnSpLocks/>
            <a:stCxn id="10" idx="3"/>
            <a:endCxn id="206" idx="1"/>
          </p:cNvCxnSpPr>
          <p:nvPr/>
        </p:nvCxnSpPr>
        <p:spPr>
          <a:xfrm flipV="1">
            <a:off x="4783953" y="2586358"/>
            <a:ext cx="835809" cy="180890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04" name="正方形/長方形 103">
            <a:extLst>
              <a:ext uri="{FF2B5EF4-FFF2-40B4-BE49-F238E27FC236}">
                <a16:creationId xmlns:a16="http://schemas.microsoft.com/office/drawing/2014/main" id="{8B590373-6A5C-457E-B372-49782B1EFB7A}"/>
              </a:ext>
            </a:extLst>
          </p:cNvPr>
          <p:cNvSpPr/>
          <p:nvPr/>
        </p:nvSpPr>
        <p:spPr>
          <a:xfrm>
            <a:off x="3252788" y="220162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日本でも感染拡大</a:t>
            </a:r>
          </a:p>
        </p:txBody>
      </p:sp>
      <p:cxnSp>
        <p:nvCxnSpPr>
          <p:cNvPr id="105" name="直線コネクタ 104">
            <a:extLst>
              <a:ext uri="{FF2B5EF4-FFF2-40B4-BE49-F238E27FC236}">
                <a16:creationId xmlns:a16="http://schemas.microsoft.com/office/drawing/2014/main" id="{457CB2D2-141A-463D-BB1E-B4BF8529C71D}"/>
              </a:ext>
            </a:extLst>
          </p:cNvPr>
          <p:cNvCxnSpPr>
            <a:cxnSpLocks/>
            <a:stCxn id="27" idx="0"/>
            <a:endCxn id="104" idx="2"/>
          </p:cNvCxnSpPr>
          <p:nvPr/>
        </p:nvCxnSpPr>
        <p:spPr>
          <a:xfrm flipV="1">
            <a:off x="3892772" y="2573103"/>
            <a:ext cx="145829" cy="19986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09" name="テキスト ボックス 108">
            <a:extLst>
              <a:ext uri="{FF2B5EF4-FFF2-40B4-BE49-F238E27FC236}">
                <a16:creationId xmlns:a16="http://schemas.microsoft.com/office/drawing/2014/main" id="{92A7A9CB-7F17-4306-9D10-A3658FC87FED}"/>
              </a:ext>
            </a:extLst>
          </p:cNvPr>
          <p:cNvSpPr txBox="1"/>
          <p:nvPr/>
        </p:nvSpPr>
        <p:spPr>
          <a:xfrm>
            <a:off x="4325846" y="5410637"/>
            <a:ext cx="677108" cy="913070"/>
          </a:xfrm>
          <a:prstGeom prst="rect">
            <a:avLst/>
          </a:prstGeom>
          <a:solidFill>
            <a:srgbClr val="FFFF00"/>
          </a:solidFill>
          <a:ln>
            <a:solidFill>
              <a:schemeClr val="tx1">
                <a:lumMod val="50000"/>
                <a:lumOff val="50000"/>
              </a:schemeClr>
            </a:solidFill>
          </a:ln>
        </p:spPr>
        <p:txBody>
          <a:bodyPr vert="eaVert" wrap="none" rtlCol="0">
            <a:spAutoFit/>
          </a:bodyPr>
          <a:lstStyle/>
          <a:p>
            <a:r>
              <a:rPr kumimoji="1" lang="ja-JP" altLang="en-US" sz="1600" dirty="0">
                <a:latin typeface="AR丸ゴシック体E" panose="020F0909000000000000" pitchFamily="49" charset="-128"/>
                <a:ea typeface="AR丸ゴシック体E" panose="020F0909000000000000" pitchFamily="49" charset="-128"/>
              </a:rPr>
              <a:t>医療体制</a:t>
            </a:r>
            <a:endParaRPr kumimoji="1" lang="en-US" altLang="ja-JP" sz="1600" dirty="0">
              <a:latin typeface="AR丸ゴシック体E" panose="020F0909000000000000" pitchFamily="49" charset="-128"/>
              <a:ea typeface="AR丸ゴシック体E" panose="020F0909000000000000" pitchFamily="49" charset="-128"/>
            </a:endParaRPr>
          </a:p>
          <a:p>
            <a:r>
              <a:rPr kumimoji="1" lang="ja-JP" altLang="en-US" sz="1600" dirty="0">
                <a:latin typeface="AR丸ゴシック体E" panose="020F0909000000000000" pitchFamily="49" charset="-128"/>
                <a:ea typeface="AR丸ゴシック体E" panose="020F0909000000000000" pitchFamily="49" charset="-128"/>
              </a:rPr>
              <a:t>　の充実</a:t>
            </a:r>
          </a:p>
        </p:txBody>
      </p:sp>
      <p:sp>
        <p:nvSpPr>
          <p:cNvPr id="110" name="テキスト ボックス 109">
            <a:extLst>
              <a:ext uri="{FF2B5EF4-FFF2-40B4-BE49-F238E27FC236}">
                <a16:creationId xmlns:a16="http://schemas.microsoft.com/office/drawing/2014/main" id="{2509DEF1-5F8F-447A-AEE7-BEC2DE9690F1}"/>
              </a:ext>
            </a:extLst>
          </p:cNvPr>
          <p:cNvSpPr txBox="1"/>
          <p:nvPr/>
        </p:nvSpPr>
        <p:spPr>
          <a:xfrm>
            <a:off x="3565174" y="5398292"/>
            <a:ext cx="677108" cy="913070"/>
          </a:xfrm>
          <a:prstGeom prst="rect">
            <a:avLst/>
          </a:prstGeom>
          <a:solidFill>
            <a:schemeClr val="bg1"/>
          </a:solidFill>
          <a:ln>
            <a:solidFill>
              <a:schemeClr val="tx1">
                <a:lumMod val="50000"/>
                <a:lumOff val="50000"/>
              </a:schemeClr>
            </a:solidFill>
          </a:ln>
        </p:spPr>
        <p:txBody>
          <a:bodyPr vert="eaVert" wrap="none" rtlCol="0">
            <a:spAutoFit/>
          </a:bodyPr>
          <a:lstStyle/>
          <a:p>
            <a:r>
              <a:rPr kumimoji="1" lang="ja-JP" altLang="en-US" sz="1600" dirty="0">
                <a:latin typeface="AR丸ゴシック体E" panose="020F0909000000000000" pitchFamily="49" charset="-128"/>
                <a:ea typeface="AR丸ゴシック体E" panose="020F0909000000000000" pitchFamily="49" charset="-128"/>
              </a:rPr>
              <a:t>感染拡大</a:t>
            </a:r>
            <a:endParaRPr kumimoji="1" lang="en-US" altLang="ja-JP" sz="1600" dirty="0">
              <a:latin typeface="AR丸ゴシック体E" panose="020F0909000000000000" pitchFamily="49" charset="-128"/>
              <a:ea typeface="AR丸ゴシック体E" panose="020F0909000000000000" pitchFamily="49" charset="-128"/>
            </a:endParaRPr>
          </a:p>
          <a:p>
            <a:r>
              <a:rPr kumimoji="1" lang="ja-JP" altLang="en-US" sz="1600" dirty="0">
                <a:latin typeface="AR丸ゴシック体E" panose="020F0909000000000000" pitchFamily="49" charset="-128"/>
                <a:ea typeface="AR丸ゴシック体E" panose="020F0909000000000000" pitchFamily="49" charset="-128"/>
              </a:rPr>
              <a:t>　の防止</a:t>
            </a:r>
          </a:p>
        </p:txBody>
      </p:sp>
      <p:sp>
        <p:nvSpPr>
          <p:cNvPr id="111" name="テキスト ボックス 110">
            <a:extLst>
              <a:ext uri="{FF2B5EF4-FFF2-40B4-BE49-F238E27FC236}">
                <a16:creationId xmlns:a16="http://schemas.microsoft.com/office/drawing/2014/main" id="{5C9E9AB1-099D-4787-93CE-BA42DE19EFE1}"/>
              </a:ext>
            </a:extLst>
          </p:cNvPr>
          <p:cNvSpPr txBox="1"/>
          <p:nvPr/>
        </p:nvSpPr>
        <p:spPr>
          <a:xfrm>
            <a:off x="2792819" y="5398292"/>
            <a:ext cx="677108" cy="919828"/>
          </a:xfrm>
          <a:prstGeom prst="rect">
            <a:avLst/>
          </a:prstGeom>
          <a:solidFill>
            <a:schemeClr val="bg1"/>
          </a:solidFill>
          <a:ln>
            <a:solidFill>
              <a:schemeClr val="tx1">
                <a:lumMod val="50000"/>
                <a:lumOff val="50000"/>
              </a:schemeClr>
            </a:solidFill>
          </a:ln>
        </p:spPr>
        <p:txBody>
          <a:bodyPr vert="eaVert" wrap="square" rtlCol="0">
            <a:spAutoFit/>
          </a:bodyPr>
          <a:lstStyle/>
          <a:p>
            <a:r>
              <a:rPr kumimoji="1" lang="ja-JP" altLang="en-US" sz="1600" dirty="0">
                <a:latin typeface="AR丸ゴシック体E" panose="020F0909000000000000" pitchFamily="49" charset="-128"/>
                <a:ea typeface="AR丸ゴシック体E" panose="020F0909000000000000" pitchFamily="49" charset="-128"/>
              </a:rPr>
              <a:t>経済的な</a:t>
            </a:r>
            <a:endParaRPr kumimoji="1" lang="en-US" altLang="ja-JP" sz="1600" dirty="0">
              <a:latin typeface="AR丸ゴシック体E" panose="020F0909000000000000" pitchFamily="49" charset="-128"/>
              <a:ea typeface="AR丸ゴシック体E" panose="020F0909000000000000" pitchFamily="49" charset="-128"/>
            </a:endParaRPr>
          </a:p>
          <a:p>
            <a:r>
              <a:rPr kumimoji="1" lang="ja-JP" altLang="en-US" sz="1600" dirty="0">
                <a:latin typeface="AR丸ゴシック体E" panose="020F0909000000000000" pitchFamily="49" charset="-128"/>
                <a:ea typeface="AR丸ゴシック体E" panose="020F0909000000000000" pitchFamily="49" charset="-128"/>
              </a:rPr>
              <a:t>　　支援</a:t>
            </a:r>
          </a:p>
        </p:txBody>
      </p:sp>
      <p:sp>
        <p:nvSpPr>
          <p:cNvPr id="98" name="正方形/長方形 97">
            <a:extLst>
              <a:ext uri="{FF2B5EF4-FFF2-40B4-BE49-F238E27FC236}">
                <a16:creationId xmlns:a16="http://schemas.microsoft.com/office/drawing/2014/main" id="{A581A233-6526-4405-97C0-94EA74D267B6}"/>
              </a:ext>
            </a:extLst>
          </p:cNvPr>
          <p:cNvSpPr/>
          <p:nvPr/>
        </p:nvSpPr>
        <p:spPr>
          <a:xfrm>
            <a:off x="126805" y="3328997"/>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solidFill>
                <a:highlight>
                  <a:srgbClr val="FFFF00"/>
                </a:highlight>
              </a:rPr>
              <a:t>お医者さんが大変</a:t>
            </a:r>
            <a:endParaRPr kumimoji="1" lang="ja-JP" altLang="en-US" sz="1200" b="1" dirty="0">
              <a:solidFill>
                <a:schemeClr val="tx1"/>
              </a:solidFill>
              <a:highlight>
                <a:srgbClr val="FFFF00"/>
              </a:highlight>
            </a:endParaRPr>
          </a:p>
        </p:txBody>
      </p:sp>
      <p:sp>
        <p:nvSpPr>
          <p:cNvPr id="99" name="正方形/長方形 98">
            <a:extLst>
              <a:ext uri="{FF2B5EF4-FFF2-40B4-BE49-F238E27FC236}">
                <a16:creationId xmlns:a16="http://schemas.microsoft.com/office/drawing/2014/main" id="{D6ACA8C5-2270-42D7-9212-9179316CC05A}"/>
              </a:ext>
            </a:extLst>
          </p:cNvPr>
          <p:cNvSpPr/>
          <p:nvPr/>
        </p:nvSpPr>
        <p:spPr>
          <a:xfrm>
            <a:off x="118582" y="1859760"/>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highlight>
                  <a:srgbClr val="FFFF00"/>
                </a:highlight>
              </a:rPr>
              <a:t>マスクが買えない</a:t>
            </a:r>
          </a:p>
        </p:txBody>
      </p:sp>
      <p:sp>
        <p:nvSpPr>
          <p:cNvPr id="100" name="正方形/長方形 99">
            <a:extLst>
              <a:ext uri="{FF2B5EF4-FFF2-40B4-BE49-F238E27FC236}">
                <a16:creationId xmlns:a16="http://schemas.microsoft.com/office/drawing/2014/main" id="{BF433356-9A74-498F-B9C0-8E96F537245D}"/>
              </a:ext>
            </a:extLst>
          </p:cNvPr>
          <p:cNvSpPr/>
          <p:nvPr/>
        </p:nvSpPr>
        <p:spPr>
          <a:xfrm>
            <a:off x="121537" y="2289431"/>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FFFF00"/>
                </a:highlight>
              </a:rPr>
              <a:t>ベッド数が足りない</a:t>
            </a:r>
          </a:p>
        </p:txBody>
      </p:sp>
      <p:sp>
        <p:nvSpPr>
          <p:cNvPr id="101" name="正方形/長方形 100">
            <a:extLst>
              <a:ext uri="{FF2B5EF4-FFF2-40B4-BE49-F238E27FC236}">
                <a16:creationId xmlns:a16="http://schemas.microsoft.com/office/drawing/2014/main" id="{CD7CE1EB-55A9-4767-933E-30BBD762AFA9}"/>
              </a:ext>
            </a:extLst>
          </p:cNvPr>
          <p:cNvSpPr/>
          <p:nvPr/>
        </p:nvSpPr>
        <p:spPr>
          <a:xfrm>
            <a:off x="121541" y="276818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highlight>
                  <a:srgbClr val="FFFF00"/>
                </a:highlight>
              </a:rPr>
              <a:t>検査ができない</a:t>
            </a:r>
          </a:p>
        </p:txBody>
      </p:sp>
      <p:sp>
        <p:nvSpPr>
          <p:cNvPr id="102" name="正方形/長方形 101">
            <a:extLst>
              <a:ext uri="{FF2B5EF4-FFF2-40B4-BE49-F238E27FC236}">
                <a16:creationId xmlns:a16="http://schemas.microsoft.com/office/drawing/2014/main" id="{ED6ADF01-D8EA-42F7-BF1A-6C6EC7103B1A}"/>
              </a:ext>
            </a:extLst>
          </p:cNvPr>
          <p:cNvSpPr/>
          <p:nvPr/>
        </p:nvSpPr>
        <p:spPr>
          <a:xfrm>
            <a:off x="142879" y="138481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highlight>
                  <a:srgbClr val="FFFF00"/>
                </a:highlight>
              </a:rPr>
              <a:t>医療機器が不足</a:t>
            </a:r>
          </a:p>
        </p:txBody>
      </p:sp>
      <p:sp>
        <p:nvSpPr>
          <p:cNvPr id="107" name="正方形/長方形 106">
            <a:extLst>
              <a:ext uri="{FF2B5EF4-FFF2-40B4-BE49-F238E27FC236}">
                <a16:creationId xmlns:a16="http://schemas.microsoft.com/office/drawing/2014/main" id="{77119A5B-89E1-454F-8FEB-CFCBA4EE96C2}"/>
              </a:ext>
            </a:extLst>
          </p:cNvPr>
          <p:cNvSpPr/>
          <p:nvPr/>
        </p:nvSpPr>
        <p:spPr>
          <a:xfrm>
            <a:off x="119660" y="382964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solidFill>
                <a:highlight>
                  <a:srgbClr val="FFFF00"/>
                </a:highlight>
              </a:rPr>
              <a:t>介護の方が大変</a:t>
            </a:r>
            <a:endParaRPr kumimoji="1" lang="ja-JP" altLang="en-US" sz="1200" b="1" dirty="0">
              <a:solidFill>
                <a:schemeClr val="tx1"/>
              </a:solidFill>
              <a:highlight>
                <a:srgbClr val="FFFF00"/>
              </a:highlight>
            </a:endParaRPr>
          </a:p>
        </p:txBody>
      </p:sp>
      <p:sp>
        <p:nvSpPr>
          <p:cNvPr id="106" name="正方形/長方形 105">
            <a:extLst>
              <a:ext uri="{FF2B5EF4-FFF2-40B4-BE49-F238E27FC236}">
                <a16:creationId xmlns:a16="http://schemas.microsoft.com/office/drawing/2014/main" id="{0E0C1D37-126A-49D7-A692-1430C155E5C4}"/>
              </a:ext>
            </a:extLst>
          </p:cNvPr>
          <p:cNvSpPr/>
          <p:nvPr/>
        </p:nvSpPr>
        <p:spPr>
          <a:xfrm>
            <a:off x="7506902" y="2281240"/>
            <a:ext cx="1571625" cy="530684"/>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取り組みに協力しようとしない人や店</a:t>
            </a:r>
          </a:p>
        </p:txBody>
      </p:sp>
      <p:sp>
        <p:nvSpPr>
          <p:cNvPr id="108" name="正方形/長方形 107">
            <a:extLst>
              <a:ext uri="{FF2B5EF4-FFF2-40B4-BE49-F238E27FC236}">
                <a16:creationId xmlns:a16="http://schemas.microsoft.com/office/drawing/2014/main" id="{60D4A833-2AD5-455D-A445-D7209D529A29}"/>
              </a:ext>
            </a:extLst>
          </p:cNvPr>
          <p:cNvSpPr/>
          <p:nvPr/>
        </p:nvSpPr>
        <p:spPr>
          <a:xfrm>
            <a:off x="7521093" y="2892365"/>
            <a:ext cx="1571625" cy="530684"/>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我慢して、協力しようとする人や店</a:t>
            </a:r>
          </a:p>
        </p:txBody>
      </p:sp>
    </p:spTree>
    <p:extLst>
      <p:ext uri="{BB962C8B-B14F-4D97-AF65-F5344CB8AC3E}">
        <p14:creationId xmlns:p14="http://schemas.microsoft.com/office/powerpoint/2010/main" val="2094594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2"/>
                                        </p:tgtEl>
                                        <p:attrNameLst>
                                          <p:attrName>style.visibility</p:attrName>
                                        </p:attrNameLst>
                                      </p:cBhvr>
                                      <p:to>
                                        <p:strVal val="visible"/>
                                      </p:to>
                                    </p:set>
                                    <p:anim calcmode="lin" valueType="num">
                                      <p:cBhvr additive="base">
                                        <p:cTn id="7" dur="500" fill="hold"/>
                                        <p:tgtEl>
                                          <p:spTgt spid="102"/>
                                        </p:tgtEl>
                                        <p:attrNameLst>
                                          <p:attrName>ppt_x</p:attrName>
                                        </p:attrNameLst>
                                      </p:cBhvr>
                                      <p:tavLst>
                                        <p:tav tm="0">
                                          <p:val>
                                            <p:strVal val="0-#ppt_w/2"/>
                                          </p:val>
                                        </p:tav>
                                        <p:tav tm="100000">
                                          <p:val>
                                            <p:strVal val="#ppt_x"/>
                                          </p:val>
                                        </p:tav>
                                      </p:tavLst>
                                    </p:anim>
                                    <p:anim calcmode="lin" valueType="num">
                                      <p:cBhvr additive="base">
                                        <p:cTn id="8" dur="500" fill="hold"/>
                                        <p:tgtEl>
                                          <p:spTgt spid="10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1000"/>
                                  </p:stCondLst>
                                  <p:childTnLst>
                                    <p:set>
                                      <p:cBhvr>
                                        <p:cTn id="11" dur="1" fill="hold">
                                          <p:stCondLst>
                                            <p:cond delay="0"/>
                                          </p:stCondLst>
                                        </p:cTn>
                                        <p:tgtEl>
                                          <p:spTgt spid="99"/>
                                        </p:tgtEl>
                                        <p:attrNameLst>
                                          <p:attrName>style.visibility</p:attrName>
                                        </p:attrNameLst>
                                      </p:cBhvr>
                                      <p:to>
                                        <p:strVal val="visible"/>
                                      </p:to>
                                    </p:set>
                                    <p:anim calcmode="lin" valueType="num">
                                      <p:cBhvr additive="base">
                                        <p:cTn id="12" dur="500" fill="hold"/>
                                        <p:tgtEl>
                                          <p:spTgt spid="99"/>
                                        </p:tgtEl>
                                        <p:attrNameLst>
                                          <p:attrName>ppt_x</p:attrName>
                                        </p:attrNameLst>
                                      </p:cBhvr>
                                      <p:tavLst>
                                        <p:tav tm="0">
                                          <p:val>
                                            <p:strVal val="0-#ppt_w/2"/>
                                          </p:val>
                                        </p:tav>
                                        <p:tav tm="100000">
                                          <p:val>
                                            <p:strVal val="#ppt_x"/>
                                          </p:val>
                                        </p:tav>
                                      </p:tavLst>
                                    </p:anim>
                                    <p:anim calcmode="lin" valueType="num">
                                      <p:cBhvr additive="base">
                                        <p:cTn id="13" dur="500" fill="hold"/>
                                        <p:tgtEl>
                                          <p:spTgt spid="99"/>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8" fill="hold" grpId="0" nodeType="afterEffect">
                                  <p:stCondLst>
                                    <p:cond delay="1000"/>
                                  </p:stCondLst>
                                  <p:childTnLst>
                                    <p:set>
                                      <p:cBhvr>
                                        <p:cTn id="16" dur="1" fill="hold">
                                          <p:stCondLst>
                                            <p:cond delay="0"/>
                                          </p:stCondLst>
                                        </p:cTn>
                                        <p:tgtEl>
                                          <p:spTgt spid="101"/>
                                        </p:tgtEl>
                                        <p:attrNameLst>
                                          <p:attrName>style.visibility</p:attrName>
                                        </p:attrNameLst>
                                      </p:cBhvr>
                                      <p:to>
                                        <p:strVal val="visible"/>
                                      </p:to>
                                    </p:set>
                                    <p:anim calcmode="lin" valueType="num">
                                      <p:cBhvr additive="base">
                                        <p:cTn id="17" dur="500" fill="hold"/>
                                        <p:tgtEl>
                                          <p:spTgt spid="101"/>
                                        </p:tgtEl>
                                        <p:attrNameLst>
                                          <p:attrName>ppt_x</p:attrName>
                                        </p:attrNameLst>
                                      </p:cBhvr>
                                      <p:tavLst>
                                        <p:tav tm="0">
                                          <p:val>
                                            <p:strVal val="0-#ppt_w/2"/>
                                          </p:val>
                                        </p:tav>
                                        <p:tav tm="100000">
                                          <p:val>
                                            <p:strVal val="#ppt_x"/>
                                          </p:val>
                                        </p:tav>
                                      </p:tavLst>
                                    </p:anim>
                                    <p:anim calcmode="lin" valueType="num">
                                      <p:cBhvr additive="base">
                                        <p:cTn id="18" dur="500" fill="hold"/>
                                        <p:tgtEl>
                                          <p:spTgt spid="101"/>
                                        </p:tgtEl>
                                        <p:attrNameLst>
                                          <p:attrName>ppt_y</p:attrName>
                                        </p:attrNameLst>
                                      </p:cBhvr>
                                      <p:tavLst>
                                        <p:tav tm="0">
                                          <p:val>
                                            <p:strVal val="#ppt_y"/>
                                          </p:val>
                                        </p:tav>
                                        <p:tav tm="100000">
                                          <p:val>
                                            <p:strVal val="#ppt_y"/>
                                          </p:val>
                                        </p:tav>
                                      </p:tavLst>
                                    </p:anim>
                                  </p:childTnLst>
                                </p:cTn>
                              </p:par>
                            </p:childTnLst>
                          </p:cTn>
                        </p:par>
                        <p:par>
                          <p:cTn id="19" fill="hold">
                            <p:stCondLst>
                              <p:cond delay="3500"/>
                            </p:stCondLst>
                            <p:childTnLst>
                              <p:par>
                                <p:cTn id="20" presetID="2" presetClass="entr" presetSubtype="8" fill="hold" grpId="0" nodeType="afterEffect">
                                  <p:stCondLst>
                                    <p:cond delay="500"/>
                                  </p:stCondLst>
                                  <p:childTnLst>
                                    <p:set>
                                      <p:cBhvr>
                                        <p:cTn id="21" dur="1" fill="hold">
                                          <p:stCondLst>
                                            <p:cond delay="0"/>
                                          </p:stCondLst>
                                        </p:cTn>
                                        <p:tgtEl>
                                          <p:spTgt spid="98"/>
                                        </p:tgtEl>
                                        <p:attrNameLst>
                                          <p:attrName>style.visibility</p:attrName>
                                        </p:attrNameLst>
                                      </p:cBhvr>
                                      <p:to>
                                        <p:strVal val="visible"/>
                                      </p:to>
                                    </p:set>
                                    <p:anim calcmode="lin" valueType="num">
                                      <p:cBhvr additive="base">
                                        <p:cTn id="22" dur="500" fill="hold"/>
                                        <p:tgtEl>
                                          <p:spTgt spid="98"/>
                                        </p:tgtEl>
                                        <p:attrNameLst>
                                          <p:attrName>ppt_x</p:attrName>
                                        </p:attrNameLst>
                                      </p:cBhvr>
                                      <p:tavLst>
                                        <p:tav tm="0">
                                          <p:val>
                                            <p:strVal val="0-#ppt_w/2"/>
                                          </p:val>
                                        </p:tav>
                                        <p:tav tm="100000">
                                          <p:val>
                                            <p:strVal val="#ppt_x"/>
                                          </p:val>
                                        </p:tav>
                                      </p:tavLst>
                                    </p:anim>
                                    <p:anim calcmode="lin" valueType="num">
                                      <p:cBhvr additive="base">
                                        <p:cTn id="23" dur="500" fill="hold"/>
                                        <p:tgtEl>
                                          <p:spTgt spid="98"/>
                                        </p:tgtEl>
                                        <p:attrNameLst>
                                          <p:attrName>ppt_y</p:attrName>
                                        </p:attrNameLst>
                                      </p:cBhvr>
                                      <p:tavLst>
                                        <p:tav tm="0">
                                          <p:val>
                                            <p:strVal val="#ppt_y"/>
                                          </p:val>
                                        </p:tav>
                                        <p:tav tm="100000">
                                          <p:val>
                                            <p:strVal val="#ppt_y"/>
                                          </p:val>
                                        </p:tav>
                                      </p:tavLst>
                                    </p:anim>
                                  </p:childTnLst>
                                </p:cTn>
                              </p:par>
                            </p:childTnLst>
                          </p:cTn>
                        </p:par>
                        <p:par>
                          <p:cTn id="24" fill="hold">
                            <p:stCondLst>
                              <p:cond delay="4500"/>
                            </p:stCondLst>
                            <p:childTnLst>
                              <p:par>
                                <p:cTn id="25" presetID="2" presetClass="entr" presetSubtype="8" fill="hold" grpId="0" nodeType="afterEffect">
                                  <p:stCondLst>
                                    <p:cond delay="500"/>
                                  </p:stCondLst>
                                  <p:childTnLst>
                                    <p:set>
                                      <p:cBhvr>
                                        <p:cTn id="26" dur="1" fill="hold">
                                          <p:stCondLst>
                                            <p:cond delay="0"/>
                                          </p:stCondLst>
                                        </p:cTn>
                                        <p:tgtEl>
                                          <p:spTgt spid="107"/>
                                        </p:tgtEl>
                                        <p:attrNameLst>
                                          <p:attrName>style.visibility</p:attrName>
                                        </p:attrNameLst>
                                      </p:cBhvr>
                                      <p:to>
                                        <p:strVal val="visible"/>
                                      </p:to>
                                    </p:set>
                                    <p:anim calcmode="lin" valueType="num">
                                      <p:cBhvr additive="base">
                                        <p:cTn id="27" dur="500" fill="hold"/>
                                        <p:tgtEl>
                                          <p:spTgt spid="107"/>
                                        </p:tgtEl>
                                        <p:attrNameLst>
                                          <p:attrName>ppt_x</p:attrName>
                                        </p:attrNameLst>
                                      </p:cBhvr>
                                      <p:tavLst>
                                        <p:tav tm="0">
                                          <p:val>
                                            <p:strVal val="0-#ppt_w/2"/>
                                          </p:val>
                                        </p:tav>
                                        <p:tav tm="100000">
                                          <p:val>
                                            <p:strVal val="#ppt_x"/>
                                          </p:val>
                                        </p:tav>
                                      </p:tavLst>
                                    </p:anim>
                                    <p:anim calcmode="lin" valueType="num">
                                      <p:cBhvr additive="base">
                                        <p:cTn id="28" dur="500" fill="hold"/>
                                        <p:tgtEl>
                                          <p:spTgt spid="10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P spid="99" grpId="0" animBg="1"/>
      <p:bldP spid="101" grpId="0" animBg="1"/>
      <p:bldP spid="102" grpId="0" animBg="1"/>
      <p:bldP spid="10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a:extLst>
              <a:ext uri="{FF2B5EF4-FFF2-40B4-BE49-F238E27FC236}">
                <a16:creationId xmlns:a16="http://schemas.microsoft.com/office/drawing/2014/main" id="{BA8B4AE9-40E2-40A9-97CE-0DFF78CAF905}"/>
              </a:ext>
            </a:extLst>
          </p:cNvPr>
          <p:cNvCxnSpPr>
            <a:cxnSpLocks/>
            <a:stCxn id="27" idx="0"/>
            <a:endCxn id="6" idx="2"/>
          </p:cNvCxnSpPr>
          <p:nvPr/>
        </p:nvCxnSpPr>
        <p:spPr>
          <a:xfrm flipH="1" flipV="1">
            <a:off x="3271840" y="673118"/>
            <a:ext cx="620932" cy="209984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 name="直線コネクタ 4">
            <a:extLst>
              <a:ext uri="{FF2B5EF4-FFF2-40B4-BE49-F238E27FC236}">
                <a16:creationId xmlns:a16="http://schemas.microsoft.com/office/drawing/2014/main" id="{8317F9CA-5662-4995-AAD6-31276C067080}"/>
              </a:ext>
            </a:extLst>
          </p:cNvPr>
          <p:cNvCxnSpPr>
            <a:cxnSpLocks/>
            <a:stCxn id="6" idx="3"/>
            <a:endCxn id="22" idx="0"/>
          </p:cNvCxnSpPr>
          <p:nvPr/>
        </p:nvCxnSpPr>
        <p:spPr>
          <a:xfrm>
            <a:off x="4057652" y="487381"/>
            <a:ext cx="2338387" cy="140809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6" name="正方形/長方形 5">
            <a:extLst>
              <a:ext uri="{FF2B5EF4-FFF2-40B4-BE49-F238E27FC236}">
                <a16:creationId xmlns:a16="http://schemas.microsoft.com/office/drawing/2014/main" id="{AD089D06-1886-4990-BD38-D2CB744DA74D}"/>
              </a:ext>
            </a:extLst>
          </p:cNvPr>
          <p:cNvSpPr/>
          <p:nvPr/>
        </p:nvSpPr>
        <p:spPr>
          <a:xfrm>
            <a:off x="2486027" y="30164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中国でコロナが蔓延</a:t>
            </a:r>
          </a:p>
        </p:txBody>
      </p:sp>
      <p:sp>
        <p:nvSpPr>
          <p:cNvPr id="7" name="正方形/長方形 6">
            <a:extLst>
              <a:ext uri="{FF2B5EF4-FFF2-40B4-BE49-F238E27FC236}">
                <a16:creationId xmlns:a16="http://schemas.microsoft.com/office/drawing/2014/main" id="{2E5AB850-105C-4090-BEC6-9C2D89BF24E1}"/>
              </a:ext>
            </a:extLst>
          </p:cNvPr>
          <p:cNvSpPr/>
          <p:nvPr/>
        </p:nvSpPr>
        <p:spPr>
          <a:xfrm>
            <a:off x="136329" y="333850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solidFill>
                <a:highlight>
                  <a:srgbClr val="FFFF00"/>
                </a:highlight>
              </a:rPr>
              <a:t>お医者さんが大変</a:t>
            </a:r>
            <a:endParaRPr kumimoji="1" lang="ja-JP" altLang="en-US" sz="1200" b="1" dirty="0">
              <a:solidFill>
                <a:schemeClr val="tx1"/>
              </a:solidFill>
              <a:highlight>
                <a:srgbClr val="FFFF00"/>
              </a:highlight>
            </a:endParaRPr>
          </a:p>
        </p:txBody>
      </p:sp>
      <p:sp>
        <p:nvSpPr>
          <p:cNvPr id="8" name="正方形/長方形 7">
            <a:extLst>
              <a:ext uri="{FF2B5EF4-FFF2-40B4-BE49-F238E27FC236}">
                <a16:creationId xmlns:a16="http://schemas.microsoft.com/office/drawing/2014/main" id="{25DA1305-B2BA-46A0-A3DB-4E7F0E094710}"/>
              </a:ext>
            </a:extLst>
          </p:cNvPr>
          <p:cNvSpPr/>
          <p:nvPr/>
        </p:nvSpPr>
        <p:spPr>
          <a:xfrm>
            <a:off x="781055" y="4993480"/>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b="1"/>
          </a:p>
        </p:txBody>
      </p:sp>
      <p:sp>
        <p:nvSpPr>
          <p:cNvPr id="9" name="正方形/長方形 8">
            <a:extLst>
              <a:ext uri="{FF2B5EF4-FFF2-40B4-BE49-F238E27FC236}">
                <a16:creationId xmlns:a16="http://schemas.microsoft.com/office/drawing/2014/main" id="{070D3766-AF3F-4E71-BD50-738579763F93}"/>
              </a:ext>
            </a:extLst>
          </p:cNvPr>
          <p:cNvSpPr/>
          <p:nvPr/>
        </p:nvSpPr>
        <p:spPr>
          <a:xfrm>
            <a:off x="852490" y="489822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b="1"/>
          </a:p>
        </p:txBody>
      </p:sp>
      <p:sp>
        <p:nvSpPr>
          <p:cNvPr id="10" name="正方形/長方形 9">
            <a:extLst>
              <a:ext uri="{FF2B5EF4-FFF2-40B4-BE49-F238E27FC236}">
                <a16:creationId xmlns:a16="http://schemas.microsoft.com/office/drawing/2014/main" id="{94D9859D-7348-4B43-81B2-23E917288531}"/>
              </a:ext>
            </a:extLst>
          </p:cNvPr>
          <p:cNvSpPr/>
          <p:nvPr/>
        </p:nvSpPr>
        <p:spPr>
          <a:xfrm>
            <a:off x="3212328" y="420952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FF83E114-26EE-420E-93C0-A0D016A82B62}"/>
              </a:ext>
            </a:extLst>
          </p:cNvPr>
          <p:cNvSpPr/>
          <p:nvPr/>
        </p:nvSpPr>
        <p:spPr>
          <a:xfrm>
            <a:off x="3159942" y="4136895"/>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FC7CA746-186B-4BFE-864E-BAD209A35075}"/>
              </a:ext>
            </a:extLst>
          </p:cNvPr>
          <p:cNvSpPr/>
          <p:nvPr/>
        </p:nvSpPr>
        <p:spPr>
          <a:xfrm>
            <a:off x="2882622" y="3022995"/>
            <a:ext cx="2388303"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409F4F66-0EF8-4E5E-BB5B-2E3B21B89F7E}"/>
              </a:ext>
            </a:extLst>
          </p:cNvPr>
          <p:cNvSpPr/>
          <p:nvPr/>
        </p:nvSpPr>
        <p:spPr>
          <a:xfrm>
            <a:off x="3136131" y="4044026"/>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E98F74C3-2990-4BBF-8C99-A1B6D8229D46}"/>
              </a:ext>
            </a:extLst>
          </p:cNvPr>
          <p:cNvSpPr/>
          <p:nvPr/>
        </p:nvSpPr>
        <p:spPr>
          <a:xfrm>
            <a:off x="5585225" y="595074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遊園地が閉鎖</a:t>
            </a:r>
          </a:p>
        </p:txBody>
      </p:sp>
      <p:sp>
        <p:nvSpPr>
          <p:cNvPr id="15" name="正方形/長方形 14">
            <a:extLst>
              <a:ext uri="{FF2B5EF4-FFF2-40B4-BE49-F238E27FC236}">
                <a16:creationId xmlns:a16="http://schemas.microsoft.com/office/drawing/2014/main" id="{E332AE15-B2E7-4F76-A1C6-2871EEE6901C}"/>
              </a:ext>
            </a:extLst>
          </p:cNvPr>
          <p:cNvSpPr/>
          <p:nvPr/>
        </p:nvSpPr>
        <p:spPr>
          <a:xfrm>
            <a:off x="5585226" y="4854175"/>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学校に行けない</a:t>
            </a:r>
          </a:p>
        </p:txBody>
      </p:sp>
      <p:sp>
        <p:nvSpPr>
          <p:cNvPr id="16" name="正方形/長方形 15">
            <a:extLst>
              <a:ext uri="{FF2B5EF4-FFF2-40B4-BE49-F238E27FC236}">
                <a16:creationId xmlns:a16="http://schemas.microsoft.com/office/drawing/2014/main" id="{A66861D3-BA50-4D49-A8A4-01B46288EE6E}"/>
              </a:ext>
            </a:extLst>
          </p:cNvPr>
          <p:cNvSpPr/>
          <p:nvPr/>
        </p:nvSpPr>
        <p:spPr>
          <a:xfrm>
            <a:off x="5595237" y="431025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家でけんか</a:t>
            </a:r>
            <a:r>
              <a:rPr kumimoji="1" lang="ja-JP" altLang="en-US" sz="1200" b="1" dirty="0">
                <a:solidFill>
                  <a:schemeClr val="tx1"/>
                </a:solidFill>
              </a:rPr>
              <a:t>が増えた</a:t>
            </a:r>
          </a:p>
        </p:txBody>
      </p:sp>
      <p:sp>
        <p:nvSpPr>
          <p:cNvPr id="17" name="正方形/長方形 16">
            <a:extLst>
              <a:ext uri="{FF2B5EF4-FFF2-40B4-BE49-F238E27FC236}">
                <a16:creationId xmlns:a16="http://schemas.microsoft.com/office/drawing/2014/main" id="{29E739E7-2A44-43AE-BFCA-72BA9D0F13A1}"/>
              </a:ext>
            </a:extLst>
          </p:cNvPr>
          <p:cNvSpPr/>
          <p:nvPr/>
        </p:nvSpPr>
        <p:spPr>
          <a:xfrm>
            <a:off x="923925" y="481964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旅行に行けない</a:t>
            </a:r>
          </a:p>
        </p:txBody>
      </p:sp>
      <p:sp>
        <p:nvSpPr>
          <p:cNvPr id="18" name="正方形/長方形 17">
            <a:extLst>
              <a:ext uri="{FF2B5EF4-FFF2-40B4-BE49-F238E27FC236}">
                <a16:creationId xmlns:a16="http://schemas.microsoft.com/office/drawing/2014/main" id="{B6B4F9CA-6D52-4E7D-958B-9DB46E2BD3C1}"/>
              </a:ext>
            </a:extLst>
          </p:cNvPr>
          <p:cNvSpPr/>
          <p:nvPr/>
        </p:nvSpPr>
        <p:spPr>
          <a:xfrm>
            <a:off x="7527155" y="5887046"/>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ゴールデンウィークがつまらなかった</a:t>
            </a:r>
          </a:p>
        </p:txBody>
      </p:sp>
      <p:sp>
        <p:nvSpPr>
          <p:cNvPr id="20" name="正方形/長方形 19">
            <a:extLst>
              <a:ext uri="{FF2B5EF4-FFF2-40B4-BE49-F238E27FC236}">
                <a16:creationId xmlns:a16="http://schemas.microsoft.com/office/drawing/2014/main" id="{26154832-12E3-472E-9412-BBFE20C0880C}"/>
              </a:ext>
            </a:extLst>
          </p:cNvPr>
          <p:cNvSpPr/>
          <p:nvPr/>
        </p:nvSpPr>
        <p:spPr>
          <a:xfrm>
            <a:off x="131058" y="1870331"/>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highlight>
                  <a:srgbClr val="FFFF00"/>
                </a:highlight>
              </a:rPr>
              <a:t>マスクが買えない</a:t>
            </a:r>
          </a:p>
        </p:txBody>
      </p:sp>
      <p:sp>
        <p:nvSpPr>
          <p:cNvPr id="21" name="正方形/長方形 20">
            <a:extLst>
              <a:ext uri="{FF2B5EF4-FFF2-40B4-BE49-F238E27FC236}">
                <a16:creationId xmlns:a16="http://schemas.microsoft.com/office/drawing/2014/main" id="{61E109DC-2024-4B66-900E-DBCFEF5FC8AF}"/>
              </a:ext>
            </a:extLst>
          </p:cNvPr>
          <p:cNvSpPr/>
          <p:nvPr/>
        </p:nvSpPr>
        <p:spPr>
          <a:xfrm>
            <a:off x="707246" y="30164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外国に行けない</a:t>
            </a:r>
          </a:p>
        </p:txBody>
      </p:sp>
      <p:sp>
        <p:nvSpPr>
          <p:cNvPr id="22" name="正方形/長方形 21">
            <a:extLst>
              <a:ext uri="{FF2B5EF4-FFF2-40B4-BE49-F238E27FC236}">
                <a16:creationId xmlns:a16="http://schemas.microsoft.com/office/drawing/2014/main" id="{32B1F89A-0C3E-4B27-82AE-E0DFA5D57555}"/>
              </a:ext>
            </a:extLst>
          </p:cNvPr>
          <p:cNvSpPr/>
          <p:nvPr/>
        </p:nvSpPr>
        <p:spPr>
          <a:xfrm>
            <a:off x="5610226" y="189547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企業の倒産</a:t>
            </a:r>
          </a:p>
        </p:txBody>
      </p:sp>
      <p:sp>
        <p:nvSpPr>
          <p:cNvPr id="23" name="正方形/長方形 22">
            <a:extLst>
              <a:ext uri="{FF2B5EF4-FFF2-40B4-BE49-F238E27FC236}">
                <a16:creationId xmlns:a16="http://schemas.microsoft.com/office/drawing/2014/main" id="{44DDDE85-6966-4A1B-9002-25FD6C106452}"/>
              </a:ext>
            </a:extLst>
          </p:cNvPr>
          <p:cNvSpPr/>
          <p:nvPr/>
        </p:nvSpPr>
        <p:spPr>
          <a:xfrm>
            <a:off x="5602731" y="329055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テレワークが拡大</a:t>
            </a:r>
          </a:p>
        </p:txBody>
      </p:sp>
      <p:sp>
        <p:nvSpPr>
          <p:cNvPr id="24" name="正方形/長方形 23">
            <a:extLst>
              <a:ext uri="{FF2B5EF4-FFF2-40B4-BE49-F238E27FC236}">
                <a16:creationId xmlns:a16="http://schemas.microsoft.com/office/drawing/2014/main" id="{88F1DF10-1EF8-4B0A-BDE5-296894A8140A}"/>
              </a:ext>
            </a:extLst>
          </p:cNvPr>
          <p:cNvSpPr/>
          <p:nvPr/>
        </p:nvSpPr>
        <p:spPr>
          <a:xfrm>
            <a:off x="2873096" y="2978942"/>
            <a:ext cx="2388303"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EBD7A8D9-2351-46AE-89DA-27E05684C82B}"/>
              </a:ext>
            </a:extLst>
          </p:cNvPr>
          <p:cNvSpPr/>
          <p:nvPr/>
        </p:nvSpPr>
        <p:spPr>
          <a:xfrm>
            <a:off x="2820710" y="2906315"/>
            <a:ext cx="2388303" cy="37028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B3C01CE1-D981-4D6B-9F0F-ED398F455DCC}"/>
              </a:ext>
            </a:extLst>
          </p:cNvPr>
          <p:cNvSpPr/>
          <p:nvPr/>
        </p:nvSpPr>
        <p:spPr>
          <a:xfrm>
            <a:off x="2768324" y="2842020"/>
            <a:ext cx="2388303"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3E84613D-4B63-483F-BCEE-3134F6295486}"/>
              </a:ext>
            </a:extLst>
          </p:cNvPr>
          <p:cNvSpPr/>
          <p:nvPr/>
        </p:nvSpPr>
        <p:spPr>
          <a:xfrm>
            <a:off x="2647960" y="2772964"/>
            <a:ext cx="2489624" cy="39171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rPr>
              <a:t>新型コロナの流行</a:t>
            </a:r>
          </a:p>
        </p:txBody>
      </p:sp>
      <p:cxnSp>
        <p:nvCxnSpPr>
          <p:cNvPr id="28" name="直線コネクタ 27">
            <a:extLst>
              <a:ext uri="{FF2B5EF4-FFF2-40B4-BE49-F238E27FC236}">
                <a16:creationId xmlns:a16="http://schemas.microsoft.com/office/drawing/2014/main" id="{F3FA6258-7D23-440B-B359-EE12984E9EC2}"/>
              </a:ext>
            </a:extLst>
          </p:cNvPr>
          <p:cNvCxnSpPr>
            <a:cxnSpLocks/>
            <a:stCxn id="27" idx="2"/>
            <a:endCxn id="85" idx="0"/>
          </p:cNvCxnSpPr>
          <p:nvPr/>
        </p:nvCxnSpPr>
        <p:spPr>
          <a:xfrm flipH="1">
            <a:off x="3890964" y="3164680"/>
            <a:ext cx="1808" cy="545305"/>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F4161651-6BF9-4608-941C-6CEF4C516B6A}"/>
              </a:ext>
            </a:extLst>
          </p:cNvPr>
          <p:cNvCxnSpPr>
            <a:cxnSpLocks/>
            <a:stCxn id="20" idx="3"/>
            <a:endCxn id="27" idx="1"/>
          </p:cNvCxnSpPr>
          <p:nvPr/>
        </p:nvCxnSpPr>
        <p:spPr>
          <a:xfrm>
            <a:off x="1702683" y="2056069"/>
            <a:ext cx="945277" cy="91275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2D18A906-E7C2-4D46-88B1-3CEDC883C2FE}"/>
              </a:ext>
            </a:extLst>
          </p:cNvPr>
          <p:cNvCxnSpPr>
            <a:cxnSpLocks/>
            <a:stCxn id="27" idx="0"/>
            <a:endCxn id="21" idx="2"/>
          </p:cNvCxnSpPr>
          <p:nvPr/>
        </p:nvCxnSpPr>
        <p:spPr>
          <a:xfrm flipH="1" flipV="1">
            <a:off x="1493059" y="673117"/>
            <a:ext cx="2399713" cy="209984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1395A0D4-875E-4CEE-A38B-BC3951F063AD}"/>
              </a:ext>
            </a:extLst>
          </p:cNvPr>
          <p:cNvCxnSpPr>
            <a:cxnSpLocks/>
            <a:stCxn id="12" idx="3"/>
            <a:endCxn id="22" idx="1"/>
          </p:cNvCxnSpPr>
          <p:nvPr/>
        </p:nvCxnSpPr>
        <p:spPr>
          <a:xfrm flipV="1">
            <a:off x="5270925" y="2081216"/>
            <a:ext cx="339301" cy="112751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7AD786C9-A2CA-4AFC-ACB5-86E6652C6EA5}"/>
              </a:ext>
            </a:extLst>
          </p:cNvPr>
          <p:cNvCxnSpPr>
            <a:cxnSpLocks/>
            <a:stCxn id="10" idx="3"/>
            <a:endCxn id="23" idx="1"/>
          </p:cNvCxnSpPr>
          <p:nvPr/>
        </p:nvCxnSpPr>
        <p:spPr>
          <a:xfrm flipV="1">
            <a:off x="4783953" y="3476292"/>
            <a:ext cx="818778" cy="91896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93CA22A4-6304-440B-9E67-B35AF1995F3D}"/>
              </a:ext>
            </a:extLst>
          </p:cNvPr>
          <p:cNvCxnSpPr>
            <a:cxnSpLocks/>
            <a:stCxn id="10" idx="3"/>
            <a:endCxn id="16" idx="1"/>
          </p:cNvCxnSpPr>
          <p:nvPr/>
        </p:nvCxnSpPr>
        <p:spPr>
          <a:xfrm>
            <a:off x="4783953" y="4395261"/>
            <a:ext cx="811284" cy="10073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57385A85-D4A4-41D9-A488-AEF547A6FBF5}"/>
              </a:ext>
            </a:extLst>
          </p:cNvPr>
          <p:cNvCxnSpPr>
            <a:cxnSpLocks/>
            <a:stCxn id="17" idx="3"/>
            <a:endCxn id="85" idx="1"/>
          </p:cNvCxnSpPr>
          <p:nvPr/>
        </p:nvCxnSpPr>
        <p:spPr>
          <a:xfrm flipV="1">
            <a:off x="2495550" y="4042503"/>
            <a:ext cx="590552" cy="96288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7DDE1FAB-856A-4BC6-A458-55D9A4FFDD8D}"/>
              </a:ext>
            </a:extLst>
          </p:cNvPr>
          <p:cNvCxnSpPr>
            <a:cxnSpLocks/>
            <a:stCxn id="10" idx="3"/>
            <a:endCxn id="15" idx="1"/>
          </p:cNvCxnSpPr>
          <p:nvPr/>
        </p:nvCxnSpPr>
        <p:spPr>
          <a:xfrm>
            <a:off x="4783953" y="4395261"/>
            <a:ext cx="801273" cy="64465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E1198D36-1620-4490-90D3-2BA1C61F6BF0}"/>
              </a:ext>
            </a:extLst>
          </p:cNvPr>
          <p:cNvCxnSpPr>
            <a:cxnSpLocks/>
            <a:stCxn id="7" idx="3"/>
            <a:endCxn id="27" idx="2"/>
          </p:cNvCxnSpPr>
          <p:nvPr/>
        </p:nvCxnSpPr>
        <p:spPr>
          <a:xfrm flipV="1">
            <a:off x="1707954" y="3164680"/>
            <a:ext cx="2184818" cy="35956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C08819B7-7047-47C6-B72E-66BA610B3DB6}"/>
              </a:ext>
            </a:extLst>
          </p:cNvPr>
          <p:cNvCxnSpPr>
            <a:cxnSpLocks/>
            <a:stCxn id="10" idx="3"/>
            <a:endCxn id="14" idx="1"/>
          </p:cNvCxnSpPr>
          <p:nvPr/>
        </p:nvCxnSpPr>
        <p:spPr>
          <a:xfrm>
            <a:off x="4783953" y="4395261"/>
            <a:ext cx="801272" cy="174121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39" name="正方形/長方形 38">
            <a:extLst>
              <a:ext uri="{FF2B5EF4-FFF2-40B4-BE49-F238E27FC236}">
                <a16:creationId xmlns:a16="http://schemas.microsoft.com/office/drawing/2014/main" id="{7FC74560-EF10-4E2B-970F-294847C11789}"/>
              </a:ext>
            </a:extLst>
          </p:cNvPr>
          <p:cNvSpPr/>
          <p:nvPr/>
        </p:nvSpPr>
        <p:spPr>
          <a:xfrm>
            <a:off x="7527156" y="4426741"/>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遊べない</a:t>
            </a:r>
          </a:p>
        </p:txBody>
      </p:sp>
      <p:sp>
        <p:nvSpPr>
          <p:cNvPr id="40" name="正方形/長方形 39">
            <a:extLst>
              <a:ext uri="{FF2B5EF4-FFF2-40B4-BE49-F238E27FC236}">
                <a16:creationId xmlns:a16="http://schemas.microsoft.com/office/drawing/2014/main" id="{182ED433-272F-423E-AB07-E357A3A21234}"/>
              </a:ext>
            </a:extLst>
          </p:cNvPr>
          <p:cNvSpPr/>
          <p:nvPr/>
        </p:nvSpPr>
        <p:spPr>
          <a:xfrm>
            <a:off x="7506903" y="397906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勉強がやりにくい</a:t>
            </a:r>
          </a:p>
        </p:txBody>
      </p:sp>
      <p:sp>
        <p:nvSpPr>
          <p:cNvPr id="41" name="正方形/長方形 40">
            <a:extLst>
              <a:ext uri="{FF2B5EF4-FFF2-40B4-BE49-F238E27FC236}">
                <a16:creationId xmlns:a16="http://schemas.microsoft.com/office/drawing/2014/main" id="{71F585E0-E595-42E5-8C0A-3BF157EED536}"/>
              </a:ext>
            </a:extLst>
          </p:cNvPr>
          <p:cNvSpPr/>
          <p:nvPr/>
        </p:nvSpPr>
        <p:spPr>
          <a:xfrm>
            <a:off x="7506903" y="353377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a:solidFill>
                  <a:schemeClr val="tx1"/>
                </a:solidFill>
              </a:rPr>
              <a:t>収入が減った</a:t>
            </a:r>
          </a:p>
        </p:txBody>
      </p:sp>
      <p:cxnSp>
        <p:nvCxnSpPr>
          <p:cNvPr id="42" name="直線コネクタ 41">
            <a:extLst>
              <a:ext uri="{FF2B5EF4-FFF2-40B4-BE49-F238E27FC236}">
                <a16:creationId xmlns:a16="http://schemas.microsoft.com/office/drawing/2014/main" id="{E663940E-013E-4A93-BA74-7AC0136E3D51}"/>
              </a:ext>
            </a:extLst>
          </p:cNvPr>
          <p:cNvCxnSpPr>
            <a:cxnSpLocks/>
            <a:stCxn id="16" idx="3"/>
            <a:endCxn id="40" idx="1"/>
          </p:cNvCxnSpPr>
          <p:nvPr/>
        </p:nvCxnSpPr>
        <p:spPr>
          <a:xfrm flipV="1">
            <a:off x="7166862" y="4164806"/>
            <a:ext cx="340041" cy="331185"/>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004CD704-D36E-48CC-AB7E-517B17B1D8B6}"/>
              </a:ext>
            </a:extLst>
          </p:cNvPr>
          <p:cNvCxnSpPr>
            <a:cxnSpLocks/>
            <a:stCxn id="16" idx="3"/>
            <a:endCxn id="41" idx="1"/>
          </p:cNvCxnSpPr>
          <p:nvPr/>
        </p:nvCxnSpPr>
        <p:spPr>
          <a:xfrm flipV="1">
            <a:off x="7166862" y="3719512"/>
            <a:ext cx="340041" cy="77647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09722CB3-C01A-436A-95AF-5B21C9C8FD60}"/>
              </a:ext>
            </a:extLst>
          </p:cNvPr>
          <p:cNvCxnSpPr>
            <a:cxnSpLocks/>
            <a:stCxn id="16" idx="3"/>
            <a:endCxn id="39" idx="1"/>
          </p:cNvCxnSpPr>
          <p:nvPr/>
        </p:nvCxnSpPr>
        <p:spPr>
          <a:xfrm>
            <a:off x="7166862" y="4495991"/>
            <a:ext cx="360294" cy="11648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45" name="正方形/長方形 44">
            <a:extLst>
              <a:ext uri="{FF2B5EF4-FFF2-40B4-BE49-F238E27FC236}">
                <a16:creationId xmlns:a16="http://schemas.microsoft.com/office/drawing/2014/main" id="{584707D8-0615-4F26-A5FE-4F3711DAE42A}"/>
              </a:ext>
            </a:extLst>
          </p:cNvPr>
          <p:cNvSpPr/>
          <p:nvPr/>
        </p:nvSpPr>
        <p:spPr>
          <a:xfrm>
            <a:off x="5589987" y="6397225"/>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友達と遊べない</a:t>
            </a:r>
          </a:p>
        </p:txBody>
      </p:sp>
      <p:cxnSp>
        <p:nvCxnSpPr>
          <p:cNvPr id="46" name="直線コネクタ 45">
            <a:extLst>
              <a:ext uri="{FF2B5EF4-FFF2-40B4-BE49-F238E27FC236}">
                <a16:creationId xmlns:a16="http://schemas.microsoft.com/office/drawing/2014/main" id="{9C949F33-7B6E-4A42-AA66-1F4B1BA84196}"/>
              </a:ext>
            </a:extLst>
          </p:cNvPr>
          <p:cNvCxnSpPr>
            <a:cxnSpLocks/>
            <a:stCxn id="10" idx="3"/>
          </p:cNvCxnSpPr>
          <p:nvPr/>
        </p:nvCxnSpPr>
        <p:spPr>
          <a:xfrm>
            <a:off x="4783953" y="4395261"/>
            <a:ext cx="786988" cy="215853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47" name="正方形/長方形 46">
            <a:extLst>
              <a:ext uri="{FF2B5EF4-FFF2-40B4-BE49-F238E27FC236}">
                <a16:creationId xmlns:a16="http://schemas.microsoft.com/office/drawing/2014/main" id="{3AE00A6B-0EC6-45D1-A53E-F7FB215ABFF3}"/>
              </a:ext>
            </a:extLst>
          </p:cNvPr>
          <p:cNvSpPr/>
          <p:nvPr/>
        </p:nvSpPr>
        <p:spPr>
          <a:xfrm>
            <a:off x="781054" y="576500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観光客が来ない</a:t>
            </a:r>
          </a:p>
        </p:txBody>
      </p:sp>
      <p:cxnSp>
        <p:nvCxnSpPr>
          <p:cNvPr id="48" name="直線コネクタ 47">
            <a:extLst>
              <a:ext uri="{FF2B5EF4-FFF2-40B4-BE49-F238E27FC236}">
                <a16:creationId xmlns:a16="http://schemas.microsoft.com/office/drawing/2014/main" id="{970D51DD-E755-4A43-AEBF-24563076A9A5}"/>
              </a:ext>
            </a:extLst>
          </p:cNvPr>
          <p:cNvCxnSpPr>
            <a:cxnSpLocks/>
            <a:stCxn id="22" idx="2"/>
            <a:endCxn id="23" idx="0"/>
          </p:cNvCxnSpPr>
          <p:nvPr/>
        </p:nvCxnSpPr>
        <p:spPr>
          <a:xfrm flipH="1">
            <a:off x="6388544" y="2266953"/>
            <a:ext cx="7495" cy="102360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49" name="正方形/長方形 48">
            <a:extLst>
              <a:ext uri="{FF2B5EF4-FFF2-40B4-BE49-F238E27FC236}">
                <a16:creationId xmlns:a16="http://schemas.microsoft.com/office/drawing/2014/main" id="{136F294A-A909-48FF-9815-E2938BCBE718}"/>
              </a:ext>
            </a:extLst>
          </p:cNvPr>
          <p:cNvSpPr/>
          <p:nvPr/>
        </p:nvSpPr>
        <p:spPr>
          <a:xfrm>
            <a:off x="3119435" y="1612626"/>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世界中で人が大勢の人が死んでいる</a:t>
            </a:r>
          </a:p>
        </p:txBody>
      </p:sp>
      <p:cxnSp>
        <p:nvCxnSpPr>
          <p:cNvPr id="50" name="直線コネクタ 49">
            <a:extLst>
              <a:ext uri="{FF2B5EF4-FFF2-40B4-BE49-F238E27FC236}">
                <a16:creationId xmlns:a16="http://schemas.microsoft.com/office/drawing/2014/main" id="{0E0162AA-26AB-4BD7-B50E-2B505E1F916D}"/>
              </a:ext>
            </a:extLst>
          </p:cNvPr>
          <p:cNvCxnSpPr>
            <a:cxnSpLocks/>
            <a:stCxn id="49" idx="0"/>
          </p:cNvCxnSpPr>
          <p:nvPr/>
        </p:nvCxnSpPr>
        <p:spPr>
          <a:xfrm flipH="1" flipV="1">
            <a:off x="3157546" y="702328"/>
            <a:ext cx="747702" cy="91029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51" name="正方形/長方形 50">
            <a:extLst>
              <a:ext uri="{FF2B5EF4-FFF2-40B4-BE49-F238E27FC236}">
                <a16:creationId xmlns:a16="http://schemas.microsoft.com/office/drawing/2014/main" id="{A9C6BD20-EDBE-45E4-BC51-95598B97627C}"/>
              </a:ext>
            </a:extLst>
          </p:cNvPr>
          <p:cNvSpPr/>
          <p:nvPr/>
        </p:nvSpPr>
        <p:spPr>
          <a:xfrm>
            <a:off x="2609861" y="59036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アメリカでコロナが蔓延</a:t>
            </a:r>
          </a:p>
        </p:txBody>
      </p:sp>
      <p:sp>
        <p:nvSpPr>
          <p:cNvPr id="52" name="正方形/長方形 51">
            <a:extLst>
              <a:ext uri="{FF2B5EF4-FFF2-40B4-BE49-F238E27FC236}">
                <a16:creationId xmlns:a16="http://schemas.microsoft.com/office/drawing/2014/main" id="{836DF76C-B1A7-4AEB-B73C-6AB993158ABE}"/>
              </a:ext>
            </a:extLst>
          </p:cNvPr>
          <p:cNvSpPr/>
          <p:nvPr/>
        </p:nvSpPr>
        <p:spPr>
          <a:xfrm>
            <a:off x="7527155" y="496073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修学旅行も中止</a:t>
            </a:r>
          </a:p>
        </p:txBody>
      </p:sp>
      <p:sp>
        <p:nvSpPr>
          <p:cNvPr id="53" name="正方形/長方形 52">
            <a:extLst>
              <a:ext uri="{FF2B5EF4-FFF2-40B4-BE49-F238E27FC236}">
                <a16:creationId xmlns:a16="http://schemas.microsoft.com/office/drawing/2014/main" id="{3491F880-45EE-4B86-9BB4-34140EEE6961}"/>
              </a:ext>
            </a:extLst>
          </p:cNvPr>
          <p:cNvSpPr/>
          <p:nvPr/>
        </p:nvSpPr>
        <p:spPr>
          <a:xfrm>
            <a:off x="7527155" y="541139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プールもも中止</a:t>
            </a:r>
          </a:p>
        </p:txBody>
      </p:sp>
      <p:cxnSp>
        <p:nvCxnSpPr>
          <p:cNvPr id="54" name="直線コネクタ 53">
            <a:extLst>
              <a:ext uri="{FF2B5EF4-FFF2-40B4-BE49-F238E27FC236}">
                <a16:creationId xmlns:a16="http://schemas.microsoft.com/office/drawing/2014/main" id="{2C286604-0E00-4C7B-8275-20DB8E32A701}"/>
              </a:ext>
            </a:extLst>
          </p:cNvPr>
          <p:cNvCxnSpPr>
            <a:cxnSpLocks/>
            <a:stCxn id="15" idx="3"/>
            <a:endCxn id="52" idx="1"/>
          </p:cNvCxnSpPr>
          <p:nvPr/>
        </p:nvCxnSpPr>
        <p:spPr>
          <a:xfrm>
            <a:off x="7156851" y="5039913"/>
            <a:ext cx="370304" cy="10656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DA4D2B09-50F3-4F2D-8B38-113B36B2724A}"/>
              </a:ext>
            </a:extLst>
          </p:cNvPr>
          <p:cNvCxnSpPr>
            <a:cxnSpLocks/>
            <a:stCxn id="15" idx="3"/>
            <a:endCxn id="53" idx="1"/>
          </p:cNvCxnSpPr>
          <p:nvPr/>
        </p:nvCxnSpPr>
        <p:spPr>
          <a:xfrm>
            <a:off x="7156851" y="5039913"/>
            <a:ext cx="370304" cy="55721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0BE843C0-9086-4B40-AB88-6BD7785CE79D}"/>
              </a:ext>
            </a:extLst>
          </p:cNvPr>
          <p:cNvCxnSpPr>
            <a:cxnSpLocks/>
            <a:stCxn id="14" idx="3"/>
            <a:endCxn id="18" idx="1"/>
          </p:cNvCxnSpPr>
          <p:nvPr/>
        </p:nvCxnSpPr>
        <p:spPr>
          <a:xfrm flipV="1">
            <a:off x="7156850" y="6072784"/>
            <a:ext cx="370305" cy="6369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160910C0-80F8-48FF-9B46-1A2D6BD8B3EA}"/>
              </a:ext>
            </a:extLst>
          </p:cNvPr>
          <p:cNvCxnSpPr>
            <a:cxnSpLocks/>
            <a:stCxn id="27" idx="0"/>
            <a:endCxn id="49" idx="2"/>
          </p:cNvCxnSpPr>
          <p:nvPr/>
        </p:nvCxnSpPr>
        <p:spPr>
          <a:xfrm flipV="1">
            <a:off x="3892772" y="1984101"/>
            <a:ext cx="12476" cy="78886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58" name="正方形/長方形 57">
            <a:extLst>
              <a:ext uri="{FF2B5EF4-FFF2-40B4-BE49-F238E27FC236}">
                <a16:creationId xmlns:a16="http://schemas.microsoft.com/office/drawing/2014/main" id="{873F11BD-7F89-47C6-BC4F-E8294CAF906E}"/>
              </a:ext>
            </a:extLst>
          </p:cNvPr>
          <p:cNvSpPr/>
          <p:nvPr/>
        </p:nvSpPr>
        <p:spPr>
          <a:xfrm>
            <a:off x="5580460" y="5346926"/>
            <a:ext cx="1571625" cy="35123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Ｊリーグが中止</a:t>
            </a:r>
            <a:endParaRPr kumimoji="1" lang="ja-JP" altLang="en-US" sz="1200" b="1" dirty="0">
              <a:solidFill>
                <a:schemeClr val="tx1"/>
              </a:solidFill>
            </a:endParaRPr>
          </a:p>
        </p:txBody>
      </p:sp>
      <p:cxnSp>
        <p:nvCxnSpPr>
          <p:cNvPr id="59" name="直線コネクタ 58">
            <a:extLst>
              <a:ext uri="{FF2B5EF4-FFF2-40B4-BE49-F238E27FC236}">
                <a16:creationId xmlns:a16="http://schemas.microsoft.com/office/drawing/2014/main" id="{B0B659FA-D61B-4C17-BF0E-C05941F59908}"/>
              </a:ext>
            </a:extLst>
          </p:cNvPr>
          <p:cNvCxnSpPr>
            <a:cxnSpLocks/>
            <a:stCxn id="22" idx="3"/>
            <a:endCxn id="41" idx="1"/>
          </p:cNvCxnSpPr>
          <p:nvPr/>
        </p:nvCxnSpPr>
        <p:spPr>
          <a:xfrm>
            <a:off x="7181851" y="2081216"/>
            <a:ext cx="325052" cy="163829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4DAA5568-A14A-47A6-93FD-42B538355517}"/>
              </a:ext>
            </a:extLst>
          </p:cNvPr>
          <p:cNvCxnSpPr>
            <a:cxnSpLocks/>
            <a:stCxn id="45" idx="3"/>
            <a:endCxn id="39" idx="1"/>
          </p:cNvCxnSpPr>
          <p:nvPr/>
        </p:nvCxnSpPr>
        <p:spPr>
          <a:xfrm flipV="1">
            <a:off x="7161612" y="4612479"/>
            <a:ext cx="365544" cy="197048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AAF7E017-3E15-4BFF-A92F-9977A890026C}"/>
              </a:ext>
            </a:extLst>
          </p:cNvPr>
          <p:cNvCxnSpPr>
            <a:cxnSpLocks/>
            <a:stCxn id="58" idx="3"/>
            <a:endCxn id="18" idx="1"/>
          </p:cNvCxnSpPr>
          <p:nvPr/>
        </p:nvCxnSpPr>
        <p:spPr>
          <a:xfrm>
            <a:off x="7152085" y="5522544"/>
            <a:ext cx="375070" cy="55024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03073FED-0A44-4201-8926-DD84FEF5EAA1}"/>
              </a:ext>
            </a:extLst>
          </p:cNvPr>
          <p:cNvCxnSpPr>
            <a:cxnSpLocks/>
            <a:stCxn id="45" idx="3"/>
            <a:endCxn id="18" idx="1"/>
          </p:cNvCxnSpPr>
          <p:nvPr/>
        </p:nvCxnSpPr>
        <p:spPr>
          <a:xfrm flipV="1">
            <a:off x="7161612" y="6072784"/>
            <a:ext cx="365543" cy="51017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64" name="正方形/長方形 63">
            <a:extLst>
              <a:ext uri="{FF2B5EF4-FFF2-40B4-BE49-F238E27FC236}">
                <a16:creationId xmlns:a16="http://schemas.microsoft.com/office/drawing/2014/main" id="{04051E4A-65F5-4C88-90B6-7522A83CF608}"/>
              </a:ext>
            </a:extLst>
          </p:cNvPr>
          <p:cNvSpPr/>
          <p:nvPr/>
        </p:nvSpPr>
        <p:spPr>
          <a:xfrm>
            <a:off x="129185" y="381059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solidFill>
                <a:highlight>
                  <a:srgbClr val="FFFF00"/>
                </a:highlight>
              </a:rPr>
              <a:t>介護の方が大変</a:t>
            </a:r>
            <a:endParaRPr kumimoji="1" lang="ja-JP" altLang="en-US" sz="1200" b="1" dirty="0">
              <a:solidFill>
                <a:schemeClr val="tx1"/>
              </a:solidFill>
              <a:highlight>
                <a:srgbClr val="FFFF00"/>
              </a:highlight>
            </a:endParaRPr>
          </a:p>
        </p:txBody>
      </p:sp>
      <p:cxnSp>
        <p:nvCxnSpPr>
          <p:cNvPr id="65" name="直線コネクタ 64">
            <a:extLst>
              <a:ext uri="{FF2B5EF4-FFF2-40B4-BE49-F238E27FC236}">
                <a16:creationId xmlns:a16="http://schemas.microsoft.com/office/drawing/2014/main" id="{95518BBA-8E9F-4496-8B08-83F86B42025E}"/>
              </a:ext>
            </a:extLst>
          </p:cNvPr>
          <p:cNvCxnSpPr>
            <a:cxnSpLocks/>
            <a:stCxn id="64" idx="3"/>
            <a:endCxn id="27" idx="2"/>
          </p:cNvCxnSpPr>
          <p:nvPr/>
        </p:nvCxnSpPr>
        <p:spPr>
          <a:xfrm flipV="1">
            <a:off x="1700810" y="3164680"/>
            <a:ext cx="2191962" cy="83165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66" name="正方形/長方形 65">
            <a:extLst>
              <a:ext uri="{FF2B5EF4-FFF2-40B4-BE49-F238E27FC236}">
                <a16:creationId xmlns:a16="http://schemas.microsoft.com/office/drawing/2014/main" id="{7F38C40A-A668-4866-B734-2D8A888BEB98}"/>
              </a:ext>
            </a:extLst>
          </p:cNvPr>
          <p:cNvSpPr/>
          <p:nvPr/>
        </p:nvSpPr>
        <p:spPr>
          <a:xfrm>
            <a:off x="2752735" y="814961"/>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イタリアでコロナが蔓延</a:t>
            </a:r>
          </a:p>
        </p:txBody>
      </p:sp>
      <p:cxnSp>
        <p:nvCxnSpPr>
          <p:cNvPr id="67" name="直線コネクタ 66">
            <a:extLst>
              <a:ext uri="{FF2B5EF4-FFF2-40B4-BE49-F238E27FC236}">
                <a16:creationId xmlns:a16="http://schemas.microsoft.com/office/drawing/2014/main" id="{45A545F2-11F4-41FF-A025-13C8BD39AA27}"/>
              </a:ext>
            </a:extLst>
          </p:cNvPr>
          <p:cNvCxnSpPr>
            <a:cxnSpLocks/>
            <a:stCxn id="49" idx="0"/>
            <a:endCxn id="51" idx="2"/>
          </p:cNvCxnSpPr>
          <p:nvPr/>
        </p:nvCxnSpPr>
        <p:spPr>
          <a:xfrm flipH="1" flipV="1">
            <a:off x="3395674" y="961844"/>
            <a:ext cx="509574" cy="65078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921D45A2-695A-40D6-8698-9F0405EF1CAD}"/>
              </a:ext>
            </a:extLst>
          </p:cNvPr>
          <p:cNvCxnSpPr>
            <a:cxnSpLocks/>
            <a:stCxn id="49" idx="0"/>
            <a:endCxn id="75" idx="2"/>
          </p:cNvCxnSpPr>
          <p:nvPr/>
        </p:nvCxnSpPr>
        <p:spPr>
          <a:xfrm flipV="1">
            <a:off x="3905248" y="950357"/>
            <a:ext cx="1702641" cy="66226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9" name="直線コネクタ 68">
            <a:extLst>
              <a:ext uri="{FF2B5EF4-FFF2-40B4-BE49-F238E27FC236}">
                <a16:creationId xmlns:a16="http://schemas.microsoft.com/office/drawing/2014/main" id="{0B271B2F-4A71-4FC5-90FF-FCC703E18873}"/>
              </a:ext>
            </a:extLst>
          </p:cNvPr>
          <p:cNvCxnSpPr>
            <a:cxnSpLocks/>
            <a:stCxn id="49" idx="0"/>
            <a:endCxn id="66" idx="2"/>
          </p:cNvCxnSpPr>
          <p:nvPr/>
        </p:nvCxnSpPr>
        <p:spPr>
          <a:xfrm flipH="1" flipV="1">
            <a:off x="3538548" y="1186436"/>
            <a:ext cx="366700" cy="42619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70" name="正方形/長方形 69">
            <a:extLst>
              <a:ext uri="{FF2B5EF4-FFF2-40B4-BE49-F238E27FC236}">
                <a16:creationId xmlns:a16="http://schemas.microsoft.com/office/drawing/2014/main" id="{9CAFBB6B-EB19-4F41-8F2B-7D93E8FC7B16}"/>
              </a:ext>
            </a:extLst>
          </p:cNvPr>
          <p:cNvSpPr/>
          <p:nvPr/>
        </p:nvSpPr>
        <p:spPr>
          <a:xfrm>
            <a:off x="2876563" y="983440"/>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アフリカでコロナが蔓延</a:t>
            </a:r>
          </a:p>
        </p:txBody>
      </p:sp>
      <p:cxnSp>
        <p:nvCxnSpPr>
          <p:cNvPr id="71" name="直線コネクタ 70">
            <a:extLst>
              <a:ext uri="{FF2B5EF4-FFF2-40B4-BE49-F238E27FC236}">
                <a16:creationId xmlns:a16="http://schemas.microsoft.com/office/drawing/2014/main" id="{068CADC6-4183-420B-86F0-D8AEC2EC0988}"/>
              </a:ext>
            </a:extLst>
          </p:cNvPr>
          <p:cNvCxnSpPr>
            <a:cxnSpLocks/>
            <a:stCxn id="8" idx="2"/>
            <a:endCxn id="47" idx="0"/>
          </p:cNvCxnSpPr>
          <p:nvPr/>
        </p:nvCxnSpPr>
        <p:spPr>
          <a:xfrm flipH="1">
            <a:off x="1566867" y="5364955"/>
            <a:ext cx="1" cy="40004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72" name="正方形/長方形 71">
            <a:extLst>
              <a:ext uri="{FF2B5EF4-FFF2-40B4-BE49-F238E27FC236}">
                <a16:creationId xmlns:a16="http://schemas.microsoft.com/office/drawing/2014/main" id="{2196F90C-767B-4CFA-AAEB-8E1D9C5FC8D7}"/>
              </a:ext>
            </a:extLst>
          </p:cNvPr>
          <p:cNvSpPr/>
          <p:nvPr/>
        </p:nvSpPr>
        <p:spPr>
          <a:xfrm>
            <a:off x="136329" y="430082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流通の方が大変</a:t>
            </a:r>
            <a:endParaRPr kumimoji="1" lang="ja-JP" altLang="en-US" sz="1200" b="1" dirty="0">
              <a:solidFill>
                <a:schemeClr val="tx1"/>
              </a:solidFill>
            </a:endParaRPr>
          </a:p>
        </p:txBody>
      </p:sp>
      <p:cxnSp>
        <p:nvCxnSpPr>
          <p:cNvPr id="73" name="直線コネクタ 72">
            <a:extLst>
              <a:ext uri="{FF2B5EF4-FFF2-40B4-BE49-F238E27FC236}">
                <a16:creationId xmlns:a16="http://schemas.microsoft.com/office/drawing/2014/main" id="{4D7ECB15-BE07-4194-B0CC-9E8C6FEAFDCE}"/>
              </a:ext>
            </a:extLst>
          </p:cNvPr>
          <p:cNvCxnSpPr>
            <a:cxnSpLocks/>
            <a:stCxn id="72" idx="3"/>
          </p:cNvCxnSpPr>
          <p:nvPr/>
        </p:nvCxnSpPr>
        <p:spPr>
          <a:xfrm flipV="1">
            <a:off x="1707954" y="3185224"/>
            <a:ext cx="2340256" cy="130134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4" name="直線コネクタ 73">
            <a:extLst>
              <a:ext uri="{FF2B5EF4-FFF2-40B4-BE49-F238E27FC236}">
                <a16:creationId xmlns:a16="http://schemas.microsoft.com/office/drawing/2014/main" id="{8AE764C8-43E7-43EE-99BC-8F0161E586C9}"/>
              </a:ext>
            </a:extLst>
          </p:cNvPr>
          <p:cNvCxnSpPr>
            <a:cxnSpLocks/>
            <a:stCxn id="49" idx="0"/>
            <a:endCxn id="70" idx="2"/>
          </p:cNvCxnSpPr>
          <p:nvPr/>
        </p:nvCxnSpPr>
        <p:spPr>
          <a:xfrm flipH="1" flipV="1">
            <a:off x="3662376" y="1354915"/>
            <a:ext cx="242872" cy="25771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75" name="正方形/長方形 74">
            <a:extLst>
              <a:ext uri="{FF2B5EF4-FFF2-40B4-BE49-F238E27FC236}">
                <a16:creationId xmlns:a16="http://schemas.microsoft.com/office/drawing/2014/main" id="{6D5D985D-C808-4FA1-B85E-2DDF1F44A5C3}"/>
              </a:ext>
            </a:extLst>
          </p:cNvPr>
          <p:cNvSpPr/>
          <p:nvPr/>
        </p:nvSpPr>
        <p:spPr>
          <a:xfrm>
            <a:off x="4822076" y="57888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ロシアでコロナが蔓延</a:t>
            </a:r>
          </a:p>
        </p:txBody>
      </p:sp>
      <p:sp>
        <p:nvSpPr>
          <p:cNvPr id="76" name="正方形/長方形 75">
            <a:extLst>
              <a:ext uri="{FF2B5EF4-FFF2-40B4-BE49-F238E27FC236}">
                <a16:creationId xmlns:a16="http://schemas.microsoft.com/office/drawing/2014/main" id="{79C8A27F-0793-434E-9B63-D618925FC77E}"/>
              </a:ext>
            </a:extLst>
          </p:cNvPr>
          <p:cNvSpPr/>
          <p:nvPr/>
        </p:nvSpPr>
        <p:spPr>
          <a:xfrm>
            <a:off x="4181486" y="47446"/>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ＷＨＯがコロナ対策について話し合った</a:t>
            </a:r>
          </a:p>
        </p:txBody>
      </p:sp>
      <p:sp>
        <p:nvSpPr>
          <p:cNvPr id="77" name="正方形/長方形 76">
            <a:extLst>
              <a:ext uri="{FF2B5EF4-FFF2-40B4-BE49-F238E27FC236}">
                <a16:creationId xmlns:a16="http://schemas.microsoft.com/office/drawing/2014/main" id="{17A166C3-F25E-4C4D-B555-3943F064BC02}"/>
              </a:ext>
            </a:extLst>
          </p:cNvPr>
          <p:cNvSpPr/>
          <p:nvPr/>
        </p:nvSpPr>
        <p:spPr>
          <a:xfrm>
            <a:off x="4957780" y="80621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スペインが解除</a:t>
            </a:r>
            <a:endParaRPr lang="en-US" altLang="ja-JP" sz="1200" b="1" dirty="0">
              <a:solidFill>
                <a:schemeClr val="tx1"/>
              </a:solidFill>
            </a:endParaRPr>
          </a:p>
          <a:p>
            <a:pPr algn="ctr"/>
            <a:endParaRPr lang="ja-JP" altLang="en-US" sz="1200" b="1" dirty="0">
              <a:solidFill>
                <a:schemeClr val="tx1"/>
              </a:solidFill>
            </a:endParaRPr>
          </a:p>
        </p:txBody>
      </p:sp>
      <p:cxnSp>
        <p:nvCxnSpPr>
          <p:cNvPr id="78" name="直線コネクタ 77">
            <a:extLst>
              <a:ext uri="{FF2B5EF4-FFF2-40B4-BE49-F238E27FC236}">
                <a16:creationId xmlns:a16="http://schemas.microsoft.com/office/drawing/2014/main" id="{FAB68879-CA54-4732-8DE3-FDDF4F5E9BFE}"/>
              </a:ext>
            </a:extLst>
          </p:cNvPr>
          <p:cNvCxnSpPr>
            <a:cxnSpLocks/>
            <a:stCxn id="49" idx="0"/>
            <a:endCxn id="76" idx="2"/>
          </p:cNvCxnSpPr>
          <p:nvPr/>
        </p:nvCxnSpPr>
        <p:spPr>
          <a:xfrm flipV="1">
            <a:off x="3905248" y="418921"/>
            <a:ext cx="1062051" cy="1193705"/>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9" name="直線コネクタ 78">
            <a:extLst>
              <a:ext uri="{FF2B5EF4-FFF2-40B4-BE49-F238E27FC236}">
                <a16:creationId xmlns:a16="http://schemas.microsoft.com/office/drawing/2014/main" id="{8B296B4A-D682-43BF-B643-B73203E662DA}"/>
              </a:ext>
            </a:extLst>
          </p:cNvPr>
          <p:cNvCxnSpPr>
            <a:cxnSpLocks/>
            <a:stCxn id="49" idx="0"/>
            <a:endCxn id="77" idx="2"/>
          </p:cNvCxnSpPr>
          <p:nvPr/>
        </p:nvCxnSpPr>
        <p:spPr>
          <a:xfrm flipV="1">
            <a:off x="3905248" y="1177689"/>
            <a:ext cx="1838345" cy="43493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80" name="正方形/長方形 79">
            <a:extLst>
              <a:ext uri="{FF2B5EF4-FFF2-40B4-BE49-F238E27FC236}">
                <a16:creationId xmlns:a16="http://schemas.microsoft.com/office/drawing/2014/main" id="{1DDB26BA-03A7-4A63-8FAB-ADE923FA0E1D}"/>
              </a:ext>
            </a:extLst>
          </p:cNvPr>
          <p:cNvSpPr/>
          <p:nvPr/>
        </p:nvSpPr>
        <p:spPr>
          <a:xfrm>
            <a:off x="5081608" y="97469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韓国ででコロナが</a:t>
            </a:r>
            <a:endParaRPr lang="en-US" altLang="ja-JP" sz="1200" b="1" dirty="0">
              <a:solidFill>
                <a:schemeClr val="tx1"/>
              </a:solidFill>
            </a:endParaRPr>
          </a:p>
          <a:p>
            <a:pPr algn="ctr"/>
            <a:r>
              <a:rPr lang="ja-JP" altLang="en-US" sz="1200" b="1" dirty="0">
                <a:solidFill>
                  <a:schemeClr val="tx1"/>
                </a:solidFill>
              </a:rPr>
              <a:t>再燃</a:t>
            </a:r>
          </a:p>
        </p:txBody>
      </p:sp>
      <p:cxnSp>
        <p:nvCxnSpPr>
          <p:cNvPr id="81" name="直線コネクタ 80">
            <a:extLst>
              <a:ext uri="{FF2B5EF4-FFF2-40B4-BE49-F238E27FC236}">
                <a16:creationId xmlns:a16="http://schemas.microsoft.com/office/drawing/2014/main" id="{DC0A1DCB-9D6E-41D3-85ED-BEBCF9AE82FB}"/>
              </a:ext>
            </a:extLst>
          </p:cNvPr>
          <p:cNvCxnSpPr>
            <a:cxnSpLocks/>
            <a:stCxn id="49" idx="0"/>
            <a:endCxn id="80" idx="2"/>
          </p:cNvCxnSpPr>
          <p:nvPr/>
        </p:nvCxnSpPr>
        <p:spPr>
          <a:xfrm flipV="1">
            <a:off x="3905248" y="1346168"/>
            <a:ext cx="1962173" cy="26645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84" name="直線コネクタ 83">
            <a:extLst>
              <a:ext uri="{FF2B5EF4-FFF2-40B4-BE49-F238E27FC236}">
                <a16:creationId xmlns:a16="http://schemas.microsoft.com/office/drawing/2014/main" id="{6376913E-635E-4BEB-8BA1-16E899BA9CC7}"/>
              </a:ext>
            </a:extLst>
          </p:cNvPr>
          <p:cNvCxnSpPr>
            <a:cxnSpLocks/>
            <a:stCxn id="27" idx="2"/>
            <a:endCxn id="47" idx="0"/>
          </p:cNvCxnSpPr>
          <p:nvPr/>
        </p:nvCxnSpPr>
        <p:spPr>
          <a:xfrm flipH="1">
            <a:off x="1566867" y="3164680"/>
            <a:ext cx="2325905" cy="260032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85" name="正方形/長方形 84">
            <a:extLst>
              <a:ext uri="{FF2B5EF4-FFF2-40B4-BE49-F238E27FC236}">
                <a16:creationId xmlns:a16="http://schemas.microsoft.com/office/drawing/2014/main" id="{5AED4166-2B13-45AF-AF01-0D3D91514A90}"/>
              </a:ext>
            </a:extLst>
          </p:cNvPr>
          <p:cNvSpPr/>
          <p:nvPr/>
        </p:nvSpPr>
        <p:spPr>
          <a:xfrm>
            <a:off x="3086102" y="3709985"/>
            <a:ext cx="1609724" cy="66503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tx1"/>
                </a:solidFill>
              </a:rPr>
              <a:t>緊急事態宣言</a:t>
            </a:r>
            <a:endParaRPr lang="en-US" altLang="ja-JP" sz="1400" b="1" dirty="0">
              <a:solidFill>
                <a:schemeClr val="tx1"/>
              </a:solidFill>
            </a:endParaRPr>
          </a:p>
          <a:p>
            <a:pPr algn="ctr"/>
            <a:r>
              <a:rPr kumimoji="1" lang="ja-JP" altLang="en-US" sz="1400" b="1" dirty="0">
                <a:solidFill>
                  <a:schemeClr val="tx1"/>
                </a:solidFill>
              </a:rPr>
              <a:t>他人との接触を</a:t>
            </a:r>
            <a:endParaRPr kumimoji="1" lang="en-US" altLang="ja-JP" sz="1400" b="1" dirty="0">
              <a:solidFill>
                <a:schemeClr val="tx1"/>
              </a:solidFill>
            </a:endParaRPr>
          </a:p>
          <a:p>
            <a:pPr algn="ctr"/>
            <a:r>
              <a:rPr kumimoji="1" lang="ja-JP" altLang="en-US" sz="1400" b="1" dirty="0">
                <a:solidFill>
                  <a:schemeClr val="tx1"/>
                </a:solidFill>
              </a:rPr>
              <a:t>７～８割減らそう</a:t>
            </a:r>
          </a:p>
        </p:txBody>
      </p:sp>
      <p:sp>
        <p:nvSpPr>
          <p:cNvPr id="86" name="正方形/長方形 85">
            <a:extLst>
              <a:ext uri="{FF2B5EF4-FFF2-40B4-BE49-F238E27FC236}">
                <a16:creationId xmlns:a16="http://schemas.microsoft.com/office/drawing/2014/main" id="{524265FA-268A-4EA1-AC67-6348FDD7FB07}"/>
              </a:ext>
            </a:extLst>
          </p:cNvPr>
          <p:cNvSpPr/>
          <p:nvPr/>
        </p:nvSpPr>
        <p:spPr>
          <a:xfrm>
            <a:off x="131057" y="2281240"/>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FFFF00"/>
                </a:highlight>
              </a:rPr>
              <a:t>ベッド数が足りない</a:t>
            </a:r>
          </a:p>
        </p:txBody>
      </p:sp>
      <p:cxnSp>
        <p:nvCxnSpPr>
          <p:cNvPr id="87" name="直線コネクタ 86">
            <a:extLst>
              <a:ext uri="{FF2B5EF4-FFF2-40B4-BE49-F238E27FC236}">
                <a16:creationId xmlns:a16="http://schemas.microsoft.com/office/drawing/2014/main" id="{043D80F6-ACAD-4B24-B586-E0922DD07790}"/>
              </a:ext>
            </a:extLst>
          </p:cNvPr>
          <p:cNvCxnSpPr>
            <a:cxnSpLocks/>
            <a:stCxn id="86" idx="3"/>
            <a:endCxn id="27" idx="1"/>
          </p:cNvCxnSpPr>
          <p:nvPr/>
        </p:nvCxnSpPr>
        <p:spPr>
          <a:xfrm>
            <a:off x="1702682" y="2466978"/>
            <a:ext cx="945278" cy="50184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89" name="直線コネクタ 88">
            <a:extLst>
              <a:ext uri="{FF2B5EF4-FFF2-40B4-BE49-F238E27FC236}">
                <a16:creationId xmlns:a16="http://schemas.microsoft.com/office/drawing/2014/main" id="{5B7CD047-8ED3-4296-8E3E-AD9C5C0F2B14}"/>
              </a:ext>
            </a:extLst>
          </p:cNvPr>
          <p:cNvCxnSpPr>
            <a:cxnSpLocks/>
            <a:stCxn id="10" idx="3"/>
            <a:endCxn id="58" idx="1"/>
          </p:cNvCxnSpPr>
          <p:nvPr/>
        </p:nvCxnSpPr>
        <p:spPr>
          <a:xfrm>
            <a:off x="4783953" y="4395261"/>
            <a:ext cx="796507" cy="112728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90" name="正方形/長方形 89">
            <a:extLst>
              <a:ext uri="{FF2B5EF4-FFF2-40B4-BE49-F238E27FC236}">
                <a16:creationId xmlns:a16="http://schemas.microsoft.com/office/drawing/2014/main" id="{B2092179-BDD7-4714-B3A0-5FBF53790D0A}"/>
              </a:ext>
            </a:extLst>
          </p:cNvPr>
          <p:cNvSpPr/>
          <p:nvPr/>
        </p:nvSpPr>
        <p:spPr>
          <a:xfrm>
            <a:off x="5569765" y="382762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お店が開けない</a:t>
            </a:r>
          </a:p>
        </p:txBody>
      </p:sp>
      <p:cxnSp>
        <p:nvCxnSpPr>
          <p:cNvPr id="91" name="直線コネクタ 90">
            <a:extLst>
              <a:ext uri="{FF2B5EF4-FFF2-40B4-BE49-F238E27FC236}">
                <a16:creationId xmlns:a16="http://schemas.microsoft.com/office/drawing/2014/main" id="{463A2489-E3E7-46F0-ACE3-3CA00AEAB5F4}"/>
              </a:ext>
            </a:extLst>
          </p:cNvPr>
          <p:cNvCxnSpPr>
            <a:cxnSpLocks/>
            <a:stCxn id="10" idx="3"/>
            <a:endCxn id="90" idx="1"/>
          </p:cNvCxnSpPr>
          <p:nvPr/>
        </p:nvCxnSpPr>
        <p:spPr>
          <a:xfrm flipV="1">
            <a:off x="4783953" y="4013360"/>
            <a:ext cx="785812" cy="38190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92" name="直線コネクタ 91">
            <a:extLst>
              <a:ext uri="{FF2B5EF4-FFF2-40B4-BE49-F238E27FC236}">
                <a16:creationId xmlns:a16="http://schemas.microsoft.com/office/drawing/2014/main" id="{1B111EAE-B234-4D4D-864B-07891FB6E0EE}"/>
              </a:ext>
            </a:extLst>
          </p:cNvPr>
          <p:cNvCxnSpPr>
            <a:cxnSpLocks/>
            <a:stCxn id="41" idx="1"/>
            <a:endCxn id="90" idx="3"/>
          </p:cNvCxnSpPr>
          <p:nvPr/>
        </p:nvCxnSpPr>
        <p:spPr>
          <a:xfrm flipH="1">
            <a:off x="7141390" y="3719512"/>
            <a:ext cx="365513" cy="29384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88" name="正方形/長方形 187">
            <a:extLst>
              <a:ext uri="{FF2B5EF4-FFF2-40B4-BE49-F238E27FC236}">
                <a16:creationId xmlns:a16="http://schemas.microsoft.com/office/drawing/2014/main" id="{F63538E0-F707-4B61-AB95-353B382F3FA1}"/>
              </a:ext>
            </a:extLst>
          </p:cNvPr>
          <p:cNvSpPr/>
          <p:nvPr/>
        </p:nvSpPr>
        <p:spPr>
          <a:xfrm>
            <a:off x="122059" y="276700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highlight>
                  <a:srgbClr val="FFFF00"/>
                </a:highlight>
              </a:rPr>
              <a:t>検査ができない</a:t>
            </a:r>
          </a:p>
        </p:txBody>
      </p:sp>
      <p:cxnSp>
        <p:nvCxnSpPr>
          <p:cNvPr id="191" name="直線コネクタ 190">
            <a:extLst>
              <a:ext uri="{FF2B5EF4-FFF2-40B4-BE49-F238E27FC236}">
                <a16:creationId xmlns:a16="http://schemas.microsoft.com/office/drawing/2014/main" id="{4A46D8A5-1270-4FE5-9389-7F664238580B}"/>
              </a:ext>
            </a:extLst>
          </p:cNvPr>
          <p:cNvCxnSpPr>
            <a:cxnSpLocks/>
            <a:stCxn id="188" idx="3"/>
            <a:endCxn id="27" idx="1"/>
          </p:cNvCxnSpPr>
          <p:nvPr/>
        </p:nvCxnSpPr>
        <p:spPr>
          <a:xfrm>
            <a:off x="1693684" y="2952747"/>
            <a:ext cx="954276" cy="16075"/>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96" name="正方形/長方形 195">
            <a:extLst>
              <a:ext uri="{FF2B5EF4-FFF2-40B4-BE49-F238E27FC236}">
                <a16:creationId xmlns:a16="http://schemas.microsoft.com/office/drawing/2014/main" id="{B4FE936A-D297-4B80-AC68-0AA714F6F047}"/>
              </a:ext>
            </a:extLst>
          </p:cNvPr>
          <p:cNvSpPr/>
          <p:nvPr/>
        </p:nvSpPr>
        <p:spPr>
          <a:xfrm>
            <a:off x="114304" y="139434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highlight>
                  <a:srgbClr val="FFFF00"/>
                </a:highlight>
              </a:rPr>
              <a:t>医療機器が不足</a:t>
            </a:r>
          </a:p>
        </p:txBody>
      </p:sp>
      <p:cxnSp>
        <p:nvCxnSpPr>
          <p:cNvPr id="197" name="直線コネクタ 196">
            <a:extLst>
              <a:ext uri="{FF2B5EF4-FFF2-40B4-BE49-F238E27FC236}">
                <a16:creationId xmlns:a16="http://schemas.microsoft.com/office/drawing/2014/main" id="{5312D7C1-4EDB-4FFE-ABD2-04AC2DAF0F3D}"/>
              </a:ext>
            </a:extLst>
          </p:cNvPr>
          <p:cNvCxnSpPr>
            <a:cxnSpLocks/>
            <a:stCxn id="196" idx="3"/>
            <a:endCxn id="27" idx="1"/>
          </p:cNvCxnSpPr>
          <p:nvPr/>
        </p:nvCxnSpPr>
        <p:spPr>
          <a:xfrm>
            <a:off x="1685929" y="1580081"/>
            <a:ext cx="962031" cy="138874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06" name="正方形/長方形 205">
            <a:extLst>
              <a:ext uri="{FF2B5EF4-FFF2-40B4-BE49-F238E27FC236}">
                <a16:creationId xmlns:a16="http://schemas.microsoft.com/office/drawing/2014/main" id="{7742C745-BB43-4F29-AE28-772AAA06D216}"/>
              </a:ext>
            </a:extLst>
          </p:cNvPr>
          <p:cNvSpPr/>
          <p:nvPr/>
        </p:nvSpPr>
        <p:spPr>
          <a:xfrm>
            <a:off x="5619762" y="2400620"/>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持続支援金</a:t>
            </a:r>
          </a:p>
        </p:txBody>
      </p:sp>
      <p:sp>
        <p:nvSpPr>
          <p:cNvPr id="211" name="正方形/長方形 210">
            <a:extLst>
              <a:ext uri="{FF2B5EF4-FFF2-40B4-BE49-F238E27FC236}">
                <a16:creationId xmlns:a16="http://schemas.microsoft.com/office/drawing/2014/main" id="{041F4A57-A74E-47B3-A676-AD8C684C697B}"/>
              </a:ext>
            </a:extLst>
          </p:cNvPr>
          <p:cNvSpPr/>
          <p:nvPr/>
        </p:nvSpPr>
        <p:spPr>
          <a:xfrm>
            <a:off x="5610226" y="285805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ひとり１０万円</a:t>
            </a:r>
          </a:p>
        </p:txBody>
      </p:sp>
      <p:cxnSp>
        <p:nvCxnSpPr>
          <p:cNvPr id="212" name="直線コネクタ 211">
            <a:extLst>
              <a:ext uri="{FF2B5EF4-FFF2-40B4-BE49-F238E27FC236}">
                <a16:creationId xmlns:a16="http://schemas.microsoft.com/office/drawing/2014/main" id="{B8AE46A1-E158-4E5B-B470-563FD844E758}"/>
              </a:ext>
            </a:extLst>
          </p:cNvPr>
          <p:cNvCxnSpPr>
            <a:cxnSpLocks/>
            <a:endCxn id="211" idx="1"/>
          </p:cNvCxnSpPr>
          <p:nvPr/>
        </p:nvCxnSpPr>
        <p:spPr>
          <a:xfrm flipV="1">
            <a:off x="4793479" y="3043796"/>
            <a:ext cx="816747" cy="135146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14" name="直線コネクタ 213">
            <a:extLst>
              <a:ext uri="{FF2B5EF4-FFF2-40B4-BE49-F238E27FC236}">
                <a16:creationId xmlns:a16="http://schemas.microsoft.com/office/drawing/2014/main" id="{CB565B51-7424-43EA-B9BC-24888A435EB7}"/>
              </a:ext>
            </a:extLst>
          </p:cNvPr>
          <p:cNvCxnSpPr>
            <a:cxnSpLocks/>
            <a:stCxn id="10" idx="3"/>
            <a:endCxn id="206" idx="1"/>
          </p:cNvCxnSpPr>
          <p:nvPr/>
        </p:nvCxnSpPr>
        <p:spPr>
          <a:xfrm flipV="1">
            <a:off x="4783953" y="2586358"/>
            <a:ext cx="835809" cy="180890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04" name="正方形/長方形 103">
            <a:extLst>
              <a:ext uri="{FF2B5EF4-FFF2-40B4-BE49-F238E27FC236}">
                <a16:creationId xmlns:a16="http://schemas.microsoft.com/office/drawing/2014/main" id="{8B590373-6A5C-457E-B372-49782B1EFB7A}"/>
              </a:ext>
            </a:extLst>
          </p:cNvPr>
          <p:cNvSpPr/>
          <p:nvPr/>
        </p:nvSpPr>
        <p:spPr>
          <a:xfrm>
            <a:off x="3252788" y="220162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日本でも感染拡大</a:t>
            </a:r>
          </a:p>
        </p:txBody>
      </p:sp>
      <p:cxnSp>
        <p:nvCxnSpPr>
          <p:cNvPr id="105" name="直線コネクタ 104">
            <a:extLst>
              <a:ext uri="{FF2B5EF4-FFF2-40B4-BE49-F238E27FC236}">
                <a16:creationId xmlns:a16="http://schemas.microsoft.com/office/drawing/2014/main" id="{457CB2D2-141A-463D-BB1E-B4BF8529C71D}"/>
              </a:ext>
            </a:extLst>
          </p:cNvPr>
          <p:cNvCxnSpPr>
            <a:cxnSpLocks/>
            <a:stCxn id="27" idx="0"/>
            <a:endCxn id="104" idx="2"/>
          </p:cNvCxnSpPr>
          <p:nvPr/>
        </p:nvCxnSpPr>
        <p:spPr>
          <a:xfrm flipV="1">
            <a:off x="3892772" y="2573103"/>
            <a:ext cx="145829" cy="19986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09" name="テキスト ボックス 108">
            <a:extLst>
              <a:ext uri="{FF2B5EF4-FFF2-40B4-BE49-F238E27FC236}">
                <a16:creationId xmlns:a16="http://schemas.microsoft.com/office/drawing/2014/main" id="{92A7A9CB-7F17-4306-9D10-A3658FC87FED}"/>
              </a:ext>
            </a:extLst>
          </p:cNvPr>
          <p:cNvSpPr txBox="1"/>
          <p:nvPr/>
        </p:nvSpPr>
        <p:spPr>
          <a:xfrm>
            <a:off x="4325846" y="5410637"/>
            <a:ext cx="677108" cy="913070"/>
          </a:xfrm>
          <a:prstGeom prst="rect">
            <a:avLst/>
          </a:prstGeom>
          <a:solidFill>
            <a:srgbClr val="FFFF00"/>
          </a:solidFill>
        </p:spPr>
        <p:txBody>
          <a:bodyPr vert="eaVert" wrap="none" rtlCol="0">
            <a:spAutoFit/>
          </a:bodyPr>
          <a:lstStyle/>
          <a:p>
            <a:r>
              <a:rPr kumimoji="1" lang="ja-JP" altLang="en-US" sz="1600" dirty="0">
                <a:latin typeface="AR丸ゴシック体E" panose="020F0909000000000000" pitchFamily="49" charset="-128"/>
                <a:ea typeface="AR丸ゴシック体E" panose="020F0909000000000000" pitchFamily="49" charset="-128"/>
              </a:rPr>
              <a:t>医療体制</a:t>
            </a:r>
            <a:endParaRPr kumimoji="1" lang="en-US" altLang="ja-JP" sz="1600" dirty="0">
              <a:latin typeface="AR丸ゴシック体E" panose="020F0909000000000000" pitchFamily="49" charset="-128"/>
              <a:ea typeface="AR丸ゴシック体E" panose="020F0909000000000000" pitchFamily="49" charset="-128"/>
            </a:endParaRPr>
          </a:p>
          <a:p>
            <a:r>
              <a:rPr kumimoji="1" lang="ja-JP" altLang="en-US" sz="1600" dirty="0">
                <a:latin typeface="AR丸ゴシック体E" panose="020F0909000000000000" pitchFamily="49" charset="-128"/>
                <a:ea typeface="AR丸ゴシック体E" panose="020F0909000000000000" pitchFamily="49" charset="-128"/>
              </a:rPr>
              <a:t>　の充実</a:t>
            </a:r>
          </a:p>
        </p:txBody>
      </p:sp>
      <p:sp>
        <p:nvSpPr>
          <p:cNvPr id="110" name="テキスト ボックス 109">
            <a:extLst>
              <a:ext uri="{FF2B5EF4-FFF2-40B4-BE49-F238E27FC236}">
                <a16:creationId xmlns:a16="http://schemas.microsoft.com/office/drawing/2014/main" id="{2509DEF1-5F8F-447A-AEE7-BEC2DE9690F1}"/>
              </a:ext>
            </a:extLst>
          </p:cNvPr>
          <p:cNvSpPr txBox="1"/>
          <p:nvPr/>
        </p:nvSpPr>
        <p:spPr>
          <a:xfrm>
            <a:off x="3565174" y="5398292"/>
            <a:ext cx="677108" cy="913070"/>
          </a:xfrm>
          <a:prstGeom prst="rect">
            <a:avLst/>
          </a:prstGeom>
          <a:solidFill>
            <a:schemeClr val="accent5">
              <a:lumMod val="40000"/>
              <a:lumOff val="60000"/>
            </a:schemeClr>
          </a:solidFill>
          <a:ln>
            <a:solidFill>
              <a:schemeClr val="tx1">
                <a:lumMod val="50000"/>
                <a:lumOff val="50000"/>
              </a:schemeClr>
            </a:solidFill>
          </a:ln>
        </p:spPr>
        <p:txBody>
          <a:bodyPr vert="eaVert" wrap="none" rtlCol="0">
            <a:spAutoFit/>
          </a:bodyPr>
          <a:lstStyle/>
          <a:p>
            <a:r>
              <a:rPr kumimoji="1" lang="ja-JP" altLang="en-US" sz="1600" dirty="0">
                <a:latin typeface="AR丸ゴシック体E" panose="020F0909000000000000" pitchFamily="49" charset="-128"/>
                <a:ea typeface="AR丸ゴシック体E" panose="020F0909000000000000" pitchFamily="49" charset="-128"/>
              </a:rPr>
              <a:t>感染拡大</a:t>
            </a:r>
            <a:endParaRPr kumimoji="1" lang="en-US" altLang="ja-JP" sz="1600" dirty="0">
              <a:latin typeface="AR丸ゴシック体E" panose="020F0909000000000000" pitchFamily="49" charset="-128"/>
              <a:ea typeface="AR丸ゴシック体E" panose="020F0909000000000000" pitchFamily="49" charset="-128"/>
            </a:endParaRPr>
          </a:p>
          <a:p>
            <a:r>
              <a:rPr kumimoji="1" lang="ja-JP" altLang="en-US" sz="1600" dirty="0">
                <a:latin typeface="AR丸ゴシック体E" panose="020F0909000000000000" pitchFamily="49" charset="-128"/>
                <a:ea typeface="AR丸ゴシック体E" panose="020F0909000000000000" pitchFamily="49" charset="-128"/>
              </a:rPr>
              <a:t>　の防止</a:t>
            </a:r>
          </a:p>
        </p:txBody>
      </p:sp>
      <p:sp>
        <p:nvSpPr>
          <p:cNvPr id="111" name="テキスト ボックス 110">
            <a:extLst>
              <a:ext uri="{FF2B5EF4-FFF2-40B4-BE49-F238E27FC236}">
                <a16:creationId xmlns:a16="http://schemas.microsoft.com/office/drawing/2014/main" id="{5C9E9AB1-099D-4787-93CE-BA42DE19EFE1}"/>
              </a:ext>
            </a:extLst>
          </p:cNvPr>
          <p:cNvSpPr txBox="1"/>
          <p:nvPr/>
        </p:nvSpPr>
        <p:spPr>
          <a:xfrm>
            <a:off x="2792819" y="5398292"/>
            <a:ext cx="677108" cy="919828"/>
          </a:xfrm>
          <a:prstGeom prst="rect">
            <a:avLst/>
          </a:prstGeom>
          <a:solidFill>
            <a:schemeClr val="bg1"/>
          </a:solidFill>
          <a:ln>
            <a:solidFill>
              <a:schemeClr val="tx1">
                <a:lumMod val="50000"/>
                <a:lumOff val="50000"/>
              </a:schemeClr>
            </a:solidFill>
          </a:ln>
        </p:spPr>
        <p:txBody>
          <a:bodyPr vert="eaVert" wrap="square" rtlCol="0">
            <a:spAutoFit/>
          </a:bodyPr>
          <a:lstStyle/>
          <a:p>
            <a:r>
              <a:rPr kumimoji="1" lang="ja-JP" altLang="en-US" sz="1600" dirty="0">
                <a:latin typeface="AR丸ゴシック体E" panose="020F0909000000000000" pitchFamily="49" charset="-128"/>
                <a:ea typeface="AR丸ゴシック体E" panose="020F0909000000000000" pitchFamily="49" charset="-128"/>
              </a:rPr>
              <a:t>経済的な</a:t>
            </a:r>
            <a:endParaRPr kumimoji="1" lang="en-US" altLang="ja-JP" sz="1600" dirty="0">
              <a:latin typeface="AR丸ゴシック体E" panose="020F0909000000000000" pitchFamily="49" charset="-128"/>
              <a:ea typeface="AR丸ゴシック体E" panose="020F0909000000000000" pitchFamily="49" charset="-128"/>
            </a:endParaRPr>
          </a:p>
          <a:p>
            <a:r>
              <a:rPr kumimoji="1" lang="ja-JP" altLang="en-US" sz="1600" dirty="0">
                <a:latin typeface="AR丸ゴシック体E" panose="020F0909000000000000" pitchFamily="49" charset="-128"/>
                <a:ea typeface="AR丸ゴシック体E" panose="020F0909000000000000" pitchFamily="49" charset="-128"/>
              </a:rPr>
              <a:t>　　支援</a:t>
            </a:r>
          </a:p>
        </p:txBody>
      </p:sp>
      <p:sp>
        <p:nvSpPr>
          <p:cNvPr id="99" name="正方形/長方形 98">
            <a:extLst>
              <a:ext uri="{FF2B5EF4-FFF2-40B4-BE49-F238E27FC236}">
                <a16:creationId xmlns:a16="http://schemas.microsoft.com/office/drawing/2014/main" id="{9F2D0A74-5FA9-44E3-AEEE-55D37E3CBF34}"/>
              </a:ext>
            </a:extLst>
          </p:cNvPr>
          <p:cNvSpPr/>
          <p:nvPr/>
        </p:nvSpPr>
        <p:spPr>
          <a:xfrm>
            <a:off x="3128960" y="1622151"/>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世界中で人が大勢の人が死んでいる</a:t>
            </a:r>
          </a:p>
        </p:txBody>
      </p:sp>
      <p:sp>
        <p:nvSpPr>
          <p:cNvPr id="100" name="正方形/長方形 99">
            <a:extLst>
              <a:ext uri="{FF2B5EF4-FFF2-40B4-BE49-F238E27FC236}">
                <a16:creationId xmlns:a16="http://schemas.microsoft.com/office/drawing/2014/main" id="{228837A3-5C2D-4608-B343-C52583666076}"/>
              </a:ext>
            </a:extLst>
          </p:cNvPr>
          <p:cNvSpPr/>
          <p:nvPr/>
        </p:nvSpPr>
        <p:spPr>
          <a:xfrm>
            <a:off x="2495550" y="29984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中国でコロナが蔓延</a:t>
            </a:r>
          </a:p>
        </p:txBody>
      </p:sp>
      <p:sp>
        <p:nvSpPr>
          <p:cNvPr id="101" name="正方形/長方形 100">
            <a:extLst>
              <a:ext uri="{FF2B5EF4-FFF2-40B4-BE49-F238E27FC236}">
                <a16:creationId xmlns:a16="http://schemas.microsoft.com/office/drawing/2014/main" id="{9176B2BF-3FE6-4276-A5EA-CC401E2CCA3B}"/>
              </a:ext>
            </a:extLst>
          </p:cNvPr>
          <p:cNvSpPr/>
          <p:nvPr/>
        </p:nvSpPr>
        <p:spPr>
          <a:xfrm>
            <a:off x="2619386" y="59989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アメリカでコロナ</a:t>
            </a:r>
            <a:r>
              <a:rPr lang="ja-JP" altLang="en-US" sz="1200" b="1" dirty="0">
                <a:solidFill>
                  <a:schemeClr val="tx1"/>
                </a:solidFill>
              </a:rPr>
              <a:t>が蔓延</a:t>
            </a:r>
          </a:p>
        </p:txBody>
      </p:sp>
      <p:sp>
        <p:nvSpPr>
          <p:cNvPr id="102" name="正方形/長方形 101">
            <a:extLst>
              <a:ext uri="{FF2B5EF4-FFF2-40B4-BE49-F238E27FC236}">
                <a16:creationId xmlns:a16="http://schemas.microsoft.com/office/drawing/2014/main" id="{7F6FEF1E-A54D-448E-9583-3A0B5BDAB072}"/>
              </a:ext>
            </a:extLst>
          </p:cNvPr>
          <p:cNvSpPr/>
          <p:nvPr/>
        </p:nvSpPr>
        <p:spPr>
          <a:xfrm>
            <a:off x="2739856" y="824486"/>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イタリアでコロナ</a:t>
            </a:r>
            <a:r>
              <a:rPr lang="ja-JP" altLang="en-US" sz="1200" b="1" dirty="0">
                <a:solidFill>
                  <a:schemeClr val="tx1"/>
                </a:solidFill>
              </a:rPr>
              <a:t>が蔓延</a:t>
            </a:r>
          </a:p>
        </p:txBody>
      </p:sp>
      <p:sp>
        <p:nvSpPr>
          <p:cNvPr id="103" name="正方形/長方形 102">
            <a:extLst>
              <a:ext uri="{FF2B5EF4-FFF2-40B4-BE49-F238E27FC236}">
                <a16:creationId xmlns:a16="http://schemas.microsoft.com/office/drawing/2014/main" id="{0D23423D-3649-49CC-A437-03A181FC0E94}"/>
              </a:ext>
            </a:extLst>
          </p:cNvPr>
          <p:cNvSpPr/>
          <p:nvPr/>
        </p:nvSpPr>
        <p:spPr>
          <a:xfrm>
            <a:off x="2886088" y="992965"/>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アフリカでコロナが蔓延</a:t>
            </a:r>
          </a:p>
        </p:txBody>
      </p:sp>
      <p:sp>
        <p:nvSpPr>
          <p:cNvPr id="106" name="正方形/長方形 105">
            <a:extLst>
              <a:ext uri="{FF2B5EF4-FFF2-40B4-BE49-F238E27FC236}">
                <a16:creationId xmlns:a16="http://schemas.microsoft.com/office/drawing/2014/main" id="{BB239AB9-10A8-4701-98DA-CB8E9C88CABC}"/>
              </a:ext>
            </a:extLst>
          </p:cNvPr>
          <p:cNvSpPr/>
          <p:nvPr/>
        </p:nvSpPr>
        <p:spPr>
          <a:xfrm>
            <a:off x="4812551" y="604088"/>
            <a:ext cx="1571625" cy="375368"/>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ロシアでコロナが蔓延</a:t>
            </a:r>
          </a:p>
        </p:txBody>
      </p:sp>
      <p:sp>
        <p:nvSpPr>
          <p:cNvPr id="107" name="正方形/長方形 106">
            <a:extLst>
              <a:ext uri="{FF2B5EF4-FFF2-40B4-BE49-F238E27FC236}">
                <a16:creationId xmlns:a16="http://schemas.microsoft.com/office/drawing/2014/main" id="{90D80068-84FA-48D0-AE44-12396B7F8BDB}"/>
              </a:ext>
            </a:extLst>
          </p:cNvPr>
          <p:cNvSpPr/>
          <p:nvPr/>
        </p:nvSpPr>
        <p:spPr>
          <a:xfrm>
            <a:off x="4967305" y="81573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スペインが解除</a:t>
            </a:r>
            <a:endParaRPr lang="en-US" altLang="ja-JP" sz="1200" b="1" dirty="0">
              <a:solidFill>
                <a:schemeClr val="tx1"/>
              </a:solidFill>
              <a:highlight>
                <a:srgbClr val="00FFFF"/>
              </a:highlight>
            </a:endParaRPr>
          </a:p>
          <a:p>
            <a:pPr algn="ctr"/>
            <a:endParaRPr lang="ja-JP" altLang="en-US" sz="1200" b="1" dirty="0">
              <a:solidFill>
                <a:schemeClr val="tx1"/>
              </a:solidFill>
            </a:endParaRPr>
          </a:p>
        </p:txBody>
      </p:sp>
      <p:sp>
        <p:nvSpPr>
          <p:cNvPr id="108" name="正方形/長方形 107">
            <a:extLst>
              <a:ext uri="{FF2B5EF4-FFF2-40B4-BE49-F238E27FC236}">
                <a16:creationId xmlns:a16="http://schemas.microsoft.com/office/drawing/2014/main" id="{5C4132C8-6614-4FBC-9B8F-3B03580DC8E9}"/>
              </a:ext>
            </a:extLst>
          </p:cNvPr>
          <p:cNvSpPr/>
          <p:nvPr/>
        </p:nvSpPr>
        <p:spPr>
          <a:xfrm>
            <a:off x="5091133" y="98421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韓国ででコロナが</a:t>
            </a:r>
            <a:endParaRPr lang="en-US" altLang="ja-JP" sz="1200" b="1" dirty="0">
              <a:solidFill>
                <a:schemeClr val="tx1"/>
              </a:solidFill>
              <a:highlight>
                <a:srgbClr val="00FFFF"/>
              </a:highlight>
            </a:endParaRPr>
          </a:p>
          <a:p>
            <a:pPr algn="ctr"/>
            <a:r>
              <a:rPr lang="ja-JP" altLang="en-US" sz="1200" b="1" dirty="0">
                <a:solidFill>
                  <a:schemeClr val="tx1"/>
                </a:solidFill>
                <a:highlight>
                  <a:srgbClr val="00FFFF"/>
                </a:highlight>
              </a:rPr>
              <a:t>再燃</a:t>
            </a:r>
          </a:p>
        </p:txBody>
      </p:sp>
      <p:sp>
        <p:nvSpPr>
          <p:cNvPr id="112" name="正方形/長方形 111">
            <a:extLst>
              <a:ext uri="{FF2B5EF4-FFF2-40B4-BE49-F238E27FC236}">
                <a16:creationId xmlns:a16="http://schemas.microsoft.com/office/drawing/2014/main" id="{FEACDDBC-47EE-46D6-8794-E723F1D85358}"/>
              </a:ext>
            </a:extLst>
          </p:cNvPr>
          <p:cNvSpPr/>
          <p:nvPr/>
        </p:nvSpPr>
        <p:spPr>
          <a:xfrm>
            <a:off x="136333" y="430082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流通の方が大変</a:t>
            </a:r>
            <a:endParaRPr kumimoji="1" lang="ja-JP" altLang="en-US" sz="1200" b="1" dirty="0">
              <a:solidFill>
                <a:schemeClr val="tx1"/>
              </a:solidFill>
              <a:highlight>
                <a:srgbClr val="00FFFF"/>
              </a:highlight>
            </a:endParaRPr>
          </a:p>
        </p:txBody>
      </p:sp>
      <p:sp>
        <p:nvSpPr>
          <p:cNvPr id="113" name="正方形/長方形 112">
            <a:extLst>
              <a:ext uri="{FF2B5EF4-FFF2-40B4-BE49-F238E27FC236}">
                <a16:creationId xmlns:a16="http://schemas.microsoft.com/office/drawing/2014/main" id="{C73272F8-94C2-47EA-BF34-E7CACDC1D267}"/>
              </a:ext>
            </a:extLst>
          </p:cNvPr>
          <p:cNvSpPr/>
          <p:nvPr/>
        </p:nvSpPr>
        <p:spPr>
          <a:xfrm>
            <a:off x="914402" y="482202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FF"/>
                </a:highlight>
              </a:rPr>
              <a:t>旅行に行けない</a:t>
            </a:r>
          </a:p>
        </p:txBody>
      </p:sp>
      <p:sp>
        <p:nvSpPr>
          <p:cNvPr id="114" name="正方形/長方形 113">
            <a:extLst>
              <a:ext uri="{FF2B5EF4-FFF2-40B4-BE49-F238E27FC236}">
                <a16:creationId xmlns:a16="http://schemas.microsoft.com/office/drawing/2014/main" id="{31515AFB-92E2-430B-BFA8-140A02013FA2}"/>
              </a:ext>
            </a:extLst>
          </p:cNvPr>
          <p:cNvSpPr/>
          <p:nvPr/>
        </p:nvSpPr>
        <p:spPr>
          <a:xfrm>
            <a:off x="781055" y="576500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観光客が来ない</a:t>
            </a:r>
          </a:p>
        </p:txBody>
      </p:sp>
      <p:sp>
        <p:nvSpPr>
          <p:cNvPr id="115" name="正方形/長方形 114">
            <a:extLst>
              <a:ext uri="{FF2B5EF4-FFF2-40B4-BE49-F238E27FC236}">
                <a16:creationId xmlns:a16="http://schemas.microsoft.com/office/drawing/2014/main" id="{705E4D99-7251-462B-A155-79C64DCB7554}"/>
              </a:ext>
            </a:extLst>
          </p:cNvPr>
          <p:cNvSpPr/>
          <p:nvPr/>
        </p:nvSpPr>
        <p:spPr>
          <a:xfrm>
            <a:off x="5594750" y="5941217"/>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FF"/>
                </a:highlight>
              </a:rPr>
              <a:t>遊園地が閉鎖</a:t>
            </a:r>
          </a:p>
        </p:txBody>
      </p:sp>
      <p:sp>
        <p:nvSpPr>
          <p:cNvPr id="116" name="正方形/長方形 115">
            <a:extLst>
              <a:ext uri="{FF2B5EF4-FFF2-40B4-BE49-F238E27FC236}">
                <a16:creationId xmlns:a16="http://schemas.microsoft.com/office/drawing/2014/main" id="{E8DB0B1D-B612-438A-A788-95DC300D32FC}"/>
              </a:ext>
            </a:extLst>
          </p:cNvPr>
          <p:cNvSpPr/>
          <p:nvPr/>
        </p:nvSpPr>
        <p:spPr>
          <a:xfrm>
            <a:off x="5594751" y="4844650"/>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学校に行けない</a:t>
            </a:r>
          </a:p>
        </p:txBody>
      </p:sp>
      <p:sp>
        <p:nvSpPr>
          <p:cNvPr id="117" name="正方形/長方形 116">
            <a:extLst>
              <a:ext uri="{FF2B5EF4-FFF2-40B4-BE49-F238E27FC236}">
                <a16:creationId xmlns:a16="http://schemas.microsoft.com/office/drawing/2014/main" id="{A769CFF6-8EE6-4C8C-9821-C2727E7527EB}"/>
              </a:ext>
            </a:extLst>
          </p:cNvPr>
          <p:cNvSpPr/>
          <p:nvPr/>
        </p:nvSpPr>
        <p:spPr>
          <a:xfrm>
            <a:off x="5604762" y="430072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家でけんか</a:t>
            </a:r>
            <a:r>
              <a:rPr kumimoji="1" lang="ja-JP" altLang="en-US" sz="1200" b="1" dirty="0">
                <a:solidFill>
                  <a:schemeClr val="tx1"/>
                </a:solidFill>
                <a:highlight>
                  <a:srgbClr val="00FFFF"/>
                </a:highlight>
              </a:rPr>
              <a:t>が増えた</a:t>
            </a:r>
          </a:p>
        </p:txBody>
      </p:sp>
      <p:sp>
        <p:nvSpPr>
          <p:cNvPr id="118" name="正方形/長方形 117">
            <a:extLst>
              <a:ext uri="{FF2B5EF4-FFF2-40B4-BE49-F238E27FC236}">
                <a16:creationId xmlns:a16="http://schemas.microsoft.com/office/drawing/2014/main" id="{89D1D75F-ED95-48B3-90FF-EEA4FF3007E7}"/>
              </a:ext>
            </a:extLst>
          </p:cNvPr>
          <p:cNvSpPr/>
          <p:nvPr/>
        </p:nvSpPr>
        <p:spPr>
          <a:xfrm>
            <a:off x="5599512" y="6387700"/>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FF"/>
                </a:highlight>
              </a:rPr>
              <a:t>友達と遊べない</a:t>
            </a:r>
          </a:p>
        </p:txBody>
      </p:sp>
      <p:sp>
        <p:nvSpPr>
          <p:cNvPr id="119" name="正方形/長方形 118">
            <a:extLst>
              <a:ext uri="{FF2B5EF4-FFF2-40B4-BE49-F238E27FC236}">
                <a16:creationId xmlns:a16="http://schemas.microsoft.com/office/drawing/2014/main" id="{A42C39E7-0CEA-4140-8121-DE52B005945F}"/>
              </a:ext>
            </a:extLst>
          </p:cNvPr>
          <p:cNvSpPr/>
          <p:nvPr/>
        </p:nvSpPr>
        <p:spPr>
          <a:xfrm>
            <a:off x="5589985" y="5337401"/>
            <a:ext cx="1571625" cy="35123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Ｊリーグが中止</a:t>
            </a:r>
            <a:endParaRPr kumimoji="1" lang="ja-JP" altLang="en-US" sz="1200" b="1" dirty="0">
              <a:solidFill>
                <a:schemeClr val="tx1"/>
              </a:solidFill>
              <a:highlight>
                <a:srgbClr val="00FFFF"/>
              </a:highlight>
            </a:endParaRPr>
          </a:p>
        </p:txBody>
      </p:sp>
      <p:sp>
        <p:nvSpPr>
          <p:cNvPr id="120" name="正方形/長方形 119">
            <a:extLst>
              <a:ext uri="{FF2B5EF4-FFF2-40B4-BE49-F238E27FC236}">
                <a16:creationId xmlns:a16="http://schemas.microsoft.com/office/drawing/2014/main" id="{ABA2A61F-B061-4609-9C6E-80B11D3D36ED}"/>
              </a:ext>
            </a:extLst>
          </p:cNvPr>
          <p:cNvSpPr/>
          <p:nvPr/>
        </p:nvSpPr>
        <p:spPr>
          <a:xfrm>
            <a:off x="5579290" y="3818097"/>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FF"/>
                </a:highlight>
              </a:rPr>
              <a:t>お店が開けない</a:t>
            </a:r>
          </a:p>
        </p:txBody>
      </p:sp>
      <p:sp>
        <p:nvSpPr>
          <p:cNvPr id="121" name="正方形/長方形 120">
            <a:extLst>
              <a:ext uri="{FF2B5EF4-FFF2-40B4-BE49-F238E27FC236}">
                <a16:creationId xmlns:a16="http://schemas.microsoft.com/office/drawing/2014/main" id="{B685F1C1-B5D2-472E-81D4-5D915275F6EC}"/>
              </a:ext>
            </a:extLst>
          </p:cNvPr>
          <p:cNvSpPr/>
          <p:nvPr/>
        </p:nvSpPr>
        <p:spPr>
          <a:xfrm>
            <a:off x="5593205" y="329055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FF"/>
                </a:highlight>
              </a:rPr>
              <a:t>テレワークが拡大</a:t>
            </a:r>
          </a:p>
        </p:txBody>
      </p:sp>
      <p:sp>
        <p:nvSpPr>
          <p:cNvPr id="122" name="正方形/長方形 121">
            <a:extLst>
              <a:ext uri="{FF2B5EF4-FFF2-40B4-BE49-F238E27FC236}">
                <a16:creationId xmlns:a16="http://schemas.microsoft.com/office/drawing/2014/main" id="{87DD70C0-D432-4838-8231-5E367ACA98D9}"/>
              </a:ext>
            </a:extLst>
          </p:cNvPr>
          <p:cNvSpPr/>
          <p:nvPr/>
        </p:nvSpPr>
        <p:spPr>
          <a:xfrm>
            <a:off x="7536680" y="5887046"/>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FF"/>
                </a:highlight>
              </a:rPr>
              <a:t>ゴールデンウィークがつまらなかった</a:t>
            </a:r>
          </a:p>
        </p:txBody>
      </p:sp>
      <p:sp>
        <p:nvSpPr>
          <p:cNvPr id="123" name="正方形/長方形 122">
            <a:extLst>
              <a:ext uri="{FF2B5EF4-FFF2-40B4-BE49-F238E27FC236}">
                <a16:creationId xmlns:a16="http://schemas.microsoft.com/office/drawing/2014/main" id="{C5CEADD9-B69C-45EA-BAC9-6C340F7903D1}"/>
              </a:ext>
            </a:extLst>
          </p:cNvPr>
          <p:cNvSpPr/>
          <p:nvPr/>
        </p:nvSpPr>
        <p:spPr>
          <a:xfrm>
            <a:off x="7536681" y="4426741"/>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FF"/>
                </a:highlight>
              </a:rPr>
              <a:t>遊べない</a:t>
            </a:r>
          </a:p>
        </p:txBody>
      </p:sp>
      <p:sp>
        <p:nvSpPr>
          <p:cNvPr id="124" name="正方形/長方形 123">
            <a:extLst>
              <a:ext uri="{FF2B5EF4-FFF2-40B4-BE49-F238E27FC236}">
                <a16:creationId xmlns:a16="http://schemas.microsoft.com/office/drawing/2014/main" id="{959BB501-6620-4D74-8FDC-0D01EE8514E5}"/>
              </a:ext>
            </a:extLst>
          </p:cNvPr>
          <p:cNvSpPr/>
          <p:nvPr/>
        </p:nvSpPr>
        <p:spPr>
          <a:xfrm>
            <a:off x="7516428" y="397906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FF"/>
                </a:highlight>
              </a:rPr>
              <a:t>勉強がやりにくい</a:t>
            </a:r>
          </a:p>
        </p:txBody>
      </p:sp>
      <p:sp>
        <p:nvSpPr>
          <p:cNvPr id="125" name="正方形/長方形 124">
            <a:extLst>
              <a:ext uri="{FF2B5EF4-FFF2-40B4-BE49-F238E27FC236}">
                <a16:creationId xmlns:a16="http://schemas.microsoft.com/office/drawing/2014/main" id="{E8A524DB-8DF7-4984-9CDA-30A203E0C68E}"/>
              </a:ext>
            </a:extLst>
          </p:cNvPr>
          <p:cNvSpPr/>
          <p:nvPr/>
        </p:nvSpPr>
        <p:spPr>
          <a:xfrm>
            <a:off x="7516428" y="353377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FF"/>
                </a:highlight>
              </a:rPr>
              <a:t>収入が減った</a:t>
            </a:r>
          </a:p>
        </p:txBody>
      </p:sp>
      <p:sp>
        <p:nvSpPr>
          <p:cNvPr id="126" name="正方形/長方形 125">
            <a:extLst>
              <a:ext uri="{FF2B5EF4-FFF2-40B4-BE49-F238E27FC236}">
                <a16:creationId xmlns:a16="http://schemas.microsoft.com/office/drawing/2014/main" id="{035FD853-6BD6-4DBB-BD5C-161A8EF9FCD7}"/>
              </a:ext>
            </a:extLst>
          </p:cNvPr>
          <p:cNvSpPr/>
          <p:nvPr/>
        </p:nvSpPr>
        <p:spPr>
          <a:xfrm>
            <a:off x="7536680" y="496073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修学旅行も中止</a:t>
            </a:r>
          </a:p>
        </p:txBody>
      </p:sp>
      <p:sp>
        <p:nvSpPr>
          <p:cNvPr id="127" name="正方形/長方形 126">
            <a:extLst>
              <a:ext uri="{FF2B5EF4-FFF2-40B4-BE49-F238E27FC236}">
                <a16:creationId xmlns:a16="http://schemas.microsoft.com/office/drawing/2014/main" id="{6FFF0220-51FF-4CD8-BF6A-FB1287060F25}"/>
              </a:ext>
            </a:extLst>
          </p:cNvPr>
          <p:cNvSpPr/>
          <p:nvPr/>
        </p:nvSpPr>
        <p:spPr>
          <a:xfrm>
            <a:off x="7536680" y="541139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プールも中止</a:t>
            </a:r>
          </a:p>
        </p:txBody>
      </p:sp>
      <p:sp>
        <p:nvSpPr>
          <p:cNvPr id="128" name="正方形/長方形 127">
            <a:extLst>
              <a:ext uri="{FF2B5EF4-FFF2-40B4-BE49-F238E27FC236}">
                <a16:creationId xmlns:a16="http://schemas.microsoft.com/office/drawing/2014/main" id="{C07C7252-800C-4CD1-9B8A-4E1CCFA9ACD9}"/>
              </a:ext>
            </a:extLst>
          </p:cNvPr>
          <p:cNvSpPr/>
          <p:nvPr/>
        </p:nvSpPr>
        <p:spPr>
          <a:xfrm>
            <a:off x="707246" y="31176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外国に行けない</a:t>
            </a:r>
          </a:p>
        </p:txBody>
      </p:sp>
      <p:sp>
        <p:nvSpPr>
          <p:cNvPr id="129" name="正方形/長方形 128">
            <a:extLst>
              <a:ext uri="{FF2B5EF4-FFF2-40B4-BE49-F238E27FC236}">
                <a16:creationId xmlns:a16="http://schemas.microsoft.com/office/drawing/2014/main" id="{2FE607EF-1CB5-48CD-97CF-84353ADC7DBC}"/>
              </a:ext>
            </a:extLst>
          </p:cNvPr>
          <p:cNvSpPr/>
          <p:nvPr/>
        </p:nvSpPr>
        <p:spPr>
          <a:xfrm>
            <a:off x="7506902" y="2281240"/>
            <a:ext cx="1571625" cy="530684"/>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取り組みに協力しようとしない人や店</a:t>
            </a:r>
          </a:p>
        </p:txBody>
      </p:sp>
      <p:sp>
        <p:nvSpPr>
          <p:cNvPr id="130" name="正方形/長方形 129">
            <a:extLst>
              <a:ext uri="{FF2B5EF4-FFF2-40B4-BE49-F238E27FC236}">
                <a16:creationId xmlns:a16="http://schemas.microsoft.com/office/drawing/2014/main" id="{CC500CBB-24AC-489A-BEED-DEBD9356C685}"/>
              </a:ext>
            </a:extLst>
          </p:cNvPr>
          <p:cNvSpPr/>
          <p:nvPr/>
        </p:nvSpPr>
        <p:spPr>
          <a:xfrm>
            <a:off x="7521093" y="2892365"/>
            <a:ext cx="1571625" cy="530684"/>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我慢して、協力しようとする人や店</a:t>
            </a:r>
          </a:p>
        </p:txBody>
      </p:sp>
    </p:spTree>
    <p:extLst>
      <p:ext uri="{BB962C8B-B14F-4D97-AF65-F5344CB8AC3E}">
        <p14:creationId xmlns:p14="http://schemas.microsoft.com/office/powerpoint/2010/main" val="1279852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fade">
                                      <p:cBhvr>
                                        <p:cTn id="7" dur="1000"/>
                                        <p:tgtEl>
                                          <p:spTgt spid="99"/>
                                        </p:tgtEl>
                                      </p:cBhvr>
                                    </p:animEffect>
                                    <p:anim calcmode="lin" valueType="num">
                                      <p:cBhvr>
                                        <p:cTn id="8" dur="1000" fill="hold"/>
                                        <p:tgtEl>
                                          <p:spTgt spid="99"/>
                                        </p:tgtEl>
                                        <p:attrNameLst>
                                          <p:attrName>ppt_x</p:attrName>
                                        </p:attrNameLst>
                                      </p:cBhvr>
                                      <p:tavLst>
                                        <p:tav tm="0">
                                          <p:val>
                                            <p:strVal val="#ppt_x"/>
                                          </p:val>
                                        </p:tav>
                                        <p:tav tm="100000">
                                          <p:val>
                                            <p:strVal val="#ppt_x"/>
                                          </p:val>
                                        </p:tav>
                                      </p:tavLst>
                                    </p:anim>
                                    <p:anim calcmode="lin" valueType="num">
                                      <p:cBhvr>
                                        <p:cTn id="9" dur="1000" fill="hold"/>
                                        <p:tgtEl>
                                          <p:spTgt spid="9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100"/>
                                        </p:tgtEl>
                                        <p:attrNameLst>
                                          <p:attrName>style.visibility</p:attrName>
                                        </p:attrNameLst>
                                      </p:cBhvr>
                                      <p:to>
                                        <p:strVal val="visible"/>
                                      </p:to>
                                    </p:set>
                                    <p:animEffect transition="in" filter="fade">
                                      <p:cBhvr>
                                        <p:cTn id="13" dur="1000"/>
                                        <p:tgtEl>
                                          <p:spTgt spid="100"/>
                                        </p:tgtEl>
                                      </p:cBhvr>
                                    </p:animEffect>
                                    <p:anim calcmode="lin" valueType="num">
                                      <p:cBhvr>
                                        <p:cTn id="14" dur="1000" fill="hold"/>
                                        <p:tgtEl>
                                          <p:spTgt spid="100"/>
                                        </p:tgtEl>
                                        <p:attrNameLst>
                                          <p:attrName>ppt_x</p:attrName>
                                        </p:attrNameLst>
                                      </p:cBhvr>
                                      <p:tavLst>
                                        <p:tav tm="0">
                                          <p:val>
                                            <p:strVal val="#ppt_x"/>
                                          </p:val>
                                        </p:tav>
                                        <p:tav tm="100000">
                                          <p:val>
                                            <p:strVal val="#ppt_x"/>
                                          </p:val>
                                        </p:tav>
                                      </p:tavLst>
                                    </p:anim>
                                    <p:anim calcmode="lin" valueType="num">
                                      <p:cBhvr>
                                        <p:cTn id="15" dur="1000" fill="hold"/>
                                        <p:tgtEl>
                                          <p:spTgt spid="100"/>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101"/>
                                        </p:tgtEl>
                                        <p:attrNameLst>
                                          <p:attrName>style.visibility</p:attrName>
                                        </p:attrNameLst>
                                      </p:cBhvr>
                                      <p:to>
                                        <p:strVal val="visible"/>
                                      </p:to>
                                    </p:set>
                                    <p:animEffect transition="in" filter="fade">
                                      <p:cBhvr>
                                        <p:cTn id="19" dur="1000"/>
                                        <p:tgtEl>
                                          <p:spTgt spid="101"/>
                                        </p:tgtEl>
                                      </p:cBhvr>
                                    </p:animEffect>
                                    <p:anim calcmode="lin" valueType="num">
                                      <p:cBhvr>
                                        <p:cTn id="20" dur="1000" fill="hold"/>
                                        <p:tgtEl>
                                          <p:spTgt spid="101"/>
                                        </p:tgtEl>
                                        <p:attrNameLst>
                                          <p:attrName>ppt_x</p:attrName>
                                        </p:attrNameLst>
                                      </p:cBhvr>
                                      <p:tavLst>
                                        <p:tav tm="0">
                                          <p:val>
                                            <p:strVal val="#ppt_x"/>
                                          </p:val>
                                        </p:tav>
                                        <p:tav tm="100000">
                                          <p:val>
                                            <p:strVal val="#ppt_x"/>
                                          </p:val>
                                        </p:tav>
                                      </p:tavLst>
                                    </p:anim>
                                    <p:anim calcmode="lin" valueType="num">
                                      <p:cBhvr>
                                        <p:cTn id="21" dur="1000" fill="hold"/>
                                        <p:tgtEl>
                                          <p:spTgt spid="101"/>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grpId="0" nodeType="afterEffect">
                                  <p:stCondLst>
                                    <p:cond delay="0"/>
                                  </p:stCondLst>
                                  <p:childTnLst>
                                    <p:set>
                                      <p:cBhvr>
                                        <p:cTn id="24" dur="1" fill="hold">
                                          <p:stCondLst>
                                            <p:cond delay="0"/>
                                          </p:stCondLst>
                                        </p:cTn>
                                        <p:tgtEl>
                                          <p:spTgt spid="102"/>
                                        </p:tgtEl>
                                        <p:attrNameLst>
                                          <p:attrName>style.visibility</p:attrName>
                                        </p:attrNameLst>
                                      </p:cBhvr>
                                      <p:to>
                                        <p:strVal val="visible"/>
                                      </p:to>
                                    </p:set>
                                    <p:animEffect transition="in" filter="fade">
                                      <p:cBhvr>
                                        <p:cTn id="25" dur="1000"/>
                                        <p:tgtEl>
                                          <p:spTgt spid="102"/>
                                        </p:tgtEl>
                                      </p:cBhvr>
                                    </p:animEffect>
                                    <p:anim calcmode="lin" valueType="num">
                                      <p:cBhvr>
                                        <p:cTn id="26" dur="1000" fill="hold"/>
                                        <p:tgtEl>
                                          <p:spTgt spid="102"/>
                                        </p:tgtEl>
                                        <p:attrNameLst>
                                          <p:attrName>ppt_x</p:attrName>
                                        </p:attrNameLst>
                                      </p:cBhvr>
                                      <p:tavLst>
                                        <p:tav tm="0">
                                          <p:val>
                                            <p:strVal val="#ppt_x"/>
                                          </p:val>
                                        </p:tav>
                                        <p:tav tm="100000">
                                          <p:val>
                                            <p:strVal val="#ppt_x"/>
                                          </p:val>
                                        </p:tav>
                                      </p:tavLst>
                                    </p:anim>
                                    <p:anim calcmode="lin" valueType="num">
                                      <p:cBhvr>
                                        <p:cTn id="27" dur="1000" fill="hold"/>
                                        <p:tgtEl>
                                          <p:spTgt spid="102"/>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7" presetClass="entr" presetSubtype="0" fill="hold" grpId="0" nodeType="afterEffect">
                                  <p:stCondLst>
                                    <p:cond delay="0"/>
                                  </p:stCondLst>
                                  <p:childTnLst>
                                    <p:set>
                                      <p:cBhvr>
                                        <p:cTn id="30" dur="1" fill="hold">
                                          <p:stCondLst>
                                            <p:cond delay="0"/>
                                          </p:stCondLst>
                                        </p:cTn>
                                        <p:tgtEl>
                                          <p:spTgt spid="103"/>
                                        </p:tgtEl>
                                        <p:attrNameLst>
                                          <p:attrName>style.visibility</p:attrName>
                                        </p:attrNameLst>
                                      </p:cBhvr>
                                      <p:to>
                                        <p:strVal val="visible"/>
                                      </p:to>
                                    </p:set>
                                    <p:animEffect transition="in" filter="fade">
                                      <p:cBhvr>
                                        <p:cTn id="31" dur="1000"/>
                                        <p:tgtEl>
                                          <p:spTgt spid="103"/>
                                        </p:tgtEl>
                                      </p:cBhvr>
                                    </p:animEffect>
                                    <p:anim calcmode="lin" valueType="num">
                                      <p:cBhvr>
                                        <p:cTn id="32" dur="1000" fill="hold"/>
                                        <p:tgtEl>
                                          <p:spTgt spid="103"/>
                                        </p:tgtEl>
                                        <p:attrNameLst>
                                          <p:attrName>ppt_x</p:attrName>
                                        </p:attrNameLst>
                                      </p:cBhvr>
                                      <p:tavLst>
                                        <p:tav tm="0">
                                          <p:val>
                                            <p:strVal val="#ppt_x"/>
                                          </p:val>
                                        </p:tav>
                                        <p:tav tm="100000">
                                          <p:val>
                                            <p:strVal val="#ppt_x"/>
                                          </p:val>
                                        </p:tav>
                                      </p:tavLst>
                                    </p:anim>
                                    <p:anim calcmode="lin" valueType="num">
                                      <p:cBhvr>
                                        <p:cTn id="33" dur="1000" fill="hold"/>
                                        <p:tgtEl>
                                          <p:spTgt spid="103"/>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grpId="0" nodeType="clickEffect">
                                  <p:stCondLst>
                                    <p:cond delay="0"/>
                                  </p:stCondLst>
                                  <p:childTnLst>
                                    <p:set>
                                      <p:cBhvr>
                                        <p:cTn id="37" dur="1" fill="hold">
                                          <p:stCondLst>
                                            <p:cond delay="0"/>
                                          </p:stCondLst>
                                        </p:cTn>
                                        <p:tgtEl>
                                          <p:spTgt spid="106"/>
                                        </p:tgtEl>
                                        <p:attrNameLst>
                                          <p:attrName>style.visibility</p:attrName>
                                        </p:attrNameLst>
                                      </p:cBhvr>
                                      <p:to>
                                        <p:strVal val="visible"/>
                                      </p:to>
                                    </p:set>
                                    <p:animEffect transition="in" filter="fade">
                                      <p:cBhvr>
                                        <p:cTn id="38" dur="1000"/>
                                        <p:tgtEl>
                                          <p:spTgt spid="106"/>
                                        </p:tgtEl>
                                      </p:cBhvr>
                                    </p:animEffect>
                                    <p:anim calcmode="lin" valueType="num">
                                      <p:cBhvr>
                                        <p:cTn id="39" dur="1000" fill="hold"/>
                                        <p:tgtEl>
                                          <p:spTgt spid="106"/>
                                        </p:tgtEl>
                                        <p:attrNameLst>
                                          <p:attrName>ppt_x</p:attrName>
                                        </p:attrNameLst>
                                      </p:cBhvr>
                                      <p:tavLst>
                                        <p:tav tm="0">
                                          <p:val>
                                            <p:strVal val="#ppt_x"/>
                                          </p:val>
                                        </p:tav>
                                        <p:tav tm="100000">
                                          <p:val>
                                            <p:strVal val="#ppt_x"/>
                                          </p:val>
                                        </p:tav>
                                      </p:tavLst>
                                    </p:anim>
                                    <p:anim calcmode="lin" valueType="num">
                                      <p:cBhvr>
                                        <p:cTn id="40" dur="1000" fill="hold"/>
                                        <p:tgtEl>
                                          <p:spTgt spid="106"/>
                                        </p:tgtEl>
                                        <p:attrNameLst>
                                          <p:attrName>ppt_y</p:attrName>
                                        </p:attrNameLst>
                                      </p:cBhvr>
                                      <p:tavLst>
                                        <p:tav tm="0">
                                          <p:val>
                                            <p:strVal val="#ppt_y-.1"/>
                                          </p:val>
                                        </p:tav>
                                        <p:tav tm="100000">
                                          <p:val>
                                            <p:strVal val="#ppt_y"/>
                                          </p:val>
                                        </p:tav>
                                      </p:tavLst>
                                    </p:anim>
                                  </p:childTnLst>
                                </p:cTn>
                              </p:par>
                            </p:childTnLst>
                          </p:cTn>
                        </p:par>
                        <p:par>
                          <p:cTn id="41" fill="hold">
                            <p:stCondLst>
                              <p:cond delay="1000"/>
                            </p:stCondLst>
                            <p:childTnLst>
                              <p:par>
                                <p:cTn id="42" presetID="47" presetClass="entr" presetSubtype="0" fill="hold" grpId="0" nodeType="afterEffect">
                                  <p:stCondLst>
                                    <p:cond delay="0"/>
                                  </p:stCondLst>
                                  <p:childTnLst>
                                    <p:set>
                                      <p:cBhvr>
                                        <p:cTn id="43" dur="1" fill="hold">
                                          <p:stCondLst>
                                            <p:cond delay="0"/>
                                          </p:stCondLst>
                                        </p:cTn>
                                        <p:tgtEl>
                                          <p:spTgt spid="107"/>
                                        </p:tgtEl>
                                        <p:attrNameLst>
                                          <p:attrName>style.visibility</p:attrName>
                                        </p:attrNameLst>
                                      </p:cBhvr>
                                      <p:to>
                                        <p:strVal val="visible"/>
                                      </p:to>
                                    </p:set>
                                    <p:animEffect transition="in" filter="fade">
                                      <p:cBhvr>
                                        <p:cTn id="44" dur="1000"/>
                                        <p:tgtEl>
                                          <p:spTgt spid="107"/>
                                        </p:tgtEl>
                                      </p:cBhvr>
                                    </p:animEffect>
                                    <p:anim calcmode="lin" valueType="num">
                                      <p:cBhvr>
                                        <p:cTn id="45" dur="1000" fill="hold"/>
                                        <p:tgtEl>
                                          <p:spTgt spid="107"/>
                                        </p:tgtEl>
                                        <p:attrNameLst>
                                          <p:attrName>ppt_x</p:attrName>
                                        </p:attrNameLst>
                                      </p:cBhvr>
                                      <p:tavLst>
                                        <p:tav tm="0">
                                          <p:val>
                                            <p:strVal val="#ppt_x"/>
                                          </p:val>
                                        </p:tav>
                                        <p:tav tm="100000">
                                          <p:val>
                                            <p:strVal val="#ppt_x"/>
                                          </p:val>
                                        </p:tav>
                                      </p:tavLst>
                                    </p:anim>
                                    <p:anim calcmode="lin" valueType="num">
                                      <p:cBhvr>
                                        <p:cTn id="46" dur="1000" fill="hold"/>
                                        <p:tgtEl>
                                          <p:spTgt spid="107"/>
                                        </p:tgtEl>
                                        <p:attrNameLst>
                                          <p:attrName>ppt_y</p:attrName>
                                        </p:attrNameLst>
                                      </p:cBhvr>
                                      <p:tavLst>
                                        <p:tav tm="0">
                                          <p:val>
                                            <p:strVal val="#ppt_y-.1"/>
                                          </p:val>
                                        </p:tav>
                                        <p:tav tm="100000">
                                          <p:val>
                                            <p:strVal val="#ppt_y"/>
                                          </p:val>
                                        </p:tav>
                                      </p:tavLst>
                                    </p:anim>
                                  </p:childTnLst>
                                </p:cTn>
                              </p:par>
                            </p:childTnLst>
                          </p:cTn>
                        </p:par>
                        <p:par>
                          <p:cTn id="47" fill="hold">
                            <p:stCondLst>
                              <p:cond delay="2000"/>
                            </p:stCondLst>
                            <p:childTnLst>
                              <p:par>
                                <p:cTn id="48" presetID="47" presetClass="entr" presetSubtype="0" fill="hold" grpId="0" nodeType="afterEffect">
                                  <p:stCondLst>
                                    <p:cond delay="0"/>
                                  </p:stCondLst>
                                  <p:childTnLst>
                                    <p:set>
                                      <p:cBhvr>
                                        <p:cTn id="49" dur="1" fill="hold">
                                          <p:stCondLst>
                                            <p:cond delay="0"/>
                                          </p:stCondLst>
                                        </p:cTn>
                                        <p:tgtEl>
                                          <p:spTgt spid="108"/>
                                        </p:tgtEl>
                                        <p:attrNameLst>
                                          <p:attrName>style.visibility</p:attrName>
                                        </p:attrNameLst>
                                      </p:cBhvr>
                                      <p:to>
                                        <p:strVal val="visible"/>
                                      </p:to>
                                    </p:set>
                                    <p:animEffect transition="in" filter="fade">
                                      <p:cBhvr>
                                        <p:cTn id="50" dur="1000"/>
                                        <p:tgtEl>
                                          <p:spTgt spid="108"/>
                                        </p:tgtEl>
                                      </p:cBhvr>
                                    </p:animEffect>
                                    <p:anim calcmode="lin" valueType="num">
                                      <p:cBhvr>
                                        <p:cTn id="51" dur="1000" fill="hold"/>
                                        <p:tgtEl>
                                          <p:spTgt spid="108"/>
                                        </p:tgtEl>
                                        <p:attrNameLst>
                                          <p:attrName>ppt_x</p:attrName>
                                        </p:attrNameLst>
                                      </p:cBhvr>
                                      <p:tavLst>
                                        <p:tav tm="0">
                                          <p:val>
                                            <p:strVal val="#ppt_x"/>
                                          </p:val>
                                        </p:tav>
                                        <p:tav tm="100000">
                                          <p:val>
                                            <p:strVal val="#ppt_x"/>
                                          </p:val>
                                        </p:tav>
                                      </p:tavLst>
                                    </p:anim>
                                    <p:anim calcmode="lin" valueType="num">
                                      <p:cBhvr>
                                        <p:cTn id="52" dur="1000" fill="hold"/>
                                        <p:tgtEl>
                                          <p:spTgt spid="108"/>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112"/>
                                        </p:tgtEl>
                                        <p:attrNameLst>
                                          <p:attrName>style.visibility</p:attrName>
                                        </p:attrNameLst>
                                      </p:cBhvr>
                                      <p:to>
                                        <p:strVal val="visible"/>
                                      </p:to>
                                    </p:set>
                                    <p:animEffect transition="in" filter="fade">
                                      <p:cBhvr>
                                        <p:cTn id="57" dur="1000"/>
                                        <p:tgtEl>
                                          <p:spTgt spid="112"/>
                                        </p:tgtEl>
                                      </p:cBhvr>
                                    </p:animEffect>
                                    <p:anim calcmode="lin" valueType="num">
                                      <p:cBhvr>
                                        <p:cTn id="58" dur="1000" fill="hold"/>
                                        <p:tgtEl>
                                          <p:spTgt spid="112"/>
                                        </p:tgtEl>
                                        <p:attrNameLst>
                                          <p:attrName>ppt_x</p:attrName>
                                        </p:attrNameLst>
                                      </p:cBhvr>
                                      <p:tavLst>
                                        <p:tav tm="0">
                                          <p:val>
                                            <p:strVal val="#ppt_x"/>
                                          </p:val>
                                        </p:tav>
                                        <p:tav tm="100000">
                                          <p:val>
                                            <p:strVal val="#ppt_x"/>
                                          </p:val>
                                        </p:tav>
                                      </p:tavLst>
                                    </p:anim>
                                    <p:anim calcmode="lin" valueType="num">
                                      <p:cBhvr>
                                        <p:cTn id="59" dur="1000" fill="hold"/>
                                        <p:tgtEl>
                                          <p:spTgt spid="112"/>
                                        </p:tgtEl>
                                        <p:attrNameLst>
                                          <p:attrName>ppt_y</p:attrName>
                                        </p:attrNameLst>
                                      </p:cBhvr>
                                      <p:tavLst>
                                        <p:tav tm="0">
                                          <p:val>
                                            <p:strVal val="#ppt_y+.1"/>
                                          </p:val>
                                        </p:tav>
                                        <p:tav tm="100000">
                                          <p:val>
                                            <p:strVal val="#ppt_y"/>
                                          </p:val>
                                        </p:tav>
                                      </p:tavLst>
                                    </p:anim>
                                  </p:childTnLst>
                                </p:cTn>
                              </p:par>
                            </p:childTnLst>
                          </p:cTn>
                        </p:par>
                        <p:par>
                          <p:cTn id="60" fill="hold">
                            <p:stCondLst>
                              <p:cond delay="1000"/>
                            </p:stCondLst>
                            <p:childTnLst>
                              <p:par>
                                <p:cTn id="61" presetID="42" presetClass="entr" presetSubtype="0" fill="hold" grpId="0" nodeType="afterEffect">
                                  <p:stCondLst>
                                    <p:cond delay="0"/>
                                  </p:stCondLst>
                                  <p:childTnLst>
                                    <p:set>
                                      <p:cBhvr>
                                        <p:cTn id="62" dur="1" fill="hold">
                                          <p:stCondLst>
                                            <p:cond delay="0"/>
                                          </p:stCondLst>
                                        </p:cTn>
                                        <p:tgtEl>
                                          <p:spTgt spid="113"/>
                                        </p:tgtEl>
                                        <p:attrNameLst>
                                          <p:attrName>style.visibility</p:attrName>
                                        </p:attrNameLst>
                                      </p:cBhvr>
                                      <p:to>
                                        <p:strVal val="visible"/>
                                      </p:to>
                                    </p:set>
                                    <p:animEffect transition="in" filter="fade">
                                      <p:cBhvr>
                                        <p:cTn id="63" dur="1000"/>
                                        <p:tgtEl>
                                          <p:spTgt spid="113"/>
                                        </p:tgtEl>
                                      </p:cBhvr>
                                    </p:animEffect>
                                    <p:anim calcmode="lin" valueType="num">
                                      <p:cBhvr>
                                        <p:cTn id="64" dur="1000" fill="hold"/>
                                        <p:tgtEl>
                                          <p:spTgt spid="113"/>
                                        </p:tgtEl>
                                        <p:attrNameLst>
                                          <p:attrName>ppt_x</p:attrName>
                                        </p:attrNameLst>
                                      </p:cBhvr>
                                      <p:tavLst>
                                        <p:tav tm="0">
                                          <p:val>
                                            <p:strVal val="#ppt_x"/>
                                          </p:val>
                                        </p:tav>
                                        <p:tav tm="100000">
                                          <p:val>
                                            <p:strVal val="#ppt_x"/>
                                          </p:val>
                                        </p:tav>
                                      </p:tavLst>
                                    </p:anim>
                                    <p:anim calcmode="lin" valueType="num">
                                      <p:cBhvr>
                                        <p:cTn id="65" dur="1000" fill="hold"/>
                                        <p:tgtEl>
                                          <p:spTgt spid="113"/>
                                        </p:tgtEl>
                                        <p:attrNameLst>
                                          <p:attrName>ppt_y</p:attrName>
                                        </p:attrNameLst>
                                      </p:cBhvr>
                                      <p:tavLst>
                                        <p:tav tm="0">
                                          <p:val>
                                            <p:strVal val="#ppt_y+.1"/>
                                          </p:val>
                                        </p:tav>
                                        <p:tav tm="100000">
                                          <p:val>
                                            <p:strVal val="#ppt_y"/>
                                          </p:val>
                                        </p:tav>
                                      </p:tavLst>
                                    </p:anim>
                                  </p:childTnLst>
                                </p:cTn>
                              </p:par>
                            </p:childTnLst>
                          </p:cTn>
                        </p:par>
                        <p:par>
                          <p:cTn id="66" fill="hold">
                            <p:stCondLst>
                              <p:cond delay="2000"/>
                            </p:stCondLst>
                            <p:childTnLst>
                              <p:par>
                                <p:cTn id="67" presetID="42" presetClass="entr" presetSubtype="0" fill="hold" grpId="0" nodeType="afterEffect">
                                  <p:stCondLst>
                                    <p:cond delay="0"/>
                                  </p:stCondLst>
                                  <p:childTnLst>
                                    <p:set>
                                      <p:cBhvr>
                                        <p:cTn id="68" dur="1" fill="hold">
                                          <p:stCondLst>
                                            <p:cond delay="0"/>
                                          </p:stCondLst>
                                        </p:cTn>
                                        <p:tgtEl>
                                          <p:spTgt spid="114"/>
                                        </p:tgtEl>
                                        <p:attrNameLst>
                                          <p:attrName>style.visibility</p:attrName>
                                        </p:attrNameLst>
                                      </p:cBhvr>
                                      <p:to>
                                        <p:strVal val="visible"/>
                                      </p:to>
                                    </p:set>
                                    <p:animEffect transition="in" filter="fade">
                                      <p:cBhvr>
                                        <p:cTn id="69" dur="1000"/>
                                        <p:tgtEl>
                                          <p:spTgt spid="114"/>
                                        </p:tgtEl>
                                      </p:cBhvr>
                                    </p:animEffect>
                                    <p:anim calcmode="lin" valueType="num">
                                      <p:cBhvr>
                                        <p:cTn id="70" dur="1000" fill="hold"/>
                                        <p:tgtEl>
                                          <p:spTgt spid="114"/>
                                        </p:tgtEl>
                                        <p:attrNameLst>
                                          <p:attrName>ppt_x</p:attrName>
                                        </p:attrNameLst>
                                      </p:cBhvr>
                                      <p:tavLst>
                                        <p:tav tm="0">
                                          <p:val>
                                            <p:strVal val="#ppt_x"/>
                                          </p:val>
                                        </p:tav>
                                        <p:tav tm="100000">
                                          <p:val>
                                            <p:strVal val="#ppt_x"/>
                                          </p:val>
                                        </p:tav>
                                      </p:tavLst>
                                    </p:anim>
                                    <p:anim calcmode="lin" valueType="num">
                                      <p:cBhvr>
                                        <p:cTn id="71" dur="1000" fill="hold"/>
                                        <p:tgtEl>
                                          <p:spTgt spid="114"/>
                                        </p:tgtEl>
                                        <p:attrNameLst>
                                          <p:attrName>ppt_y</p:attrName>
                                        </p:attrNameLst>
                                      </p:cBhvr>
                                      <p:tavLst>
                                        <p:tav tm="0">
                                          <p:val>
                                            <p:strVal val="#ppt_y+.1"/>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42" presetClass="entr" presetSubtype="0" fill="hold" grpId="0" nodeType="clickEffect">
                                  <p:stCondLst>
                                    <p:cond delay="0"/>
                                  </p:stCondLst>
                                  <p:childTnLst>
                                    <p:set>
                                      <p:cBhvr>
                                        <p:cTn id="75" dur="1" fill="hold">
                                          <p:stCondLst>
                                            <p:cond delay="0"/>
                                          </p:stCondLst>
                                        </p:cTn>
                                        <p:tgtEl>
                                          <p:spTgt spid="120"/>
                                        </p:tgtEl>
                                        <p:attrNameLst>
                                          <p:attrName>style.visibility</p:attrName>
                                        </p:attrNameLst>
                                      </p:cBhvr>
                                      <p:to>
                                        <p:strVal val="visible"/>
                                      </p:to>
                                    </p:set>
                                    <p:animEffect transition="in" filter="fade">
                                      <p:cBhvr>
                                        <p:cTn id="76" dur="1000"/>
                                        <p:tgtEl>
                                          <p:spTgt spid="120"/>
                                        </p:tgtEl>
                                      </p:cBhvr>
                                    </p:animEffect>
                                    <p:anim calcmode="lin" valueType="num">
                                      <p:cBhvr>
                                        <p:cTn id="77" dur="1000" fill="hold"/>
                                        <p:tgtEl>
                                          <p:spTgt spid="120"/>
                                        </p:tgtEl>
                                        <p:attrNameLst>
                                          <p:attrName>ppt_x</p:attrName>
                                        </p:attrNameLst>
                                      </p:cBhvr>
                                      <p:tavLst>
                                        <p:tav tm="0">
                                          <p:val>
                                            <p:strVal val="#ppt_x"/>
                                          </p:val>
                                        </p:tav>
                                        <p:tav tm="100000">
                                          <p:val>
                                            <p:strVal val="#ppt_x"/>
                                          </p:val>
                                        </p:tav>
                                      </p:tavLst>
                                    </p:anim>
                                    <p:anim calcmode="lin" valueType="num">
                                      <p:cBhvr>
                                        <p:cTn id="78" dur="1000" fill="hold"/>
                                        <p:tgtEl>
                                          <p:spTgt spid="120"/>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42" presetClass="entr" presetSubtype="0" fill="hold" grpId="0" nodeType="clickEffect">
                                  <p:stCondLst>
                                    <p:cond delay="0"/>
                                  </p:stCondLst>
                                  <p:childTnLst>
                                    <p:set>
                                      <p:cBhvr>
                                        <p:cTn id="82" dur="1" fill="hold">
                                          <p:stCondLst>
                                            <p:cond delay="0"/>
                                          </p:stCondLst>
                                        </p:cTn>
                                        <p:tgtEl>
                                          <p:spTgt spid="116"/>
                                        </p:tgtEl>
                                        <p:attrNameLst>
                                          <p:attrName>style.visibility</p:attrName>
                                        </p:attrNameLst>
                                      </p:cBhvr>
                                      <p:to>
                                        <p:strVal val="visible"/>
                                      </p:to>
                                    </p:set>
                                    <p:animEffect transition="in" filter="fade">
                                      <p:cBhvr>
                                        <p:cTn id="83" dur="1000"/>
                                        <p:tgtEl>
                                          <p:spTgt spid="116"/>
                                        </p:tgtEl>
                                      </p:cBhvr>
                                    </p:animEffect>
                                    <p:anim calcmode="lin" valueType="num">
                                      <p:cBhvr>
                                        <p:cTn id="84" dur="1000" fill="hold"/>
                                        <p:tgtEl>
                                          <p:spTgt spid="116"/>
                                        </p:tgtEl>
                                        <p:attrNameLst>
                                          <p:attrName>ppt_x</p:attrName>
                                        </p:attrNameLst>
                                      </p:cBhvr>
                                      <p:tavLst>
                                        <p:tav tm="0">
                                          <p:val>
                                            <p:strVal val="#ppt_x"/>
                                          </p:val>
                                        </p:tav>
                                        <p:tav tm="100000">
                                          <p:val>
                                            <p:strVal val="#ppt_x"/>
                                          </p:val>
                                        </p:tav>
                                      </p:tavLst>
                                    </p:anim>
                                    <p:anim calcmode="lin" valueType="num">
                                      <p:cBhvr>
                                        <p:cTn id="85" dur="1000" fill="hold"/>
                                        <p:tgtEl>
                                          <p:spTgt spid="116"/>
                                        </p:tgtEl>
                                        <p:attrNameLst>
                                          <p:attrName>ppt_y</p:attrName>
                                        </p:attrNameLst>
                                      </p:cBhvr>
                                      <p:tavLst>
                                        <p:tav tm="0">
                                          <p:val>
                                            <p:strVal val="#ppt_y+.1"/>
                                          </p:val>
                                        </p:tav>
                                        <p:tav tm="100000">
                                          <p:val>
                                            <p:strVal val="#ppt_y"/>
                                          </p:val>
                                        </p:tav>
                                      </p:tavLst>
                                    </p:anim>
                                  </p:childTnLst>
                                </p:cTn>
                              </p:par>
                            </p:childTnLst>
                          </p:cTn>
                        </p:par>
                        <p:par>
                          <p:cTn id="86" fill="hold">
                            <p:stCondLst>
                              <p:cond delay="1000"/>
                            </p:stCondLst>
                            <p:childTnLst>
                              <p:par>
                                <p:cTn id="87" presetID="42" presetClass="entr" presetSubtype="0" fill="hold" grpId="0" nodeType="afterEffect">
                                  <p:stCondLst>
                                    <p:cond delay="0"/>
                                  </p:stCondLst>
                                  <p:childTnLst>
                                    <p:set>
                                      <p:cBhvr>
                                        <p:cTn id="88" dur="1" fill="hold">
                                          <p:stCondLst>
                                            <p:cond delay="0"/>
                                          </p:stCondLst>
                                        </p:cTn>
                                        <p:tgtEl>
                                          <p:spTgt spid="117"/>
                                        </p:tgtEl>
                                        <p:attrNameLst>
                                          <p:attrName>style.visibility</p:attrName>
                                        </p:attrNameLst>
                                      </p:cBhvr>
                                      <p:to>
                                        <p:strVal val="visible"/>
                                      </p:to>
                                    </p:set>
                                    <p:animEffect transition="in" filter="fade">
                                      <p:cBhvr>
                                        <p:cTn id="89" dur="1000"/>
                                        <p:tgtEl>
                                          <p:spTgt spid="117"/>
                                        </p:tgtEl>
                                      </p:cBhvr>
                                    </p:animEffect>
                                    <p:anim calcmode="lin" valueType="num">
                                      <p:cBhvr>
                                        <p:cTn id="90" dur="1000" fill="hold"/>
                                        <p:tgtEl>
                                          <p:spTgt spid="117"/>
                                        </p:tgtEl>
                                        <p:attrNameLst>
                                          <p:attrName>ppt_x</p:attrName>
                                        </p:attrNameLst>
                                      </p:cBhvr>
                                      <p:tavLst>
                                        <p:tav tm="0">
                                          <p:val>
                                            <p:strVal val="#ppt_x"/>
                                          </p:val>
                                        </p:tav>
                                        <p:tav tm="100000">
                                          <p:val>
                                            <p:strVal val="#ppt_x"/>
                                          </p:val>
                                        </p:tav>
                                      </p:tavLst>
                                    </p:anim>
                                    <p:anim calcmode="lin" valueType="num">
                                      <p:cBhvr>
                                        <p:cTn id="91" dur="1000" fill="hold"/>
                                        <p:tgtEl>
                                          <p:spTgt spid="117"/>
                                        </p:tgtEl>
                                        <p:attrNameLst>
                                          <p:attrName>ppt_y</p:attrName>
                                        </p:attrNameLst>
                                      </p:cBhvr>
                                      <p:tavLst>
                                        <p:tav tm="0">
                                          <p:val>
                                            <p:strVal val="#ppt_y+.1"/>
                                          </p:val>
                                        </p:tav>
                                        <p:tav tm="100000">
                                          <p:val>
                                            <p:strVal val="#ppt_y"/>
                                          </p:val>
                                        </p:tav>
                                      </p:tavLst>
                                    </p:anim>
                                  </p:childTnLst>
                                </p:cTn>
                              </p:par>
                            </p:childTnLst>
                          </p:cTn>
                        </p:par>
                        <p:par>
                          <p:cTn id="92" fill="hold">
                            <p:stCondLst>
                              <p:cond delay="2000"/>
                            </p:stCondLst>
                            <p:childTnLst>
                              <p:par>
                                <p:cTn id="93" presetID="42" presetClass="entr" presetSubtype="0" fill="hold" grpId="0" nodeType="afterEffect">
                                  <p:stCondLst>
                                    <p:cond delay="0"/>
                                  </p:stCondLst>
                                  <p:childTnLst>
                                    <p:set>
                                      <p:cBhvr>
                                        <p:cTn id="94" dur="1" fill="hold">
                                          <p:stCondLst>
                                            <p:cond delay="0"/>
                                          </p:stCondLst>
                                        </p:cTn>
                                        <p:tgtEl>
                                          <p:spTgt spid="118"/>
                                        </p:tgtEl>
                                        <p:attrNameLst>
                                          <p:attrName>style.visibility</p:attrName>
                                        </p:attrNameLst>
                                      </p:cBhvr>
                                      <p:to>
                                        <p:strVal val="visible"/>
                                      </p:to>
                                    </p:set>
                                    <p:animEffect transition="in" filter="fade">
                                      <p:cBhvr>
                                        <p:cTn id="95" dur="1000"/>
                                        <p:tgtEl>
                                          <p:spTgt spid="118"/>
                                        </p:tgtEl>
                                      </p:cBhvr>
                                    </p:animEffect>
                                    <p:anim calcmode="lin" valueType="num">
                                      <p:cBhvr>
                                        <p:cTn id="96" dur="1000" fill="hold"/>
                                        <p:tgtEl>
                                          <p:spTgt spid="118"/>
                                        </p:tgtEl>
                                        <p:attrNameLst>
                                          <p:attrName>ppt_x</p:attrName>
                                        </p:attrNameLst>
                                      </p:cBhvr>
                                      <p:tavLst>
                                        <p:tav tm="0">
                                          <p:val>
                                            <p:strVal val="#ppt_x"/>
                                          </p:val>
                                        </p:tav>
                                        <p:tav tm="100000">
                                          <p:val>
                                            <p:strVal val="#ppt_x"/>
                                          </p:val>
                                        </p:tav>
                                      </p:tavLst>
                                    </p:anim>
                                    <p:anim calcmode="lin" valueType="num">
                                      <p:cBhvr>
                                        <p:cTn id="97" dur="1000" fill="hold"/>
                                        <p:tgtEl>
                                          <p:spTgt spid="118"/>
                                        </p:tgtEl>
                                        <p:attrNameLst>
                                          <p:attrName>ppt_y</p:attrName>
                                        </p:attrNameLst>
                                      </p:cBhvr>
                                      <p:tavLst>
                                        <p:tav tm="0">
                                          <p:val>
                                            <p:strVal val="#ppt_y+.1"/>
                                          </p:val>
                                        </p:tav>
                                        <p:tav tm="100000">
                                          <p:val>
                                            <p:strVal val="#ppt_y"/>
                                          </p:val>
                                        </p:tav>
                                      </p:tavLst>
                                    </p:anim>
                                  </p:childTnLst>
                                </p:cTn>
                              </p:par>
                            </p:childTnLst>
                          </p:cTn>
                        </p:par>
                        <p:par>
                          <p:cTn id="98" fill="hold">
                            <p:stCondLst>
                              <p:cond delay="3000"/>
                            </p:stCondLst>
                            <p:childTnLst>
                              <p:par>
                                <p:cTn id="99" presetID="42" presetClass="entr" presetSubtype="0" fill="hold" grpId="0" nodeType="afterEffect">
                                  <p:stCondLst>
                                    <p:cond delay="0"/>
                                  </p:stCondLst>
                                  <p:childTnLst>
                                    <p:set>
                                      <p:cBhvr>
                                        <p:cTn id="100" dur="1" fill="hold">
                                          <p:stCondLst>
                                            <p:cond delay="0"/>
                                          </p:stCondLst>
                                        </p:cTn>
                                        <p:tgtEl>
                                          <p:spTgt spid="115"/>
                                        </p:tgtEl>
                                        <p:attrNameLst>
                                          <p:attrName>style.visibility</p:attrName>
                                        </p:attrNameLst>
                                      </p:cBhvr>
                                      <p:to>
                                        <p:strVal val="visible"/>
                                      </p:to>
                                    </p:set>
                                    <p:animEffect transition="in" filter="fade">
                                      <p:cBhvr>
                                        <p:cTn id="101" dur="1000"/>
                                        <p:tgtEl>
                                          <p:spTgt spid="115"/>
                                        </p:tgtEl>
                                      </p:cBhvr>
                                    </p:animEffect>
                                    <p:anim calcmode="lin" valueType="num">
                                      <p:cBhvr>
                                        <p:cTn id="102" dur="1000" fill="hold"/>
                                        <p:tgtEl>
                                          <p:spTgt spid="115"/>
                                        </p:tgtEl>
                                        <p:attrNameLst>
                                          <p:attrName>ppt_x</p:attrName>
                                        </p:attrNameLst>
                                      </p:cBhvr>
                                      <p:tavLst>
                                        <p:tav tm="0">
                                          <p:val>
                                            <p:strVal val="#ppt_x"/>
                                          </p:val>
                                        </p:tav>
                                        <p:tav tm="100000">
                                          <p:val>
                                            <p:strVal val="#ppt_x"/>
                                          </p:val>
                                        </p:tav>
                                      </p:tavLst>
                                    </p:anim>
                                    <p:anim calcmode="lin" valueType="num">
                                      <p:cBhvr>
                                        <p:cTn id="103" dur="1000" fill="hold"/>
                                        <p:tgtEl>
                                          <p:spTgt spid="115"/>
                                        </p:tgtEl>
                                        <p:attrNameLst>
                                          <p:attrName>ppt_y</p:attrName>
                                        </p:attrNameLst>
                                      </p:cBhvr>
                                      <p:tavLst>
                                        <p:tav tm="0">
                                          <p:val>
                                            <p:strVal val="#ppt_y+.1"/>
                                          </p:val>
                                        </p:tav>
                                        <p:tav tm="100000">
                                          <p:val>
                                            <p:strVal val="#ppt_y"/>
                                          </p:val>
                                        </p:tav>
                                      </p:tavLst>
                                    </p:anim>
                                  </p:childTnLst>
                                </p:cTn>
                              </p:par>
                            </p:childTnLst>
                          </p:cTn>
                        </p:par>
                        <p:par>
                          <p:cTn id="104" fill="hold">
                            <p:stCondLst>
                              <p:cond delay="4000"/>
                            </p:stCondLst>
                            <p:childTnLst>
                              <p:par>
                                <p:cTn id="105" presetID="42" presetClass="entr" presetSubtype="0" fill="hold" grpId="0" nodeType="afterEffect">
                                  <p:stCondLst>
                                    <p:cond delay="0"/>
                                  </p:stCondLst>
                                  <p:childTnLst>
                                    <p:set>
                                      <p:cBhvr>
                                        <p:cTn id="106" dur="1" fill="hold">
                                          <p:stCondLst>
                                            <p:cond delay="0"/>
                                          </p:stCondLst>
                                        </p:cTn>
                                        <p:tgtEl>
                                          <p:spTgt spid="119"/>
                                        </p:tgtEl>
                                        <p:attrNameLst>
                                          <p:attrName>style.visibility</p:attrName>
                                        </p:attrNameLst>
                                      </p:cBhvr>
                                      <p:to>
                                        <p:strVal val="visible"/>
                                      </p:to>
                                    </p:set>
                                    <p:animEffect transition="in" filter="fade">
                                      <p:cBhvr>
                                        <p:cTn id="107" dur="1000"/>
                                        <p:tgtEl>
                                          <p:spTgt spid="119"/>
                                        </p:tgtEl>
                                      </p:cBhvr>
                                    </p:animEffect>
                                    <p:anim calcmode="lin" valueType="num">
                                      <p:cBhvr>
                                        <p:cTn id="108" dur="1000" fill="hold"/>
                                        <p:tgtEl>
                                          <p:spTgt spid="119"/>
                                        </p:tgtEl>
                                        <p:attrNameLst>
                                          <p:attrName>ppt_x</p:attrName>
                                        </p:attrNameLst>
                                      </p:cBhvr>
                                      <p:tavLst>
                                        <p:tav tm="0">
                                          <p:val>
                                            <p:strVal val="#ppt_x"/>
                                          </p:val>
                                        </p:tav>
                                        <p:tav tm="100000">
                                          <p:val>
                                            <p:strVal val="#ppt_x"/>
                                          </p:val>
                                        </p:tav>
                                      </p:tavLst>
                                    </p:anim>
                                    <p:anim calcmode="lin" valueType="num">
                                      <p:cBhvr>
                                        <p:cTn id="109" dur="1000" fill="hold"/>
                                        <p:tgtEl>
                                          <p:spTgt spid="119"/>
                                        </p:tgtEl>
                                        <p:attrNameLst>
                                          <p:attrName>ppt_y</p:attrName>
                                        </p:attrNameLst>
                                      </p:cBhvr>
                                      <p:tavLst>
                                        <p:tav tm="0">
                                          <p:val>
                                            <p:strVal val="#ppt_y+.1"/>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2" presetClass="entr" presetSubtype="2" fill="hold" grpId="0" nodeType="clickEffect">
                                  <p:stCondLst>
                                    <p:cond delay="0"/>
                                  </p:stCondLst>
                                  <p:childTnLst>
                                    <p:set>
                                      <p:cBhvr>
                                        <p:cTn id="113" dur="1" fill="hold">
                                          <p:stCondLst>
                                            <p:cond delay="0"/>
                                          </p:stCondLst>
                                        </p:cTn>
                                        <p:tgtEl>
                                          <p:spTgt spid="121"/>
                                        </p:tgtEl>
                                        <p:attrNameLst>
                                          <p:attrName>style.visibility</p:attrName>
                                        </p:attrNameLst>
                                      </p:cBhvr>
                                      <p:to>
                                        <p:strVal val="visible"/>
                                      </p:to>
                                    </p:set>
                                    <p:anim calcmode="lin" valueType="num">
                                      <p:cBhvr additive="base">
                                        <p:cTn id="114" dur="500" fill="hold"/>
                                        <p:tgtEl>
                                          <p:spTgt spid="121"/>
                                        </p:tgtEl>
                                        <p:attrNameLst>
                                          <p:attrName>ppt_x</p:attrName>
                                        </p:attrNameLst>
                                      </p:cBhvr>
                                      <p:tavLst>
                                        <p:tav tm="0">
                                          <p:val>
                                            <p:strVal val="1+#ppt_w/2"/>
                                          </p:val>
                                        </p:tav>
                                        <p:tav tm="100000">
                                          <p:val>
                                            <p:strVal val="#ppt_x"/>
                                          </p:val>
                                        </p:tav>
                                      </p:tavLst>
                                    </p:anim>
                                    <p:anim calcmode="lin" valueType="num">
                                      <p:cBhvr additive="base">
                                        <p:cTn id="115" dur="500" fill="hold"/>
                                        <p:tgtEl>
                                          <p:spTgt spid="121"/>
                                        </p:tgtEl>
                                        <p:attrNameLst>
                                          <p:attrName>ppt_y</p:attrName>
                                        </p:attrNameLst>
                                      </p:cBhvr>
                                      <p:tavLst>
                                        <p:tav tm="0">
                                          <p:val>
                                            <p:strVal val="#ppt_y"/>
                                          </p:val>
                                        </p:tav>
                                        <p:tav tm="100000">
                                          <p:val>
                                            <p:strVal val="#ppt_y"/>
                                          </p:val>
                                        </p:tav>
                                      </p:tavLst>
                                    </p:anim>
                                  </p:childTnLst>
                                </p:cTn>
                              </p:par>
                            </p:childTnLst>
                          </p:cTn>
                        </p:par>
                      </p:childTnLst>
                    </p:cTn>
                  </p:par>
                  <p:par>
                    <p:cTn id="116" fill="hold">
                      <p:stCondLst>
                        <p:cond delay="indefinite"/>
                      </p:stCondLst>
                      <p:childTnLst>
                        <p:par>
                          <p:cTn id="117" fill="hold">
                            <p:stCondLst>
                              <p:cond delay="0"/>
                            </p:stCondLst>
                            <p:childTnLst>
                              <p:par>
                                <p:cTn id="118" presetID="42" presetClass="entr" presetSubtype="0" fill="hold" grpId="0" nodeType="clickEffect">
                                  <p:stCondLst>
                                    <p:cond delay="0"/>
                                  </p:stCondLst>
                                  <p:childTnLst>
                                    <p:set>
                                      <p:cBhvr>
                                        <p:cTn id="119" dur="1" fill="hold">
                                          <p:stCondLst>
                                            <p:cond delay="0"/>
                                          </p:stCondLst>
                                        </p:cTn>
                                        <p:tgtEl>
                                          <p:spTgt spid="122"/>
                                        </p:tgtEl>
                                        <p:attrNameLst>
                                          <p:attrName>style.visibility</p:attrName>
                                        </p:attrNameLst>
                                      </p:cBhvr>
                                      <p:to>
                                        <p:strVal val="visible"/>
                                      </p:to>
                                    </p:set>
                                    <p:animEffect transition="in" filter="fade">
                                      <p:cBhvr>
                                        <p:cTn id="120" dur="1000"/>
                                        <p:tgtEl>
                                          <p:spTgt spid="122"/>
                                        </p:tgtEl>
                                      </p:cBhvr>
                                    </p:animEffect>
                                    <p:anim calcmode="lin" valueType="num">
                                      <p:cBhvr>
                                        <p:cTn id="121" dur="1000" fill="hold"/>
                                        <p:tgtEl>
                                          <p:spTgt spid="122"/>
                                        </p:tgtEl>
                                        <p:attrNameLst>
                                          <p:attrName>ppt_x</p:attrName>
                                        </p:attrNameLst>
                                      </p:cBhvr>
                                      <p:tavLst>
                                        <p:tav tm="0">
                                          <p:val>
                                            <p:strVal val="#ppt_x"/>
                                          </p:val>
                                        </p:tav>
                                        <p:tav tm="100000">
                                          <p:val>
                                            <p:strVal val="#ppt_x"/>
                                          </p:val>
                                        </p:tav>
                                      </p:tavLst>
                                    </p:anim>
                                    <p:anim calcmode="lin" valueType="num">
                                      <p:cBhvr>
                                        <p:cTn id="122" dur="1000" fill="hold"/>
                                        <p:tgtEl>
                                          <p:spTgt spid="122"/>
                                        </p:tgtEl>
                                        <p:attrNameLst>
                                          <p:attrName>ppt_y</p:attrName>
                                        </p:attrNameLst>
                                      </p:cBhvr>
                                      <p:tavLst>
                                        <p:tav tm="0">
                                          <p:val>
                                            <p:strVal val="#ppt_y+.1"/>
                                          </p:val>
                                        </p:tav>
                                        <p:tav tm="100000">
                                          <p:val>
                                            <p:strVal val="#ppt_y"/>
                                          </p:val>
                                        </p:tav>
                                      </p:tavLst>
                                    </p:anim>
                                  </p:childTnLst>
                                </p:cTn>
                              </p:par>
                            </p:childTnLst>
                          </p:cTn>
                        </p:par>
                        <p:par>
                          <p:cTn id="123" fill="hold">
                            <p:stCondLst>
                              <p:cond delay="1000"/>
                            </p:stCondLst>
                            <p:childTnLst>
                              <p:par>
                                <p:cTn id="124" presetID="42" presetClass="entr" presetSubtype="0" fill="hold" grpId="0" nodeType="afterEffect">
                                  <p:stCondLst>
                                    <p:cond delay="0"/>
                                  </p:stCondLst>
                                  <p:childTnLst>
                                    <p:set>
                                      <p:cBhvr>
                                        <p:cTn id="125" dur="1" fill="hold">
                                          <p:stCondLst>
                                            <p:cond delay="0"/>
                                          </p:stCondLst>
                                        </p:cTn>
                                        <p:tgtEl>
                                          <p:spTgt spid="123"/>
                                        </p:tgtEl>
                                        <p:attrNameLst>
                                          <p:attrName>style.visibility</p:attrName>
                                        </p:attrNameLst>
                                      </p:cBhvr>
                                      <p:to>
                                        <p:strVal val="visible"/>
                                      </p:to>
                                    </p:set>
                                    <p:animEffect transition="in" filter="fade">
                                      <p:cBhvr>
                                        <p:cTn id="126" dur="1000"/>
                                        <p:tgtEl>
                                          <p:spTgt spid="123"/>
                                        </p:tgtEl>
                                      </p:cBhvr>
                                    </p:animEffect>
                                    <p:anim calcmode="lin" valueType="num">
                                      <p:cBhvr>
                                        <p:cTn id="127" dur="1000" fill="hold"/>
                                        <p:tgtEl>
                                          <p:spTgt spid="123"/>
                                        </p:tgtEl>
                                        <p:attrNameLst>
                                          <p:attrName>ppt_x</p:attrName>
                                        </p:attrNameLst>
                                      </p:cBhvr>
                                      <p:tavLst>
                                        <p:tav tm="0">
                                          <p:val>
                                            <p:strVal val="#ppt_x"/>
                                          </p:val>
                                        </p:tav>
                                        <p:tav tm="100000">
                                          <p:val>
                                            <p:strVal val="#ppt_x"/>
                                          </p:val>
                                        </p:tav>
                                      </p:tavLst>
                                    </p:anim>
                                    <p:anim calcmode="lin" valueType="num">
                                      <p:cBhvr>
                                        <p:cTn id="128" dur="1000" fill="hold"/>
                                        <p:tgtEl>
                                          <p:spTgt spid="123"/>
                                        </p:tgtEl>
                                        <p:attrNameLst>
                                          <p:attrName>ppt_y</p:attrName>
                                        </p:attrNameLst>
                                      </p:cBhvr>
                                      <p:tavLst>
                                        <p:tav tm="0">
                                          <p:val>
                                            <p:strVal val="#ppt_y+.1"/>
                                          </p:val>
                                        </p:tav>
                                        <p:tav tm="100000">
                                          <p:val>
                                            <p:strVal val="#ppt_y"/>
                                          </p:val>
                                        </p:tav>
                                      </p:tavLst>
                                    </p:anim>
                                  </p:childTnLst>
                                </p:cTn>
                              </p:par>
                            </p:childTnLst>
                          </p:cTn>
                        </p:par>
                        <p:par>
                          <p:cTn id="129" fill="hold">
                            <p:stCondLst>
                              <p:cond delay="2000"/>
                            </p:stCondLst>
                            <p:childTnLst>
                              <p:par>
                                <p:cTn id="130" presetID="42" presetClass="entr" presetSubtype="0" fill="hold" grpId="0" nodeType="afterEffect">
                                  <p:stCondLst>
                                    <p:cond delay="0"/>
                                  </p:stCondLst>
                                  <p:childTnLst>
                                    <p:set>
                                      <p:cBhvr>
                                        <p:cTn id="131" dur="1" fill="hold">
                                          <p:stCondLst>
                                            <p:cond delay="0"/>
                                          </p:stCondLst>
                                        </p:cTn>
                                        <p:tgtEl>
                                          <p:spTgt spid="124"/>
                                        </p:tgtEl>
                                        <p:attrNameLst>
                                          <p:attrName>style.visibility</p:attrName>
                                        </p:attrNameLst>
                                      </p:cBhvr>
                                      <p:to>
                                        <p:strVal val="visible"/>
                                      </p:to>
                                    </p:set>
                                    <p:animEffect transition="in" filter="fade">
                                      <p:cBhvr>
                                        <p:cTn id="132" dur="1000"/>
                                        <p:tgtEl>
                                          <p:spTgt spid="124"/>
                                        </p:tgtEl>
                                      </p:cBhvr>
                                    </p:animEffect>
                                    <p:anim calcmode="lin" valueType="num">
                                      <p:cBhvr>
                                        <p:cTn id="133" dur="1000" fill="hold"/>
                                        <p:tgtEl>
                                          <p:spTgt spid="124"/>
                                        </p:tgtEl>
                                        <p:attrNameLst>
                                          <p:attrName>ppt_x</p:attrName>
                                        </p:attrNameLst>
                                      </p:cBhvr>
                                      <p:tavLst>
                                        <p:tav tm="0">
                                          <p:val>
                                            <p:strVal val="#ppt_x"/>
                                          </p:val>
                                        </p:tav>
                                        <p:tav tm="100000">
                                          <p:val>
                                            <p:strVal val="#ppt_x"/>
                                          </p:val>
                                        </p:tav>
                                      </p:tavLst>
                                    </p:anim>
                                    <p:anim calcmode="lin" valueType="num">
                                      <p:cBhvr>
                                        <p:cTn id="134" dur="1000" fill="hold"/>
                                        <p:tgtEl>
                                          <p:spTgt spid="124"/>
                                        </p:tgtEl>
                                        <p:attrNameLst>
                                          <p:attrName>ppt_y</p:attrName>
                                        </p:attrNameLst>
                                      </p:cBhvr>
                                      <p:tavLst>
                                        <p:tav tm="0">
                                          <p:val>
                                            <p:strVal val="#ppt_y+.1"/>
                                          </p:val>
                                        </p:tav>
                                        <p:tav tm="100000">
                                          <p:val>
                                            <p:strVal val="#ppt_y"/>
                                          </p:val>
                                        </p:tav>
                                      </p:tavLst>
                                    </p:anim>
                                  </p:childTnLst>
                                </p:cTn>
                              </p:par>
                            </p:childTnLst>
                          </p:cTn>
                        </p:par>
                        <p:par>
                          <p:cTn id="135" fill="hold">
                            <p:stCondLst>
                              <p:cond delay="3000"/>
                            </p:stCondLst>
                            <p:childTnLst>
                              <p:par>
                                <p:cTn id="136" presetID="42" presetClass="entr" presetSubtype="0" fill="hold" grpId="0" nodeType="afterEffect">
                                  <p:stCondLst>
                                    <p:cond delay="0"/>
                                  </p:stCondLst>
                                  <p:childTnLst>
                                    <p:set>
                                      <p:cBhvr>
                                        <p:cTn id="137" dur="1" fill="hold">
                                          <p:stCondLst>
                                            <p:cond delay="0"/>
                                          </p:stCondLst>
                                        </p:cTn>
                                        <p:tgtEl>
                                          <p:spTgt spid="125"/>
                                        </p:tgtEl>
                                        <p:attrNameLst>
                                          <p:attrName>style.visibility</p:attrName>
                                        </p:attrNameLst>
                                      </p:cBhvr>
                                      <p:to>
                                        <p:strVal val="visible"/>
                                      </p:to>
                                    </p:set>
                                    <p:animEffect transition="in" filter="fade">
                                      <p:cBhvr>
                                        <p:cTn id="138" dur="1000"/>
                                        <p:tgtEl>
                                          <p:spTgt spid="125"/>
                                        </p:tgtEl>
                                      </p:cBhvr>
                                    </p:animEffect>
                                    <p:anim calcmode="lin" valueType="num">
                                      <p:cBhvr>
                                        <p:cTn id="139" dur="1000" fill="hold"/>
                                        <p:tgtEl>
                                          <p:spTgt spid="125"/>
                                        </p:tgtEl>
                                        <p:attrNameLst>
                                          <p:attrName>ppt_x</p:attrName>
                                        </p:attrNameLst>
                                      </p:cBhvr>
                                      <p:tavLst>
                                        <p:tav tm="0">
                                          <p:val>
                                            <p:strVal val="#ppt_x"/>
                                          </p:val>
                                        </p:tav>
                                        <p:tav tm="100000">
                                          <p:val>
                                            <p:strVal val="#ppt_x"/>
                                          </p:val>
                                        </p:tav>
                                      </p:tavLst>
                                    </p:anim>
                                    <p:anim calcmode="lin" valueType="num">
                                      <p:cBhvr>
                                        <p:cTn id="140" dur="1000" fill="hold"/>
                                        <p:tgtEl>
                                          <p:spTgt spid="125"/>
                                        </p:tgtEl>
                                        <p:attrNameLst>
                                          <p:attrName>ppt_y</p:attrName>
                                        </p:attrNameLst>
                                      </p:cBhvr>
                                      <p:tavLst>
                                        <p:tav tm="0">
                                          <p:val>
                                            <p:strVal val="#ppt_y+.1"/>
                                          </p:val>
                                        </p:tav>
                                        <p:tav tm="100000">
                                          <p:val>
                                            <p:strVal val="#ppt_y"/>
                                          </p:val>
                                        </p:tav>
                                      </p:tavLst>
                                    </p:anim>
                                  </p:childTnLst>
                                </p:cTn>
                              </p:par>
                            </p:childTnLst>
                          </p:cTn>
                        </p:par>
                        <p:par>
                          <p:cTn id="141" fill="hold">
                            <p:stCondLst>
                              <p:cond delay="4000"/>
                            </p:stCondLst>
                            <p:childTnLst>
                              <p:par>
                                <p:cTn id="142" presetID="42" presetClass="entr" presetSubtype="0" fill="hold" grpId="0" nodeType="afterEffect">
                                  <p:stCondLst>
                                    <p:cond delay="0"/>
                                  </p:stCondLst>
                                  <p:childTnLst>
                                    <p:set>
                                      <p:cBhvr>
                                        <p:cTn id="143" dur="1" fill="hold">
                                          <p:stCondLst>
                                            <p:cond delay="0"/>
                                          </p:stCondLst>
                                        </p:cTn>
                                        <p:tgtEl>
                                          <p:spTgt spid="126"/>
                                        </p:tgtEl>
                                        <p:attrNameLst>
                                          <p:attrName>style.visibility</p:attrName>
                                        </p:attrNameLst>
                                      </p:cBhvr>
                                      <p:to>
                                        <p:strVal val="visible"/>
                                      </p:to>
                                    </p:set>
                                    <p:animEffect transition="in" filter="fade">
                                      <p:cBhvr>
                                        <p:cTn id="144" dur="1000"/>
                                        <p:tgtEl>
                                          <p:spTgt spid="126"/>
                                        </p:tgtEl>
                                      </p:cBhvr>
                                    </p:animEffect>
                                    <p:anim calcmode="lin" valueType="num">
                                      <p:cBhvr>
                                        <p:cTn id="145" dur="1000" fill="hold"/>
                                        <p:tgtEl>
                                          <p:spTgt spid="126"/>
                                        </p:tgtEl>
                                        <p:attrNameLst>
                                          <p:attrName>ppt_x</p:attrName>
                                        </p:attrNameLst>
                                      </p:cBhvr>
                                      <p:tavLst>
                                        <p:tav tm="0">
                                          <p:val>
                                            <p:strVal val="#ppt_x"/>
                                          </p:val>
                                        </p:tav>
                                        <p:tav tm="100000">
                                          <p:val>
                                            <p:strVal val="#ppt_x"/>
                                          </p:val>
                                        </p:tav>
                                      </p:tavLst>
                                    </p:anim>
                                    <p:anim calcmode="lin" valueType="num">
                                      <p:cBhvr>
                                        <p:cTn id="146" dur="1000" fill="hold"/>
                                        <p:tgtEl>
                                          <p:spTgt spid="126"/>
                                        </p:tgtEl>
                                        <p:attrNameLst>
                                          <p:attrName>ppt_y</p:attrName>
                                        </p:attrNameLst>
                                      </p:cBhvr>
                                      <p:tavLst>
                                        <p:tav tm="0">
                                          <p:val>
                                            <p:strVal val="#ppt_y+.1"/>
                                          </p:val>
                                        </p:tav>
                                        <p:tav tm="100000">
                                          <p:val>
                                            <p:strVal val="#ppt_y"/>
                                          </p:val>
                                        </p:tav>
                                      </p:tavLst>
                                    </p:anim>
                                  </p:childTnLst>
                                </p:cTn>
                              </p:par>
                            </p:childTnLst>
                          </p:cTn>
                        </p:par>
                        <p:par>
                          <p:cTn id="147" fill="hold">
                            <p:stCondLst>
                              <p:cond delay="5000"/>
                            </p:stCondLst>
                            <p:childTnLst>
                              <p:par>
                                <p:cTn id="148" presetID="42" presetClass="entr" presetSubtype="0" fill="hold" grpId="0" nodeType="afterEffect">
                                  <p:stCondLst>
                                    <p:cond delay="0"/>
                                  </p:stCondLst>
                                  <p:childTnLst>
                                    <p:set>
                                      <p:cBhvr>
                                        <p:cTn id="149" dur="1" fill="hold">
                                          <p:stCondLst>
                                            <p:cond delay="0"/>
                                          </p:stCondLst>
                                        </p:cTn>
                                        <p:tgtEl>
                                          <p:spTgt spid="127"/>
                                        </p:tgtEl>
                                        <p:attrNameLst>
                                          <p:attrName>style.visibility</p:attrName>
                                        </p:attrNameLst>
                                      </p:cBhvr>
                                      <p:to>
                                        <p:strVal val="visible"/>
                                      </p:to>
                                    </p:set>
                                    <p:animEffect transition="in" filter="fade">
                                      <p:cBhvr>
                                        <p:cTn id="150" dur="1000"/>
                                        <p:tgtEl>
                                          <p:spTgt spid="127"/>
                                        </p:tgtEl>
                                      </p:cBhvr>
                                    </p:animEffect>
                                    <p:anim calcmode="lin" valueType="num">
                                      <p:cBhvr>
                                        <p:cTn id="151" dur="1000" fill="hold"/>
                                        <p:tgtEl>
                                          <p:spTgt spid="127"/>
                                        </p:tgtEl>
                                        <p:attrNameLst>
                                          <p:attrName>ppt_x</p:attrName>
                                        </p:attrNameLst>
                                      </p:cBhvr>
                                      <p:tavLst>
                                        <p:tav tm="0">
                                          <p:val>
                                            <p:strVal val="#ppt_x"/>
                                          </p:val>
                                        </p:tav>
                                        <p:tav tm="100000">
                                          <p:val>
                                            <p:strVal val="#ppt_x"/>
                                          </p:val>
                                        </p:tav>
                                      </p:tavLst>
                                    </p:anim>
                                    <p:anim calcmode="lin" valueType="num">
                                      <p:cBhvr>
                                        <p:cTn id="152" dur="1000" fill="hold"/>
                                        <p:tgtEl>
                                          <p:spTgt spid="127"/>
                                        </p:tgtEl>
                                        <p:attrNameLst>
                                          <p:attrName>ppt_y</p:attrName>
                                        </p:attrNameLst>
                                      </p:cBhvr>
                                      <p:tavLst>
                                        <p:tav tm="0">
                                          <p:val>
                                            <p:strVal val="#ppt_y+.1"/>
                                          </p:val>
                                        </p:tav>
                                        <p:tav tm="100000">
                                          <p:val>
                                            <p:strVal val="#ppt_y"/>
                                          </p:val>
                                        </p:tav>
                                      </p:tavLst>
                                    </p:anim>
                                  </p:childTnLst>
                                </p:cTn>
                              </p:par>
                            </p:childTnLst>
                          </p:cTn>
                        </p:par>
                      </p:childTnLst>
                    </p:cTn>
                  </p:par>
                  <p:par>
                    <p:cTn id="153" fill="hold">
                      <p:stCondLst>
                        <p:cond delay="indefinite"/>
                      </p:stCondLst>
                      <p:childTnLst>
                        <p:par>
                          <p:cTn id="154" fill="hold">
                            <p:stCondLst>
                              <p:cond delay="0"/>
                            </p:stCondLst>
                            <p:childTnLst>
                              <p:par>
                                <p:cTn id="155" presetID="2" presetClass="entr" presetSubtype="8" fill="hold" grpId="0" nodeType="clickEffect">
                                  <p:stCondLst>
                                    <p:cond delay="0"/>
                                  </p:stCondLst>
                                  <p:childTnLst>
                                    <p:set>
                                      <p:cBhvr>
                                        <p:cTn id="156" dur="1" fill="hold">
                                          <p:stCondLst>
                                            <p:cond delay="0"/>
                                          </p:stCondLst>
                                        </p:cTn>
                                        <p:tgtEl>
                                          <p:spTgt spid="128"/>
                                        </p:tgtEl>
                                        <p:attrNameLst>
                                          <p:attrName>style.visibility</p:attrName>
                                        </p:attrNameLst>
                                      </p:cBhvr>
                                      <p:to>
                                        <p:strVal val="visible"/>
                                      </p:to>
                                    </p:set>
                                    <p:anim calcmode="lin" valueType="num">
                                      <p:cBhvr additive="base">
                                        <p:cTn id="157" dur="500" fill="hold"/>
                                        <p:tgtEl>
                                          <p:spTgt spid="128"/>
                                        </p:tgtEl>
                                        <p:attrNameLst>
                                          <p:attrName>ppt_x</p:attrName>
                                        </p:attrNameLst>
                                      </p:cBhvr>
                                      <p:tavLst>
                                        <p:tav tm="0">
                                          <p:val>
                                            <p:strVal val="0-#ppt_w/2"/>
                                          </p:val>
                                        </p:tav>
                                        <p:tav tm="100000">
                                          <p:val>
                                            <p:strVal val="#ppt_x"/>
                                          </p:val>
                                        </p:tav>
                                      </p:tavLst>
                                    </p:anim>
                                    <p:anim calcmode="lin" valueType="num">
                                      <p:cBhvr additive="base">
                                        <p:cTn id="158" dur="500" fill="hold"/>
                                        <p:tgtEl>
                                          <p:spTgt spid="1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P spid="100" grpId="0" animBg="1"/>
      <p:bldP spid="101" grpId="0" animBg="1"/>
      <p:bldP spid="102" grpId="0" animBg="1"/>
      <p:bldP spid="103" grpId="0" animBg="1"/>
      <p:bldP spid="106" grpId="0" animBg="1"/>
      <p:bldP spid="107" grpId="0" animBg="1"/>
      <p:bldP spid="108"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a:extLst>
              <a:ext uri="{FF2B5EF4-FFF2-40B4-BE49-F238E27FC236}">
                <a16:creationId xmlns:a16="http://schemas.microsoft.com/office/drawing/2014/main" id="{BA8B4AE9-40E2-40A9-97CE-0DFF78CAF905}"/>
              </a:ext>
            </a:extLst>
          </p:cNvPr>
          <p:cNvCxnSpPr>
            <a:cxnSpLocks/>
            <a:stCxn id="27" idx="0"/>
            <a:endCxn id="6" idx="2"/>
          </p:cNvCxnSpPr>
          <p:nvPr/>
        </p:nvCxnSpPr>
        <p:spPr>
          <a:xfrm flipH="1" flipV="1">
            <a:off x="3270714" y="653668"/>
            <a:ext cx="622058" cy="211929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 name="直線コネクタ 4">
            <a:extLst>
              <a:ext uri="{FF2B5EF4-FFF2-40B4-BE49-F238E27FC236}">
                <a16:creationId xmlns:a16="http://schemas.microsoft.com/office/drawing/2014/main" id="{8317F9CA-5662-4995-AAD6-31276C067080}"/>
              </a:ext>
            </a:extLst>
          </p:cNvPr>
          <p:cNvCxnSpPr>
            <a:cxnSpLocks/>
            <a:stCxn id="6" idx="3"/>
            <a:endCxn id="22" idx="0"/>
          </p:cNvCxnSpPr>
          <p:nvPr/>
        </p:nvCxnSpPr>
        <p:spPr>
          <a:xfrm>
            <a:off x="4056526" y="467931"/>
            <a:ext cx="2339513" cy="142754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6" name="正方形/長方形 5">
            <a:extLst>
              <a:ext uri="{FF2B5EF4-FFF2-40B4-BE49-F238E27FC236}">
                <a16:creationId xmlns:a16="http://schemas.microsoft.com/office/drawing/2014/main" id="{AD089D06-1886-4990-BD38-D2CB744DA74D}"/>
              </a:ext>
            </a:extLst>
          </p:cNvPr>
          <p:cNvSpPr/>
          <p:nvPr/>
        </p:nvSpPr>
        <p:spPr>
          <a:xfrm>
            <a:off x="2484901" y="28219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中国でコロナが蔓延</a:t>
            </a:r>
          </a:p>
        </p:txBody>
      </p:sp>
      <p:sp>
        <p:nvSpPr>
          <p:cNvPr id="7" name="正方形/長方形 6">
            <a:extLst>
              <a:ext uri="{FF2B5EF4-FFF2-40B4-BE49-F238E27FC236}">
                <a16:creationId xmlns:a16="http://schemas.microsoft.com/office/drawing/2014/main" id="{2E5AB850-105C-4090-BEC6-9C2D89BF24E1}"/>
              </a:ext>
            </a:extLst>
          </p:cNvPr>
          <p:cNvSpPr/>
          <p:nvPr/>
        </p:nvSpPr>
        <p:spPr>
          <a:xfrm>
            <a:off x="136329" y="333850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solidFill>
                <a:highlight>
                  <a:srgbClr val="FFFF00"/>
                </a:highlight>
              </a:rPr>
              <a:t>お医者さんが大変</a:t>
            </a:r>
            <a:endParaRPr kumimoji="1" lang="ja-JP" altLang="en-US" sz="1200" b="1" dirty="0">
              <a:solidFill>
                <a:schemeClr val="tx1"/>
              </a:solidFill>
              <a:highlight>
                <a:srgbClr val="FFFF00"/>
              </a:highlight>
            </a:endParaRPr>
          </a:p>
        </p:txBody>
      </p:sp>
      <p:sp>
        <p:nvSpPr>
          <p:cNvPr id="8" name="正方形/長方形 7">
            <a:extLst>
              <a:ext uri="{FF2B5EF4-FFF2-40B4-BE49-F238E27FC236}">
                <a16:creationId xmlns:a16="http://schemas.microsoft.com/office/drawing/2014/main" id="{25DA1305-B2BA-46A0-A3DB-4E7F0E094710}"/>
              </a:ext>
            </a:extLst>
          </p:cNvPr>
          <p:cNvSpPr/>
          <p:nvPr/>
        </p:nvSpPr>
        <p:spPr>
          <a:xfrm>
            <a:off x="781055" y="4993480"/>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b="1"/>
          </a:p>
        </p:txBody>
      </p:sp>
      <p:sp>
        <p:nvSpPr>
          <p:cNvPr id="9" name="正方形/長方形 8">
            <a:extLst>
              <a:ext uri="{FF2B5EF4-FFF2-40B4-BE49-F238E27FC236}">
                <a16:creationId xmlns:a16="http://schemas.microsoft.com/office/drawing/2014/main" id="{070D3766-AF3F-4E71-BD50-738579763F93}"/>
              </a:ext>
            </a:extLst>
          </p:cNvPr>
          <p:cNvSpPr/>
          <p:nvPr/>
        </p:nvSpPr>
        <p:spPr>
          <a:xfrm>
            <a:off x="852490" y="489822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b="1"/>
          </a:p>
        </p:txBody>
      </p:sp>
      <p:sp>
        <p:nvSpPr>
          <p:cNvPr id="10" name="正方形/長方形 9">
            <a:extLst>
              <a:ext uri="{FF2B5EF4-FFF2-40B4-BE49-F238E27FC236}">
                <a16:creationId xmlns:a16="http://schemas.microsoft.com/office/drawing/2014/main" id="{94D9859D-7348-4B43-81B2-23E917288531}"/>
              </a:ext>
            </a:extLst>
          </p:cNvPr>
          <p:cNvSpPr/>
          <p:nvPr/>
        </p:nvSpPr>
        <p:spPr>
          <a:xfrm>
            <a:off x="3212328" y="420952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FF83E114-26EE-420E-93C0-A0D016A82B62}"/>
              </a:ext>
            </a:extLst>
          </p:cNvPr>
          <p:cNvSpPr/>
          <p:nvPr/>
        </p:nvSpPr>
        <p:spPr>
          <a:xfrm>
            <a:off x="3159942" y="4136895"/>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FC7CA746-186B-4BFE-864E-BAD209A35075}"/>
              </a:ext>
            </a:extLst>
          </p:cNvPr>
          <p:cNvSpPr/>
          <p:nvPr/>
        </p:nvSpPr>
        <p:spPr>
          <a:xfrm>
            <a:off x="2882622" y="3022995"/>
            <a:ext cx="2388303"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409F4F66-0EF8-4E5E-BB5B-2E3B21B89F7E}"/>
              </a:ext>
            </a:extLst>
          </p:cNvPr>
          <p:cNvSpPr/>
          <p:nvPr/>
        </p:nvSpPr>
        <p:spPr>
          <a:xfrm>
            <a:off x="3136131" y="4044026"/>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E98F74C3-2990-4BBF-8C99-A1B6D8229D46}"/>
              </a:ext>
            </a:extLst>
          </p:cNvPr>
          <p:cNvSpPr/>
          <p:nvPr/>
        </p:nvSpPr>
        <p:spPr>
          <a:xfrm>
            <a:off x="5585225" y="595074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FF"/>
                </a:highlight>
              </a:rPr>
              <a:t>遊園地が閉鎖</a:t>
            </a:r>
          </a:p>
        </p:txBody>
      </p:sp>
      <p:sp>
        <p:nvSpPr>
          <p:cNvPr id="15" name="正方形/長方形 14">
            <a:extLst>
              <a:ext uri="{FF2B5EF4-FFF2-40B4-BE49-F238E27FC236}">
                <a16:creationId xmlns:a16="http://schemas.microsoft.com/office/drawing/2014/main" id="{E332AE15-B2E7-4F76-A1C6-2871EEE6901C}"/>
              </a:ext>
            </a:extLst>
          </p:cNvPr>
          <p:cNvSpPr/>
          <p:nvPr/>
        </p:nvSpPr>
        <p:spPr>
          <a:xfrm>
            <a:off x="5585226" y="4854175"/>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学校に行けない</a:t>
            </a:r>
          </a:p>
        </p:txBody>
      </p:sp>
      <p:sp>
        <p:nvSpPr>
          <p:cNvPr id="16" name="正方形/長方形 15">
            <a:extLst>
              <a:ext uri="{FF2B5EF4-FFF2-40B4-BE49-F238E27FC236}">
                <a16:creationId xmlns:a16="http://schemas.microsoft.com/office/drawing/2014/main" id="{A66861D3-BA50-4D49-A8A4-01B46288EE6E}"/>
              </a:ext>
            </a:extLst>
          </p:cNvPr>
          <p:cNvSpPr/>
          <p:nvPr/>
        </p:nvSpPr>
        <p:spPr>
          <a:xfrm>
            <a:off x="5595237" y="431025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家でけんか</a:t>
            </a:r>
            <a:r>
              <a:rPr kumimoji="1" lang="ja-JP" altLang="en-US" sz="1200" b="1" dirty="0">
                <a:solidFill>
                  <a:schemeClr val="tx1"/>
                </a:solidFill>
                <a:highlight>
                  <a:srgbClr val="00FFFF"/>
                </a:highlight>
              </a:rPr>
              <a:t>が増えた</a:t>
            </a:r>
          </a:p>
        </p:txBody>
      </p:sp>
      <p:sp>
        <p:nvSpPr>
          <p:cNvPr id="17" name="正方形/長方形 16">
            <a:extLst>
              <a:ext uri="{FF2B5EF4-FFF2-40B4-BE49-F238E27FC236}">
                <a16:creationId xmlns:a16="http://schemas.microsoft.com/office/drawing/2014/main" id="{29E739E7-2A44-43AE-BFCA-72BA9D0F13A1}"/>
              </a:ext>
            </a:extLst>
          </p:cNvPr>
          <p:cNvSpPr/>
          <p:nvPr/>
        </p:nvSpPr>
        <p:spPr>
          <a:xfrm>
            <a:off x="923925" y="481964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FF"/>
                </a:highlight>
              </a:rPr>
              <a:t>旅行に行けない</a:t>
            </a:r>
          </a:p>
        </p:txBody>
      </p:sp>
      <p:sp>
        <p:nvSpPr>
          <p:cNvPr id="18" name="正方形/長方形 17">
            <a:extLst>
              <a:ext uri="{FF2B5EF4-FFF2-40B4-BE49-F238E27FC236}">
                <a16:creationId xmlns:a16="http://schemas.microsoft.com/office/drawing/2014/main" id="{B6B4F9CA-6D52-4E7D-958B-9DB46E2BD3C1}"/>
              </a:ext>
            </a:extLst>
          </p:cNvPr>
          <p:cNvSpPr/>
          <p:nvPr/>
        </p:nvSpPr>
        <p:spPr>
          <a:xfrm>
            <a:off x="7527155" y="5887046"/>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FF"/>
                </a:highlight>
              </a:rPr>
              <a:t>ゴールデンウィークがつまらなかった</a:t>
            </a:r>
          </a:p>
        </p:txBody>
      </p:sp>
      <p:sp>
        <p:nvSpPr>
          <p:cNvPr id="20" name="正方形/長方形 19">
            <a:extLst>
              <a:ext uri="{FF2B5EF4-FFF2-40B4-BE49-F238E27FC236}">
                <a16:creationId xmlns:a16="http://schemas.microsoft.com/office/drawing/2014/main" id="{26154832-12E3-472E-9412-BBFE20C0880C}"/>
              </a:ext>
            </a:extLst>
          </p:cNvPr>
          <p:cNvSpPr/>
          <p:nvPr/>
        </p:nvSpPr>
        <p:spPr>
          <a:xfrm>
            <a:off x="131058" y="1870331"/>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highlight>
                  <a:srgbClr val="FFFF00"/>
                </a:highlight>
              </a:rPr>
              <a:t>マスクが買えない</a:t>
            </a:r>
          </a:p>
        </p:txBody>
      </p:sp>
      <p:sp>
        <p:nvSpPr>
          <p:cNvPr id="21" name="正方形/長方形 20">
            <a:extLst>
              <a:ext uri="{FF2B5EF4-FFF2-40B4-BE49-F238E27FC236}">
                <a16:creationId xmlns:a16="http://schemas.microsoft.com/office/drawing/2014/main" id="{61E109DC-2024-4B66-900E-DBCFEF5FC8AF}"/>
              </a:ext>
            </a:extLst>
          </p:cNvPr>
          <p:cNvSpPr/>
          <p:nvPr/>
        </p:nvSpPr>
        <p:spPr>
          <a:xfrm>
            <a:off x="707246" y="30164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外国に行けない</a:t>
            </a:r>
          </a:p>
        </p:txBody>
      </p:sp>
      <p:sp>
        <p:nvSpPr>
          <p:cNvPr id="22" name="正方形/長方形 21">
            <a:extLst>
              <a:ext uri="{FF2B5EF4-FFF2-40B4-BE49-F238E27FC236}">
                <a16:creationId xmlns:a16="http://schemas.microsoft.com/office/drawing/2014/main" id="{32B1F89A-0C3E-4B27-82AE-E0DFA5D57555}"/>
              </a:ext>
            </a:extLst>
          </p:cNvPr>
          <p:cNvSpPr/>
          <p:nvPr/>
        </p:nvSpPr>
        <p:spPr>
          <a:xfrm>
            <a:off x="5610226" y="189547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企業の倒産</a:t>
            </a:r>
          </a:p>
        </p:txBody>
      </p:sp>
      <p:sp>
        <p:nvSpPr>
          <p:cNvPr id="23" name="正方形/長方形 22">
            <a:extLst>
              <a:ext uri="{FF2B5EF4-FFF2-40B4-BE49-F238E27FC236}">
                <a16:creationId xmlns:a16="http://schemas.microsoft.com/office/drawing/2014/main" id="{44DDDE85-6966-4A1B-9002-25FD6C106452}"/>
              </a:ext>
            </a:extLst>
          </p:cNvPr>
          <p:cNvSpPr/>
          <p:nvPr/>
        </p:nvSpPr>
        <p:spPr>
          <a:xfrm>
            <a:off x="5602731" y="329055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テレワークが拡大</a:t>
            </a:r>
          </a:p>
        </p:txBody>
      </p:sp>
      <p:sp>
        <p:nvSpPr>
          <p:cNvPr id="24" name="正方形/長方形 23">
            <a:extLst>
              <a:ext uri="{FF2B5EF4-FFF2-40B4-BE49-F238E27FC236}">
                <a16:creationId xmlns:a16="http://schemas.microsoft.com/office/drawing/2014/main" id="{88F1DF10-1EF8-4B0A-BDE5-296894A8140A}"/>
              </a:ext>
            </a:extLst>
          </p:cNvPr>
          <p:cNvSpPr/>
          <p:nvPr/>
        </p:nvSpPr>
        <p:spPr>
          <a:xfrm>
            <a:off x="2873096" y="2978942"/>
            <a:ext cx="2388303"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EBD7A8D9-2351-46AE-89DA-27E05684C82B}"/>
              </a:ext>
            </a:extLst>
          </p:cNvPr>
          <p:cNvSpPr/>
          <p:nvPr/>
        </p:nvSpPr>
        <p:spPr>
          <a:xfrm>
            <a:off x="2820710" y="2906315"/>
            <a:ext cx="2388303" cy="37028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B3C01CE1-D981-4D6B-9F0F-ED398F455DCC}"/>
              </a:ext>
            </a:extLst>
          </p:cNvPr>
          <p:cNvSpPr/>
          <p:nvPr/>
        </p:nvSpPr>
        <p:spPr>
          <a:xfrm>
            <a:off x="2768324" y="2842020"/>
            <a:ext cx="2388303"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3E84613D-4B63-483F-BCEE-3134F6295486}"/>
              </a:ext>
            </a:extLst>
          </p:cNvPr>
          <p:cNvSpPr/>
          <p:nvPr/>
        </p:nvSpPr>
        <p:spPr>
          <a:xfrm>
            <a:off x="2647960" y="2772964"/>
            <a:ext cx="2489624" cy="39171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rPr>
              <a:t>新型コロナの流行</a:t>
            </a:r>
          </a:p>
        </p:txBody>
      </p:sp>
      <p:cxnSp>
        <p:nvCxnSpPr>
          <p:cNvPr id="28" name="直線コネクタ 27">
            <a:extLst>
              <a:ext uri="{FF2B5EF4-FFF2-40B4-BE49-F238E27FC236}">
                <a16:creationId xmlns:a16="http://schemas.microsoft.com/office/drawing/2014/main" id="{F3FA6258-7D23-440B-B359-EE12984E9EC2}"/>
              </a:ext>
            </a:extLst>
          </p:cNvPr>
          <p:cNvCxnSpPr>
            <a:cxnSpLocks/>
            <a:stCxn id="27" idx="2"/>
            <a:endCxn id="85" idx="0"/>
          </p:cNvCxnSpPr>
          <p:nvPr/>
        </p:nvCxnSpPr>
        <p:spPr>
          <a:xfrm flipH="1">
            <a:off x="3890964" y="3164680"/>
            <a:ext cx="1808" cy="545305"/>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F4161651-6BF9-4608-941C-6CEF4C516B6A}"/>
              </a:ext>
            </a:extLst>
          </p:cNvPr>
          <p:cNvCxnSpPr>
            <a:cxnSpLocks/>
            <a:stCxn id="20" idx="3"/>
            <a:endCxn id="27" idx="1"/>
          </p:cNvCxnSpPr>
          <p:nvPr/>
        </p:nvCxnSpPr>
        <p:spPr>
          <a:xfrm>
            <a:off x="1702683" y="2056069"/>
            <a:ext cx="945277" cy="91275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2D18A906-E7C2-4D46-88B1-3CEDC883C2FE}"/>
              </a:ext>
            </a:extLst>
          </p:cNvPr>
          <p:cNvCxnSpPr>
            <a:cxnSpLocks/>
            <a:stCxn id="27" idx="0"/>
            <a:endCxn id="21" idx="2"/>
          </p:cNvCxnSpPr>
          <p:nvPr/>
        </p:nvCxnSpPr>
        <p:spPr>
          <a:xfrm flipH="1" flipV="1">
            <a:off x="1493059" y="673117"/>
            <a:ext cx="2399713" cy="209984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1395A0D4-875E-4CEE-A38B-BC3951F063AD}"/>
              </a:ext>
            </a:extLst>
          </p:cNvPr>
          <p:cNvCxnSpPr>
            <a:cxnSpLocks/>
            <a:stCxn id="12" idx="3"/>
            <a:endCxn id="22" idx="1"/>
          </p:cNvCxnSpPr>
          <p:nvPr/>
        </p:nvCxnSpPr>
        <p:spPr>
          <a:xfrm flipV="1">
            <a:off x="5270925" y="2081216"/>
            <a:ext cx="339301" cy="112751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7AD786C9-A2CA-4AFC-ACB5-86E6652C6EA5}"/>
              </a:ext>
            </a:extLst>
          </p:cNvPr>
          <p:cNvCxnSpPr>
            <a:cxnSpLocks/>
            <a:stCxn id="10" idx="3"/>
            <a:endCxn id="23" idx="1"/>
          </p:cNvCxnSpPr>
          <p:nvPr/>
        </p:nvCxnSpPr>
        <p:spPr>
          <a:xfrm flipV="1">
            <a:off x="4783953" y="3476292"/>
            <a:ext cx="818778" cy="91896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93CA22A4-6304-440B-9E67-B35AF1995F3D}"/>
              </a:ext>
            </a:extLst>
          </p:cNvPr>
          <p:cNvCxnSpPr>
            <a:cxnSpLocks/>
            <a:stCxn id="10" idx="3"/>
            <a:endCxn id="16" idx="1"/>
          </p:cNvCxnSpPr>
          <p:nvPr/>
        </p:nvCxnSpPr>
        <p:spPr>
          <a:xfrm>
            <a:off x="4783953" y="4395261"/>
            <a:ext cx="811284" cy="10073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57385A85-D4A4-41D9-A488-AEF547A6FBF5}"/>
              </a:ext>
            </a:extLst>
          </p:cNvPr>
          <p:cNvCxnSpPr>
            <a:cxnSpLocks/>
            <a:stCxn id="17" idx="3"/>
            <a:endCxn id="85" idx="1"/>
          </p:cNvCxnSpPr>
          <p:nvPr/>
        </p:nvCxnSpPr>
        <p:spPr>
          <a:xfrm flipV="1">
            <a:off x="2495550" y="4042503"/>
            <a:ext cx="590552" cy="96288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7DDE1FAB-856A-4BC6-A458-55D9A4FFDD8D}"/>
              </a:ext>
            </a:extLst>
          </p:cNvPr>
          <p:cNvCxnSpPr>
            <a:cxnSpLocks/>
            <a:stCxn id="10" idx="3"/>
            <a:endCxn id="15" idx="1"/>
          </p:cNvCxnSpPr>
          <p:nvPr/>
        </p:nvCxnSpPr>
        <p:spPr>
          <a:xfrm>
            <a:off x="4783953" y="4395261"/>
            <a:ext cx="801273" cy="64465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E1198D36-1620-4490-90D3-2BA1C61F6BF0}"/>
              </a:ext>
            </a:extLst>
          </p:cNvPr>
          <p:cNvCxnSpPr>
            <a:cxnSpLocks/>
            <a:stCxn id="7" idx="3"/>
            <a:endCxn id="27" idx="2"/>
          </p:cNvCxnSpPr>
          <p:nvPr/>
        </p:nvCxnSpPr>
        <p:spPr>
          <a:xfrm flipV="1">
            <a:off x="1707954" y="3164680"/>
            <a:ext cx="2184818" cy="35956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C08819B7-7047-47C6-B72E-66BA610B3DB6}"/>
              </a:ext>
            </a:extLst>
          </p:cNvPr>
          <p:cNvCxnSpPr>
            <a:cxnSpLocks/>
            <a:stCxn id="10" idx="3"/>
            <a:endCxn id="14" idx="1"/>
          </p:cNvCxnSpPr>
          <p:nvPr/>
        </p:nvCxnSpPr>
        <p:spPr>
          <a:xfrm>
            <a:off x="4783953" y="4395261"/>
            <a:ext cx="801272" cy="174121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39" name="正方形/長方形 38">
            <a:extLst>
              <a:ext uri="{FF2B5EF4-FFF2-40B4-BE49-F238E27FC236}">
                <a16:creationId xmlns:a16="http://schemas.microsoft.com/office/drawing/2014/main" id="{7FC74560-EF10-4E2B-970F-294847C11789}"/>
              </a:ext>
            </a:extLst>
          </p:cNvPr>
          <p:cNvSpPr/>
          <p:nvPr/>
        </p:nvSpPr>
        <p:spPr>
          <a:xfrm>
            <a:off x="7527156" y="4426741"/>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FF"/>
                </a:highlight>
              </a:rPr>
              <a:t>遊べない</a:t>
            </a:r>
          </a:p>
        </p:txBody>
      </p:sp>
      <p:sp>
        <p:nvSpPr>
          <p:cNvPr id="40" name="正方形/長方形 39">
            <a:extLst>
              <a:ext uri="{FF2B5EF4-FFF2-40B4-BE49-F238E27FC236}">
                <a16:creationId xmlns:a16="http://schemas.microsoft.com/office/drawing/2014/main" id="{182ED433-272F-423E-AB07-E357A3A21234}"/>
              </a:ext>
            </a:extLst>
          </p:cNvPr>
          <p:cNvSpPr/>
          <p:nvPr/>
        </p:nvSpPr>
        <p:spPr>
          <a:xfrm>
            <a:off x="7506903" y="397906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FF"/>
                </a:highlight>
              </a:rPr>
              <a:t>勉強がやりにくい</a:t>
            </a:r>
          </a:p>
        </p:txBody>
      </p:sp>
      <p:sp>
        <p:nvSpPr>
          <p:cNvPr id="41" name="正方形/長方形 40">
            <a:extLst>
              <a:ext uri="{FF2B5EF4-FFF2-40B4-BE49-F238E27FC236}">
                <a16:creationId xmlns:a16="http://schemas.microsoft.com/office/drawing/2014/main" id="{71F585E0-E595-42E5-8C0A-3BF157EED536}"/>
              </a:ext>
            </a:extLst>
          </p:cNvPr>
          <p:cNvSpPr/>
          <p:nvPr/>
        </p:nvSpPr>
        <p:spPr>
          <a:xfrm>
            <a:off x="7506903" y="353377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FF"/>
                </a:highlight>
              </a:rPr>
              <a:t>収入が減った</a:t>
            </a:r>
          </a:p>
        </p:txBody>
      </p:sp>
      <p:cxnSp>
        <p:nvCxnSpPr>
          <p:cNvPr id="42" name="直線コネクタ 41">
            <a:extLst>
              <a:ext uri="{FF2B5EF4-FFF2-40B4-BE49-F238E27FC236}">
                <a16:creationId xmlns:a16="http://schemas.microsoft.com/office/drawing/2014/main" id="{E663940E-013E-4A93-BA74-7AC0136E3D51}"/>
              </a:ext>
            </a:extLst>
          </p:cNvPr>
          <p:cNvCxnSpPr>
            <a:cxnSpLocks/>
            <a:stCxn id="16" idx="3"/>
            <a:endCxn id="40" idx="1"/>
          </p:cNvCxnSpPr>
          <p:nvPr/>
        </p:nvCxnSpPr>
        <p:spPr>
          <a:xfrm flipV="1">
            <a:off x="7166862" y="4164806"/>
            <a:ext cx="340041" cy="331185"/>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004CD704-D36E-48CC-AB7E-517B17B1D8B6}"/>
              </a:ext>
            </a:extLst>
          </p:cNvPr>
          <p:cNvCxnSpPr>
            <a:cxnSpLocks/>
            <a:stCxn id="16" idx="3"/>
            <a:endCxn id="41" idx="1"/>
          </p:cNvCxnSpPr>
          <p:nvPr/>
        </p:nvCxnSpPr>
        <p:spPr>
          <a:xfrm flipV="1">
            <a:off x="7166862" y="3719512"/>
            <a:ext cx="340041" cy="77647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09722CB3-C01A-436A-95AF-5B21C9C8FD60}"/>
              </a:ext>
            </a:extLst>
          </p:cNvPr>
          <p:cNvCxnSpPr>
            <a:cxnSpLocks/>
            <a:stCxn id="16" idx="3"/>
            <a:endCxn id="39" idx="1"/>
          </p:cNvCxnSpPr>
          <p:nvPr/>
        </p:nvCxnSpPr>
        <p:spPr>
          <a:xfrm>
            <a:off x="7166862" y="4495991"/>
            <a:ext cx="360294" cy="11648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45" name="正方形/長方形 44">
            <a:extLst>
              <a:ext uri="{FF2B5EF4-FFF2-40B4-BE49-F238E27FC236}">
                <a16:creationId xmlns:a16="http://schemas.microsoft.com/office/drawing/2014/main" id="{584707D8-0615-4F26-A5FE-4F3711DAE42A}"/>
              </a:ext>
            </a:extLst>
          </p:cNvPr>
          <p:cNvSpPr/>
          <p:nvPr/>
        </p:nvSpPr>
        <p:spPr>
          <a:xfrm>
            <a:off x="5589987" y="6397225"/>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FF"/>
                </a:highlight>
              </a:rPr>
              <a:t>友達と遊べない</a:t>
            </a:r>
          </a:p>
        </p:txBody>
      </p:sp>
      <p:cxnSp>
        <p:nvCxnSpPr>
          <p:cNvPr id="46" name="直線コネクタ 45">
            <a:extLst>
              <a:ext uri="{FF2B5EF4-FFF2-40B4-BE49-F238E27FC236}">
                <a16:creationId xmlns:a16="http://schemas.microsoft.com/office/drawing/2014/main" id="{9C949F33-7B6E-4A42-AA66-1F4B1BA84196}"/>
              </a:ext>
            </a:extLst>
          </p:cNvPr>
          <p:cNvCxnSpPr>
            <a:cxnSpLocks/>
            <a:stCxn id="10" idx="3"/>
          </p:cNvCxnSpPr>
          <p:nvPr/>
        </p:nvCxnSpPr>
        <p:spPr>
          <a:xfrm>
            <a:off x="4783953" y="4395261"/>
            <a:ext cx="786988" cy="215853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47" name="正方形/長方形 46">
            <a:extLst>
              <a:ext uri="{FF2B5EF4-FFF2-40B4-BE49-F238E27FC236}">
                <a16:creationId xmlns:a16="http://schemas.microsoft.com/office/drawing/2014/main" id="{3AE00A6B-0EC6-45D1-A53E-F7FB215ABFF3}"/>
              </a:ext>
            </a:extLst>
          </p:cNvPr>
          <p:cNvSpPr/>
          <p:nvPr/>
        </p:nvSpPr>
        <p:spPr>
          <a:xfrm>
            <a:off x="781055" y="576500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観光客が来ない</a:t>
            </a:r>
          </a:p>
        </p:txBody>
      </p:sp>
      <p:cxnSp>
        <p:nvCxnSpPr>
          <p:cNvPr id="48" name="直線コネクタ 47">
            <a:extLst>
              <a:ext uri="{FF2B5EF4-FFF2-40B4-BE49-F238E27FC236}">
                <a16:creationId xmlns:a16="http://schemas.microsoft.com/office/drawing/2014/main" id="{970D51DD-E755-4A43-AEBF-24563076A9A5}"/>
              </a:ext>
            </a:extLst>
          </p:cNvPr>
          <p:cNvCxnSpPr>
            <a:cxnSpLocks/>
            <a:stCxn id="22" idx="2"/>
            <a:endCxn id="23" idx="0"/>
          </p:cNvCxnSpPr>
          <p:nvPr/>
        </p:nvCxnSpPr>
        <p:spPr>
          <a:xfrm flipH="1">
            <a:off x="6388544" y="2266953"/>
            <a:ext cx="7495" cy="102360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49" name="正方形/長方形 48">
            <a:extLst>
              <a:ext uri="{FF2B5EF4-FFF2-40B4-BE49-F238E27FC236}">
                <a16:creationId xmlns:a16="http://schemas.microsoft.com/office/drawing/2014/main" id="{136F294A-A909-48FF-9815-E2938BCBE718}"/>
              </a:ext>
            </a:extLst>
          </p:cNvPr>
          <p:cNvSpPr/>
          <p:nvPr/>
        </p:nvSpPr>
        <p:spPr>
          <a:xfrm>
            <a:off x="3119435" y="1612626"/>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世界中で人が大勢の人が死んでいる</a:t>
            </a:r>
          </a:p>
        </p:txBody>
      </p:sp>
      <p:cxnSp>
        <p:nvCxnSpPr>
          <p:cNvPr id="50" name="直線コネクタ 49">
            <a:extLst>
              <a:ext uri="{FF2B5EF4-FFF2-40B4-BE49-F238E27FC236}">
                <a16:creationId xmlns:a16="http://schemas.microsoft.com/office/drawing/2014/main" id="{0E0162AA-26AB-4BD7-B50E-2B505E1F916D}"/>
              </a:ext>
            </a:extLst>
          </p:cNvPr>
          <p:cNvCxnSpPr>
            <a:cxnSpLocks/>
            <a:stCxn id="49" idx="0"/>
          </p:cNvCxnSpPr>
          <p:nvPr/>
        </p:nvCxnSpPr>
        <p:spPr>
          <a:xfrm flipH="1" flipV="1">
            <a:off x="3157546" y="702328"/>
            <a:ext cx="747702" cy="91029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51" name="正方形/長方形 50">
            <a:extLst>
              <a:ext uri="{FF2B5EF4-FFF2-40B4-BE49-F238E27FC236}">
                <a16:creationId xmlns:a16="http://schemas.microsoft.com/office/drawing/2014/main" id="{A9C6BD20-EDBE-45E4-BC51-95598B97627C}"/>
              </a:ext>
            </a:extLst>
          </p:cNvPr>
          <p:cNvSpPr/>
          <p:nvPr/>
        </p:nvSpPr>
        <p:spPr>
          <a:xfrm>
            <a:off x="2609861" y="59036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アメリカでコロナ</a:t>
            </a:r>
            <a:r>
              <a:rPr lang="ja-JP" altLang="en-US" sz="1200" b="1" dirty="0">
                <a:solidFill>
                  <a:schemeClr val="tx1"/>
                </a:solidFill>
              </a:rPr>
              <a:t>が蔓延</a:t>
            </a:r>
          </a:p>
        </p:txBody>
      </p:sp>
      <p:sp>
        <p:nvSpPr>
          <p:cNvPr id="52" name="正方形/長方形 51">
            <a:extLst>
              <a:ext uri="{FF2B5EF4-FFF2-40B4-BE49-F238E27FC236}">
                <a16:creationId xmlns:a16="http://schemas.microsoft.com/office/drawing/2014/main" id="{836DF76C-B1A7-4AEB-B73C-6AB993158ABE}"/>
              </a:ext>
            </a:extLst>
          </p:cNvPr>
          <p:cNvSpPr/>
          <p:nvPr/>
        </p:nvSpPr>
        <p:spPr>
          <a:xfrm>
            <a:off x="7527155" y="496073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修学旅行も中止</a:t>
            </a:r>
          </a:p>
        </p:txBody>
      </p:sp>
      <p:sp>
        <p:nvSpPr>
          <p:cNvPr id="53" name="正方形/長方形 52">
            <a:extLst>
              <a:ext uri="{FF2B5EF4-FFF2-40B4-BE49-F238E27FC236}">
                <a16:creationId xmlns:a16="http://schemas.microsoft.com/office/drawing/2014/main" id="{3491F880-45EE-4B86-9BB4-34140EEE6961}"/>
              </a:ext>
            </a:extLst>
          </p:cNvPr>
          <p:cNvSpPr/>
          <p:nvPr/>
        </p:nvSpPr>
        <p:spPr>
          <a:xfrm>
            <a:off x="7527155" y="541139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プールも中止</a:t>
            </a:r>
          </a:p>
        </p:txBody>
      </p:sp>
      <p:cxnSp>
        <p:nvCxnSpPr>
          <p:cNvPr id="54" name="直線コネクタ 53">
            <a:extLst>
              <a:ext uri="{FF2B5EF4-FFF2-40B4-BE49-F238E27FC236}">
                <a16:creationId xmlns:a16="http://schemas.microsoft.com/office/drawing/2014/main" id="{2C286604-0E00-4C7B-8275-20DB8E32A701}"/>
              </a:ext>
            </a:extLst>
          </p:cNvPr>
          <p:cNvCxnSpPr>
            <a:cxnSpLocks/>
            <a:stCxn id="15" idx="3"/>
            <a:endCxn id="52" idx="1"/>
          </p:cNvCxnSpPr>
          <p:nvPr/>
        </p:nvCxnSpPr>
        <p:spPr>
          <a:xfrm>
            <a:off x="7156851" y="5039913"/>
            <a:ext cx="370304" cy="10656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DA4D2B09-50F3-4F2D-8B38-113B36B2724A}"/>
              </a:ext>
            </a:extLst>
          </p:cNvPr>
          <p:cNvCxnSpPr>
            <a:cxnSpLocks/>
            <a:stCxn id="15" idx="3"/>
            <a:endCxn id="53" idx="1"/>
          </p:cNvCxnSpPr>
          <p:nvPr/>
        </p:nvCxnSpPr>
        <p:spPr>
          <a:xfrm>
            <a:off x="7156851" y="5039913"/>
            <a:ext cx="370304" cy="55721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0BE843C0-9086-4B40-AB88-6BD7785CE79D}"/>
              </a:ext>
            </a:extLst>
          </p:cNvPr>
          <p:cNvCxnSpPr>
            <a:cxnSpLocks/>
            <a:stCxn id="14" idx="3"/>
            <a:endCxn id="18" idx="1"/>
          </p:cNvCxnSpPr>
          <p:nvPr/>
        </p:nvCxnSpPr>
        <p:spPr>
          <a:xfrm flipV="1">
            <a:off x="7156850" y="6072784"/>
            <a:ext cx="370305" cy="6369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160910C0-80F8-48FF-9B46-1A2D6BD8B3EA}"/>
              </a:ext>
            </a:extLst>
          </p:cNvPr>
          <p:cNvCxnSpPr>
            <a:cxnSpLocks/>
            <a:stCxn id="27" idx="0"/>
            <a:endCxn id="49" idx="2"/>
          </p:cNvCxnSpPr>
          <p:nvPr/>
        </p:nvCxnSpPr>
        <p:spPr>
          <a:xfrm flipV="1">
            <a:off x="3892772" y="1984101"/>
            <a:ext cx="12476" cy="78886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58" name="正方形/長方形 57">
            <a:extLst>
              <a:ext uri="{FF2B5EF4-FFF2-40B4-BE49-F238E27FC236}">
                <a16:creationId xmlns:a16="http://schemas.microsoft.com/office/drawing/2014/main" id="{873F11BD-7F89-47C6-BC4F-E8294CAF906E}"/>
              </a:ext>
            </a:extLst>
          </p:cNvPr>
          <p:cNvSpPr/>
          <p:nvPr/>
        </p:nvSpPr>
        <p:spPr>
          <a:xfrm>
            <a:off x="5580460" y="5346926"/>
            <a:ext cx="1571625" cy="35123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Ｊリーグが中止</a:t>
            </a:r>
            <a:endParaRPr kumimoji="1" lang="ja-JP" altLang="en-US" sz="1200" b="1" dirty="0">
              <a:solidFill>
                <a:schemeClr val="tx1"/>
              </a:solidFill>
              <a:highlight>
                <a:srgbClr val="00FFFF"/>
              </a:highlight>
            </a:endParaRPr>
          </a:p>
        </p:txBody>
      </p:sp>
      <p:cxnSp>
        <p:nvCxnSpPr>
          <p:cNvPr id="59" name="直線コネクタ 58">
            <a:extLst>
              <a:ext uri="{FF2B5EF4-FFF2-40B4-BE49-F238E27FC236}">
                <a16:creationId xmlns:a16="http://schemas.microsoft.com/office/drawing/2014/main" id="{B0B659FA-D61B-4C17-BF0E-C05941F59908}"/>
              </a:ext>
            </a:extLst>
          </p:cNvPr>
          <p:cNvCxnSpPr>
            <a:cxnSpLocks/>
            <a:stCxn id="22" idx="3"/>
            <a:endCxn id="41" idx="1"/>
          </p:cNvCxnSpPr>
          <p:nvPr/>
        </p:nvCxnSpPr>
        <p:spPr>
          <a:xfrm>
            <a:off x="7181851" y="2081216"/>
            <a:ext cx="325052" cy="163829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4DAA5568-A14A-47A6-93FD-42B538355517}"/>
              </a:ext>
            </a:extLst>
          </p:cNvPr>
          <p:cNvCxnSpPr>
            <a:cxnSpLocks/>
            <a:stCxn id="45" idx="3"/>
            <a:endCxn id="39" idx="1"/>
          </p:cNvCxnSpPr>
          <p:nvPr/>
        </p:nvCxnSpPr>
        <p:spPr>
          <a:xfrm flipV="1">
            <a:off x="7161612" y="4612479"/>
            <a:ext cx="365544" cy="197048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AAF7E017-3E15-4BFF-A92F-9977A890026C}"/>
              </a:ext>
            </a:extLst>
          </p:cNvPr>
          <p:cNvCxnSpPr>
            <a:cxnSpLocks/>
            <a:stCxn id="58" idx="3"/>
            <a:endCxn id="18" idx="1"/>
          </p:cNvCxnSpPr>
          <p:nvPr/>
        </p:nvCxnSpPr>
        <p:spPr>
          <a:xfrm>
            <a:off x="7152085" y="5522544"/>
            <a:ext cx="375070" cy="55024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03073FED-0A44-4201-8926-DD84FEF5EAA1}"/>
              </a:ext>
            </a:extLst>
          </p:cNvPr>
          <p:cNvCxnSpPr>
            <a:cxnSpLocks/>
            <a:stCxn id="45" idx="3"/>
            <a:endCxn id="18" idx="1"/>
          </p:cNvCxnSpPr>
          <p:nvPr/>
        </p:nvCxnSpPr>
        <p:spPr>
          <a:xfrm flipV="1">
            <a:off x="7161612" y="6072784"/>
            <a:ext cx="365543" cy="51017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64" name="正方形/長方形 63">
            <a:extLst>
              <a:ext uri="{FF2B5EF4-FFF2-40B4-BE49-F238E27FC236}">
                <a16:creationId xmlns:a16="http://schemas.microsoft.com/office/drawing/2014/main" id="{04051E4A-65F5-4C88-90B6-7522A83CF608}"/>
              </a:ext>
            </a:extLst>
          </p:cNvPr>
          <p:cNvSpPr/>
          <p:nvPr/>
        </p:nvSpPr>
        <p:spPr>
          <a:xfrm>
            <a:off x="129185" y="381059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solidFill>
                <a:highlight>
                  <a:srgbClr val="FFFF00"/>
                </a:highlight>
              </a:rPr>
              <a:t>介護の方が大変</a:t>
            </a:r>
            <a:endParaRPr kumimoji="1" lang="ja-JP" altLang="en-US" sz="1200" b="1" dirty="0">
              <a:solidFill>
                <a:schemeClr val="tx1"/>
              </a:solidFill>
              <a:highlight>
                <a:srgbClr val="FFFF00"/>
              </a:highlight>
            </a:endParaRPr>
          </a:p>
        </p:txBody>
      </p:sp>
      <p:cxnSp>
        <p:nvCxnSpPr>
          <p:cNvPr id="65" name="直線コネクタ 64">
            <a:extLst>
              <a:ext uri="{FF2B5EF4-FFF2-40B4-BE49-F238E27FC236}">
                <a16:creationId xmlns:a16="http://schemas.microsoft.com/office/drawing/2014/main" id="{95518BBA-8E9F-4496-8B08-83F86B42025E}"/>
              </a:ext>
            </a:extLst>
          </p:cNvPr>
          <p:cNvCxnSpPr>
            <a:cxnSpLocks/>
            <a:stCxn id="64" idx="3"/>
            <a:endCxn id="27" idx="2"/>
          </p:cNvCxnSpPr>
          <p:nvPr/>
        </p:nvCxnSpPr>
        <p:spPr>
          <a:xfrm flipV="1">
            <a:off x="1700810" y="3164680"/>
            <a:ext cx="2191962" cy="83165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66" name="正方形/長方形 65">
            <a:extLst>
              <a:ext uri="{FF2B5EF4-FFF2-40B4-BE49-F238E27FC236}">
                <a16:creationId xmlns:a16="http://schemas.microsoft.com/office/drawing/2014/main" id="{7F38C40A-A668-4866-B734-2D8A888BEB98}"/>
              </a:ext>
            </a:extLst>
          </p:cNvPr>
          <p:cNvSpPr/>
          <p:nvPr/>
        </p:nvSpPr>
        <p:spPr>
          <a:xfrm>
            <a:off x="2654131" y="814961"/>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イタリアでコロナ</a:t>
            </a:r>
            <a:r>
              <a:rPr lang="ja-JP" altLang="en-US" sz="1200" b="1" dirty="0">
                <a:solidFill>
                  <a:schemeClr val="tx1"/>
                </a:solidFill>
              </a:rPr>
              <a:t>が蔓延</a:t>
            </a:r>
          </a:p>
        </p:txBody>
      </p:sp>
      <p:cxnSp>
        <p:nvCxnSpPr>
          <p:cNvPr id="67" name="直線コネクタ 66">
            <a:extLst>
              <a:ext uri="{FF2B5EF4-FFF2-40B4-BE49-F238E27FC236}">
                <a16:creationId xmlns:a16="http://schemas.microsoft.com/office/drawing/2014/main" id="{45A545F2-11F4-41FF-A025-13C8BD39AA27}"/>
              </a:ext>
            </a:extLst>
          </p:cNvPr>
          <p:cNvCxnSpPr>
            <a:cxnSpLocks/>
            <a:stCxn id="49" idx="0"/>
            <a:endCxn id="51" idx="2"/>
          </p:cNvCxnSpPr>
          <p:nvPr/>
        </p:nvCxnSpPr>
        <p:spPr>
          <a:xfrm flipH="1" flipV="1">
            <a:off x="3395674" y="961844"/>
            <a:ext cx="509574" cy="65078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921D45A2-695A-40D6-8698-9F0405EF1CAD}"/>
              </a:ext>
            </a:extLst>
          </p:cNvPr>
          <p:cNvCxnSpPr>
            <a:cxnSpLocks/>
            <a:stCxn id="49" idx="0"/>
            <a:endCxn id="75" idx="2"/>
          </p:cNvCxnSpPr>
          <p:nvPr/>
        </p:nvCxnSpPr>
        <p:spPr>
          <a:xfrm flipV="1">
            <a:off x="3905248" y="950357"/>
            <a:ext cx="1702641" cy="66226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9" name="直線コネクタ 68">
            <a:extLst>
              <a:ext uri="{FF2B5EF4-FFF2-40B4-BE49-F238E27FC236}">
                <a16:creationId xmlns:a16="http://schemas.microsoft.com/office/drawing/2014/main" id="{0B271B2F-4A71-4FC5-90FF-FCC703E18873}"/>
              </a:ext>
            </a:extLst>
          </p:cNvPr>
          <p:cNvCxnSpPr>
            <a:cxnSpLocks/>
            <a:stCxn id="49" idx="0"/>
            <a:endCxn id="66" idx="2"/>
          </p:cNvCxnSpPr>
          <p:nvPr/>
        </p:nvCxnSpPr>
        <p:spPr>
          <a:xfrm flipH="1" flipV="1">
            <a:off x="3439944" y="1186436"/>
            <a:ext cx="465304" cy="42619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70" name="正方形/長方形 69">
            <a:extLst>
              <a:ext uri="{FF2B5EF4-FFF2-40B4-BE49-F238E27FC236}">
                <a16:creationId xmlns:a16="http://schemas.microsoft.com/office/drawing/2014/main" id="{9CAFBB6B-EB19-4F41-8F2B-7D93E8FC7B16}"/>
              </a:ext>
            </a:extLst>
          </p:cNvPr>
          <p:cNvSpPr/>
          <p:nvPr/>
        </p:nvSpPr>
        <p:spPr>
          <a:xfrm>
            <a:off x="2876563" y="983440"/>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アフリカでコロナが蔓延</a:t>
            </a:r>
          </a:p>
        </p:txBody>
      </p:sp>
      <p:cxnSp>
        <p:nvCxnSpPr>
          <p:cNvPr id="71" name="直線コネクタ 70">
            <a:extLst>
              <a:ext uri="{FF2B5EF4-FFF2-40B4-BE49-F238E27FC236}">
                <a16:creationId xmlns:a16="http://schemas.microsoft.com/office/drawing/2014/main" id="{068CADC6-4183-420B-86F0-D8AEC2EC0988}"/>
              </a:ext>
            </a:extLst>
          </p:cNvPr>
          <p:cNvCxnSpPr>
            <a:cxnSpLocks/>
            <a:stCxn id="8" idx="2"/>
            <a:endCxn id="47" idx="0"/>
          </p:cNvCxnSpPr>
          <p:nvPr/>
        </p:nvCxnSpPr>
        <p:spPr>
          <a:xfrm>
            <a:off x="1566868" y="5364955"/>
            <a:ext cx="0" cy="40004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72" name="正方形/長方形 71">
            <a:extLst>
              <a:ext uri="{FF2B5EF4-FFF2-40B4-BE49-F238E27FC236}">
                <a16:creationId xmlns:a16="http://schemas.microsoft.com/office/drawing/2014/main" id="{2196F90C-767B-4CFA-AAEB-8E1D9C5FC8D7}"/>
              </a:ext>
            </a:extLst>
          </p:cNvPr>
          <p:cNvSpPr/>
          <p:nvPr/>
        </p:nvSpPr>
        <p:spPr>
          <a:xfrm>
            <a:off x="136329" y="430082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流通の方が大変</a:t>
            </a:r>
            <a:endParaRPr kumimoji="1" lang="ja-JP" altLang="en-US" sz="1200" b="1" dirty="0">
              <a:solidFill>
                <a:schemeClr val="tx1"/>
              </a:solidFill>
              <a:highlight>
                <a:srgbClr val="00FFFF"/>
              </a:highlight>
            </a:endParaRPr>
          </a:p>
        </p:txBody>
      </p:sp>
      <p:cxnSp>
        <p:nvCxnSpPr>
          <p:cNvPr id="73" name="直線コネクタ 72">
            <a:extLst>
              <a:ext uri="{FF2B5EF4-FFF2-40B4-BE49-F238E27FC236}">
                <a16:creationId xmlns:a16="http://schemas.microsoft.com/office/drawing/2014/main" id="{4D7ECB15-BE07-4194-B0CC-9E8C6FEAFDCE}"/>
              </a:ext>
            </a:extLst>
          </p:cNvPr>
          <p:cNvCxnSpPr>
            <a:cxnSpLocks/>
            <a:stCxn id="72" idx="3"/>
          </p:cNvCxnSpPr>
          <p:nvPr/>
        </p:nvCxnSpPr>
        <p:spPr>
          <a:xfrm flipV="1">
            <a:off x="1707954" y="3185224"/>
            <a:ext cx="2340256" cy="130134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4" name="直線コネクタ 73">
            <a:extLst>
              <a:ext uri="{FF2B5EF4-FFF2-40B4-BE49-F238E27FC236}">
                <a16:creationId xmlns:a16="http://schemas.microsoft.com/office/drawing/2014/main" id="{8AE764C8-43E7-43EE-99BC-8F0161E586C9}"/>
              </a:ext>
            </a:extLst>
          </p:cNvPr>
          <p:cNvCxnSpPr>
            <a:cxnSpLocks/>
            <a:stCxn id="49" idx="0"/>
            <a:endCxn id="70" idx="2"/>
          </p:cNvCxnSpPr>
          <p:nvPr/>
        </p:nvCxnSpPr>
        <p:spPr>
          <a:xfrm flipH="1" flipV="1">
            <a:off x="3662376" y="1354915"/>
            <a:ext cx="242872" cy="25771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75" name="正方形/長方形 74">
            <a:extLst>
              <a:ext uri="{FF2B5EF4-FFF2-40B4-BE49-F238E27FC236}">
                <a16:creationId xmlns:a16="http://schemas.microsoft.com/office/drawing/2014/main" id="{6D5D985D-C808-4FA1-B85E-2DDF1F44A5C3}"/>
              </a:ext>
            </a:extLst>
          </p:cNvPr>
          <p:cNvSpPr/>
          <p:nvPr/>
        </p:nvSpPr>
        <p:spPr>
          <a:xfrm>
            <a:off x="4822076" y="57888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ロシアでコロナが</a:t>
            </a:r>
            <a:r>
              <a:rPr lang="ja-JP" altLang="en-US" sz="1200" b="1" dirty="0">
                <a:solidFill>
                  <a:schemeClr val="tx1"/>
                </a:solidFill>
              </a:rPr>
              <a:t>蔓延</a:t>
            </a:r>
          </a:p>
        </p:txBody>
      </p:sp>
      <p:sp>
        <p:nvSpPr>
          <p:cNvPr id="76" name="正方形/長方形 75">
            <a:extLst>
              <a:ext uri="{FF2B5EF4-FFF2-40B4-BE49-F238E27FC236}">
                <a16:creationId xmlns:a16="http://schemas.microsoft.com/office/drawing/2014/main" id="{79C8A27F-0793-434E-9B63-D618925FC77E}"/>
              </a:ext>
            </a:extLst>
          </p:cNvPr>
          <p:cNvSpPr/>
          <p:nvPr/>
        </p:nvSpPr>
        <p:spPr>
          <a:xfrm>
            <a:off x="4181486" y="47446"/>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ＷＨＯがコロナ対策について話し合った</a:t>
            </a:r>
          </a:p>
        </p:txBody>
      </p:sp>
      <p:sp>
        <p:nvSpPr>
          <p:cNvPr id="77" name="正方形/長方形 76">
            <a:extLst>
              <a:ext uri="{FF2B5EF4-FFF2-40B4-BE49-F238E27FC236}">
                <a16:creationId xmlns:a16="http://schemas.microsoft.com/office/drawing/2014/main" id="{17A166C3-F25E-4C4D-B555-3943F064BC02}"/>
              </a:ext>
            </a:extLst>
          </p:cNvPr>
          <p:cNvSpPr/>
          <p:nvPr/>
        </p:nvSpPr>
        <p:spPr>
          <a:xfrm>
            <a:off x="4957780" y="80621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スペインが解除</a:t>
            </a:r>
            <a:endParaRPr lang="en-US" altLang="ja-JP" sz="1200" b="1" dirty="0">
              <a:solidFill>
                <a:schemeClr val="tx1"/>
              </a:solidFill>
              <a:highlight>
                <a:srgbClr val="00FFFF"/>
              </a:highlight>
            </a:endParaRPr>
          </a:p>
          <a:p>
            <a:pPr algn="ctr"/>
            <a:endParaRPr lang="ja-JP" altLang="en-US" sz="1200" b="1" dirty="0">
              <a:solidFill>
                <a:schemeClr val="tx1"/>
              </a:solidFill>
            </a:endParaRPr>
          </a:p>
        </p:txBody>
      </p:sp>
      <p:cxnSp>
        <p:nvCxnSpPr>
          <p:cNvPr id="78" name="直線コネクタ 77">
            <a:extLst>
              <a:ext uri="{FF2B5EF4-FFF2-40B4-BE49-F238E27FC236}">
                <a16:creationId xmlns:a16="http://schemas.microsoft.com/office/drawing/2014/main" id="{FAB68879-CA54-4732-8DE3-FDDF4F5E9BFE}"/>
              </a:ext>
            </a:extLst>
          </p:cNvPr>
          <p:cNvCxnSpPr>
            <a:cxnSpLocks/>
            <a:stCxn id="49" idx="0"/>
            <a:endCxn id="76" idx="2"/>
          </p:cNvCxnSpPr>
          <p:nvPr/>
        </p:nvCxnSpPr>
        <p:spPr>
          <a:xfrm flipV="1">
            <a:off x="3905248" y="418921"/>
            <a:ext cx="1062051" cy="1193705"/>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9" name="直線コネクタ 78">
            <a:extLst>
              <a:ext uri="{FF2B5EF4-FFF2-40B4-BE49-F238E27FC236}">
                <a16:creationId xmlns:a16="http://schemas.microsoft.com/office/drawing/2014/main" id="{8B296B4A-D682-43BF-B643-B73203E662DA}"/>
              </a:ext>
            </a:extLst>
          </p:cNvPr>
          <p:cNvCxnSpPr>
            <a:cxnSpLocks/>
            <a:stCxn id="49" idx="0"/>
            <a:endCxn id="77" idx="2"/>
          </p:cNvCxnSpPr>
          <p:nvPr/>
        </p:nvCxnSpPr>
        <p:spPr>
          <a:xfrm flipV="1">
            <a:off x="3905248" y="1177689"/>
            <a:ext cx="1838345" cy="43493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80" name="正方形/長方形 79">
            <a:extLst>
              <a:ext uri="{FF2B5EF4-FFF2-40B4-BE49-F238E27FC236}">
                <a16:creationId xmlns:a16="http://schemas.microsoft.com/office/drawing/2014/main" id="{1DDB26BA-03A7-4A63-8FAB-ADE923FA0E1D}"/>
              </a:ext>
            </a:extLst>
          </p:cNvPr>
          <p:cNvSpPr/>
          <p:nvPr/>
        </p:nvSpPr>
        <p:spPr>
          <a:xfrm>
            <a:off x="5081608" y="97469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韓国ででコロナが</a:t>
            </a:r>
            <a:endParaRPr lang="en-US" altLang="ja-JP" sz="1200" b="1" dirty="0">
              <a:solidFill>
                <a:schemeClr val="tx1"/>
              </a:solidFill>
              <a:highlight>
                <a:srgbClr val="00FFFF"/>
              </a:highlight>
            </a:endParaRPr>
          </a:p>
          <a:p>
            <a:pPr algn="ctr"/>
            <a:r>
              <a:rPr lang="ja-JP" altLang="en-US" sz="1200" b="1" dirty="0">
                <a:solidFill>
                  <a:schemeClr val="tx1"/>
                </a:solidFill>
                <a:highlight>
                  <a:srgbClr val="00FFFF"/>
                </a:highlight>
              </a:rPr>
              <a:t>再燃</a:t>
            </a:r>
          </a:p>
        </p:txBody>
      </p:sp>
      <p:cxnSp>
        <p:nvCxnSpPr>
          <p:cNvPr id="81" name="直線コネクタ 80">
            <a:extLst>
              <a:ext uri="{FF2B5EF4-FFF2-40B4-BE49-F238E27FC236}">
                <a16:creationId xmlns:a16="http://schemas.microsoft.com/office/drawing/2014/main" id="{DC0A1DCB-9D6E-41D3-85ED-BEBCF9AE82FB}"/>
              </a:ext>
            </a:extLst>
          </p:cNvPr>
          <p:cNvCxnSpPr>
            <a:cxnSpLocks/>
            <a:stCxn id="49" idx="0"/>
            <a:endCxn id="80" idx="2"/>
          </p:cNvCxnSpPr>
          <p:nvPr/>
        </p:nvCxnSpPr>
        <p:spPr>
          <a:xfrm flipV="1">
            <a:off x="3905248" y="1346168"/>
            <a:ext cx="1962173" cy="26645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84" name="直線コネクタ 83">
            <a:extLst>
              <a:ext uri="{FF2B5EF4-FFF2-40B4-BE49-F238E27FC236}">
                <a16:creationId xmlns:a16="http://schemas.microsoft.com/office/drawing/2014/main" id="{6376913E-635E-4BEB-8BA1-16E899BA9CC7}"/>
              </a:ext>
            </a:extLst>
          </p:cNvPr>
          <p:cNvCxnSpPr>
            <a:cxnSpLocks/>
            <a:stCxn id="27" idx="2"/>
            <a:endCxn id="47" idx="0"/>
          </p:cNvCxnSpPr>
          <p:nvPr/>
        </p:nvCxnSpPr>
        <p:spPr>
          <a:xfrm flipH="1">
            <a:off x="1566868" y="3164680"/>
            <a:ext cx="2325904" cy="260032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85" name="正方形/長方形 84">
            <a:extLst>
              <a:ext uri="{FF2B5EF4-FFF2-40B4-BE49-F238E27FC236}">
                <a16:creationId xmlns:a16="http://schemas.microsoft.com/office/drawing/2014/main" id="{5AED4166-2B13-45AF-AF01-0D3D91514A90}"/>
              </a:ext>
            </a:extLst>
          </p:cNvPr>
          <p:cNvSpPr/>
          <p:nvPr/>
        </p:nvSpPr>
        <p:spPr>
          <a:xfrm>
            <a:off x="3086102" y="3709985"/>
            <a:ext cx="1609724" cy="66503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tx1"/>
                </a:solidFill>
              </a:rPr>
              <a:t>緊急事態宣言</a:t>
            </a:r>
            <a:endParaRPr lang="en-US" altLang="ja-JP" sz="1400" b="1" dirty="0">
              <a:solidFill>
                <a:schemeClr val="tx1"/>
              </a:solidFill>
            </a:endParaRPr>
          </a:p>
          <a:p>
            <a:pPr algn="ctr"/>
            <a:r>
              <a:rPr kumimoji="1" lang="ja-JP" altLang="en-US" sz="1400" b="1" dirty="0">
                <a:solidFill>
                  <a:schemeClr val="tx1"/>
                </a:solidFill>
              </a:rPr>
              <a:t>他人との接触を</a:t>
            </a:r>
            <a:endParaRPr kumimoji="1" lang="en-US" altLang="ja-JP" sz="1400" b="1" dirty="0">
              <a:solidFill>
                <a:schemeClr val="tx1"/>
              </a:solidFill>
            </a:endParaRPr>
          </a:p>
          <a:p>
            <a:pPr algn="ctr"/>
            <a:r>
              <a:rPr kumimoji="1" lang="ja-JP" altLang="en-US" sz="1400" b="1" dirty="0">
                <a:solidFill>
                  <a:schemeClr val="tx1"/>
                </a:solidFill>
              </a:rPr>
              <a:t>７～８割減らそう</a:t>
            </a:r>
          </a:p>
        </p:txBody>
      </p:sp>
      <p:sp>
        <p:nvSpPr>
          <p:cNvPr id="86" name="正方形/長方形 85">
            <a:extLst>
              <a:ext uri="{FF2B5EF4-FFF2-40B4-BE49-F238E27FC236}">
                <a16:creationId xmlns:a16="http://schemas.microsoft.com/office/drawing/2014/main" id="{524265FA-268A-4EA1-AC67-6348FDD7FB07}"/>
              </a:ext>
            </a:extLst>
          </p:cNvPr>
          <p:cNvSpPr/>
          <p:nvPr/>
        </p:nvSpPr>
        <p:spPr>
          <a:xfrm>
            <a:off x="131057" y="2281240"/>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FFFF00"/>
                </a:highlight>
              </a:rPr>
              <a:t>ベッド数が足りない</a:t>
            </a:r>
          </a:p>
        </p:txBody>
      </p:sp>
      <p:cxnSp>
        <p:nvCxnSpPr>
          <p:cNvPr id="87" name="直線コネクタ 86">
            <a:extLst>
              <a:ext uri="{FF2B5EF4-FFF2-40B4-BE49-F238E27FC236}">
                <a16:creationId xmlns:a16="http://schemas.microsoft.com/office/drawing/2014/main" id="{043D80F6-ACAD-4B24-B586-E0922DD07790}"/>
              </a:ext>
            </a:extLst>
          </p:cNvPr>
          <p:cNvCxnSpPr>
            <a:cxnSpLocks/>
            <a:stCxn id="86" idx="3"/>
            <a:endCxn id="27" idx="1"/>
          </p:cNvCxnSpPr>
          <p:nvPr/>
        </p:nvCxnSpPr>
        <p:spPr>
          <a:xfrm>
            <a:off x="1702682" y="2466978"/>
            <a:ext cx="945278" cy="50184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89" name="直線コネクタ 88">
            <a:extLst>
              <a:ext uri="{FF2B5EF4-FFF2-40B4-BE49-F238E27FC236}">
                <a16:creationId xmlns:a16="http://schemas.microsoft.com/office/drawing/2014/main" id="{5B7CD047-8ED3-4296-8E3E-AD9C5C0F2B14}"/>
              </a:ext>
            </a:extLst>
          </p:cNvPr>
          <p:cNvCxnSpPr>
            <a:cxnSpLocks/>
            <a:stCxn id="10" idx="3"/>
            <a:endCxn id="58" idx="1"/>
          </p:cNvCxnSpPr>
          <p:nvPr/>
        </p:nvCxnSpPr>
        <p:spPr>
          <a:xfrm>
            <a:off x="4783953" y="4395261"/>
            <a:ext cx="796507" cy="112728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90" name="正方形/長方形 89">
            <a:extLst>
              <a:ext uri="{FF2B5EF4-FFF2-40B4-BE49-F238E27FC236}">
                <a16:creationId xmlns:a16="http://schemas.microsoft.com/office/drawing/2014/main" id="{B2092179-BDD7-4714-B3A0-5FBF53790D0A}"/>
              </a:ext>
            </a:extLst>
          </p:cNvPr>
          <p:cNvSpPr/>
          <p:nvPr/>
        </p:nvSpPr>
        <p:spPr>
          <a:xfrm>
            <a:off x="5569765" y="382762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FF"/>
                </a:highlight>
              </a:rPr>
              <a:t>お店が開けない</a:t>
            </a:r>
          </a:p>
        </p:txBody>
      </p:sp>
      <p:cxnSp>
        <p:nvCxnSpPr>
          <p:cNvPr id="91" name="直線コネクタ 90">
            <a:extLst>
              <a:ext uri="{FF2B5EF4-FFF2-40B4-BE49-F238E27FC236}">
                <a16:creationId xmlns:a16="http://schemas.microsoft.com/office/drawing/2014/main" id="{463A2489-E3E7-46F0-ACE3-3CA00AEAB5F4}"/>
              </a:ext>
            </a:extLst>
          </p:cNvPr>
          <p:cNvCxnSpPr>
            <a:cxnSpLocks/>
            <a:stCxn id="10" idx="3"/>
            <a:endCxn id="90" idx="1"/>
          </p:cNvCxnSpPr>
          <p:nvPr/>
        </p:nvCxnSpPr>
        <p:spPr>
          <a:xfrm flipV="1">
            <a:off x="4783953" y="4013360"/>
            <a:ext cx="785812" cy="38190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92" name="直線コネクタ 91">
            <a:extLst>
              <a:ext uri="{FF2B5EF4-FFF2-40B4-BE49-F238E27FC236}">
                <a16:creationId xmlns:a16="http://schemas.microsoft.com/office/drawing/2014/main" id="{1B111EAE-B234-4D4D-864B-07891FB6E0EE}"/>
              </a:ext>
            </a:extLst>
          </p:cNvPr>
          <p:cNvCxnSpPr>
            <a:cxnSpLocks/>
            <a:stCxn id="41" idx="1"/>
            <a:endCxn id="90" idx="3"/>
          </p:cNvCxnSpPr>
          <p:nvPr/>
        </p:nvCxnSpPr>
        <p:spPr>
          <a:xfrm flipH="1">
            <a:off x="7141390" y="3719512"/>
            <a:ext cx="365513" cy="29384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88" name="正方形/長方形 187">
            <a:extLst>
              <a:ext uri="{FF2B5EF4-FFF2-40B4-BE49-F238E27FC236}">
                <a16:creationId xmlns:a16="http://schemas.microsoft.com/office/drawing/2014/main" id="{F63538E0-F707-4B61-AB95-353B382F3FA1}"/>
              </a:ext>
            </a:extLst>
          </p:cNvPr>
          <p:cNvSpPr/>
          <p:nvPr/>
        </p:nvSpPr>
        <p:spPr>
          <a:xfrm>
            <a:off x="122059" y="276700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highlight>
                  <a:srgbClr val="FFFF00"/>
                </a:highlight>
              </a:rPr>
              <a:t>検査ができない</a:t>
            </a:r>
          </a:p>
        </p:txBody>
      </p:sp>
      <p:cxnSp>
        <p:nvCxnSpPr>
          <p:cNvPr id="191" name="直線コネクタ 190">
            <a:extLst>
              <a:ext uri="{FF2B5EF4-FFF2-40B4-BE49-F238E27FC236}">
                <a16:creationId xmlns:a16="http://schemas.microsoft.com/office/drawing/2014/main" id="{4A46D8A5-1270-4FE5-9389-7F664238580B}"/>
              </a:ext>
            </a:extLst>
          </p:cNvPr>
          <p:cNvCxnSpPr>
            <a:cxnSpLocks/>
            <a:stCxn id="188" idx="3"/>
            <a:endCxn id="27" idx="1"/>
          </p:cNvCxnSpPr>
          <p:nvPr/>
        </p:nvCxnSpPr>
        <p:spPr>
          <a:xfrm>
            <a:off x="1693684" y="2952747"/>
            <a:ext cx="954276" cy="16075"/>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96" name="正方形/長方形 195">
            <a:extLst>
              <a:ext uri="{FF2B5EF4-FFF2-40B4-BE49-F238E27FC236}">
                <a16:creationId xmlns:a16="http://schemas.microsoft.com/office/drawing/2014/main" id="{B4FE936A-D297-4B80-AC68-0AA714F6F047}"/>
              </a:ext>
            </a:extLst>
          </p:cNvPr>
          <p:cNvSpPr/>
          <p:nvPr/>
        </p:nvSpPr>
        <p:spPr>
          <a:xfrm>
            <a:off x="114304" y="139434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highlight>
                  <a:srgbClr val="FFFF00"/>
                </a:highlight>
              </a:rPr>
              <a:t>医療機器が不足</a:t>
            </a:r>
          </a:p>
        </p:txBody>
      </p:sp>
      <p:cxnSp>
        <p:nvCxnSpPr>
          <p:cNvPr id="197" name="直線コネクタ 196">
            <a:extLst>
              <a:ext uri="{FF2B5EF4-FFF2-40B4-BE49-F238E27FC236}">
                <a16:creationId xmlns:a16="http://schemas.microsoft.com/office/drawing/2014/main" id="{5312D7C1-4EDB-4FFE-ABD2-04AC2DAF0F3D}"/>
              </a:ext>
            </a:extLst>
          </p:cNvPr>
          <p:cNvCxnSpPr>
            <a:cxnSpLocks/>
            <a:stCxn id="196" idx="3"/>
            <a:endCxn id="27" idx="1"/>
          </p:cNvCxnSpPr>
          <p:nvPr/>
        </p:nvCxnSpPr>
        <p:spPr>
          <a:xfrm>
            <a:off x="1685929" y="1580081"/>
            <a:ext cx="962031" cy="138874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06" name="正方形/長方形 205">
            <a:extLst>
              <a:ext uri="{FF2B5EF4-FFF2-40B4-BE49-F238E27FC236}">
                <a16:creationId xmlns:a16="http://schemas.microsoft.com/office/drawing/2014/main" id="{7742C745-BB43-4F29-AE28-772AAA06D216}"/>
              </a:ext>
            </a:extLst>
          </p:cNvPr>
          <p:cNvSpPr/>
          <p:nvPr/>
        </p:nvSpPr>
        <p:spPr>
          <a:xfrm>
            <a:off x="5619762" y="2400620"/>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持続化給付金</a:t>
            </a:r>
          </a:p>
        </p:txBody>
      </p:sp>
      <p:sp>
        <p:nvSpPr>
          <p:cNvPr id="211" name="正方形/長方形 210">
            <a:extLst>
              <a:ext uri="{FF2B5EF4-FFF2-40B4-BE49-F238E27FC236}">
                <a16:creationId xmlns:a16="http://schemas.microsoft.com/office/drawing/2014/main" id="{041F4A57-A74E-47B3-A676-AD8C684C697B}"/>
              </a:ext>
            </a:extLst>
          </p:cNvPr>
          <p:cNvSpPr/>
          <p:nvPr/>
        </p:nvSpPr>
        <p:spPr>
          <a:xfrm>
            <a:off x="5610226" y="285805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ひとり１０万円</a:t>
            </a:r>
          </a:p>
        </p:txBody>
      </p:sp>
      <p:cxnSp>
        <p:nvCxnSpPr>
          <p:cNvPr id="212" name="直線コネクタ 211">
            <a:extLst>
              <a:ext uri="{FF2B5EF4-FFF2-40B4-BE49-F238E27FC236}">
                <a16:creationId xmlns:a16="http://schemas.microsoft.com/office/drawing/2014/main" id="{B8AE46A1-E158-4E5B-B470-563FD844E758}"/>
              </a:ext>
            </a:extLst>
          </p:cNvPr>
          <p:cNvCxnSpPr>
            <a:cxnSpLocks/>
            <a:endCxn id="211" idx="1"/>
          </p:cNvCxnSpPr>
          <p:nvPr/>
        </p:nvCxnSpPr>
        <p:spPr>
          <a:xfrm flipV="1">
            <a:off x="4793479" y="3043796"/>
            <a:ext cx="816747" cy="135146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14" name="直線コネクタ 213">
            <a:extLst>
              <a:ext uri="{FF2B5EF4-FFF2-40B4-BE49-F238E27FC236}">
                <a16:creationId xmlns:a16="http://schemas.microsoft.com/office/drawing/2014/main" id="{CB565B51-7424-43EA-B9BC-24888A435EB7}"/>
              </a:ext>
            </a:extLst>
          </p:cNvPr>
          <p:cNvCxnSpPr>
            <a:cxnSpLocks/>
            <a:stCxn id="10" idx="3"/>
            <a:endCxn id="206" idx="1"/>
          </p:cNvCxnSpPr>
          <p:nvPr/>
        </p:nvCxnSpPr>
        <p:spPr>
          <a:xfrm flipV="1">
            <a:off x="4783953" y="2586358"/>
            <a:ext cx="835809" cy="180890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04" name="正方形/長方形 103">
            <a:extLst>
              <a:ext uri="{FF2B5EF4-FFF2-40B4-BE49-F238E27FC236}">
                <a16:creationId xmlns:a16="http://schemas.microsoft.com/office/drawing/2014/main" id="{8B590373-6A5C-457E-B372-49782B1EFB7A}"/>
              </a:ext>
            </a:extLst>
          </p:cNvPr>
          <p:cNvSpPr/>
          <p:nvPr/>
        </p:nvSpPr>
        <p:spPr>
          <a:xfrm>
            <a:off x="3252788" y="220162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日本でも感染拡大</a:t>
            </a:r>
          </a:p>
        </p:txBody>
      </p:sp>
      <p:cxnSp>
        <p:nvCxnSpPr>
          <p:cNvPr id="105" name="直線コネクタ 104">
            <a:extLst>
              <a:ext uri="{FF2B5EF4-FFF2-40B4-BE49-F238E27FC236}">
                <a16:creationId xmlns:a16="http://schemas.microsoft.com/office/drawing/2014/main" id="{457CB2D2-141A-463D-BB1E-B4BF8529C71D}"/>
              </a:ext>
            </a:extLst>
          </p:cNvPr>
          <p:cNvCxnSpPr>
            <a:cxnSpLocks/>
            <a:stCxn id="27" idx="0"/>
            <a:endCxn id="104" idx="2"/>
          </p:cNvCxnSpPr>
          <p:nvPr/>
        </p:nvCxnSpPr>
        <p:spPr>
          <a:xfrm flipV="1">
            <a:off x="3892772" y="2573103"/>
            <a:ext cx="145829" cy="19986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09" name="テキスト ボックス 108">
            <a:extLst>
              <a:ext uri="{FF2B5EF4-FFF2-40B4-BE49-F238E27FC236}">
                <a16:creationId xmlns:a16="http://schemas.microsoft.com/office/drawing/2014/main" id="{92A7A9CB-7F17-4306-9D10-A3658FC87FED}"/>
              </a:ext>
            </a:extLst>
          </p:cNvPr>
          <p:cNvSpPr txBox="1"/>
          <p:nvPr/>
        </p:nvSpPr>
        <p:spPr>
          <a:xfrm>
            <a:off x="4325846" y="5410637"/>
            <a:ext cx="677108" cy="913070"/>
          </a:xfrm>
          <a:prstGeom prst="rect">
            <a:avLst/>
          </a:prstGeom>
          <a:solidFill>
            <a:srgbClr val="FFFF00"/>
          </a:solidFill>
        </p:spPr>
        <p:txBody>
          <a:bodyPr vert="eaVert" wrap="none" rtlCol="0">
            <a:spAutoFit/>
          </a:bodyPr>
          <a:lstStyle/>
          <a:p>
            <a:r>
              <a:rPr kumimoji="1" lang="ja-JP" altLang="en-US" sz="1600" dirty="0">
                <a:latin typeface="AR丸ゴシック体E" panose="020F0909000000000000" pitchFamily="49" charset="-128"/>
                <a:ea typeface="AR丸ゴシック体E" panose="020F0909000000000000" pitchFamily="49" charset="-128"/>
              </a:rPr>
              <a:t>医療体制</a:t>
            </a:r>
            <a:endParaRPr kumimoji="1" lang="en-US" altLang="ja-JP" sz="1600" dirty="0">
              <a:latin typeface="AR丸ゴシック体E" panose="020F0909000000000000" pitchFamily="49" charset="-128"/>
              <a:ea typeface="AR丸ゴシック体E" panose="020F0909000000000000" pitchFamily="49" charset="-128"/>
            </a:endParaRPr>
          </a:p>
          <a:p>
            <a:r>
              <a:rPr kumimoji="1" lang="ja-JP" altLang="en-US" sz="1600" dirty="0">
                <a:latin typeface="AR丸ゴシック体E" panose="020F0909000000000000" pitchFamily="49" charset="-128"/>
                <a:ea typeface="AR丸ゴシック体E" panose="020F0909000000000000" pitchFamily="49" charset="-128"/>
              </a:rPr>
              <a:t>　の充実</a:t>
            </a:r>
          </a:p>
        </p:txBody>
      </p:sp>
      <p:sp>
        <p:nvSpPr>
          <p:cNvPr id="110" name="テキスト ボックス 109">
            <a:extLst>
              <a:ext uri="{FF2B5EF4-FFF2-40B4-BE49-F238E27FC236}">
                <a16:creationId xmlns:a16="http://schemas.microsoft.com/office/drawing/2014/main" id="{2509DEF1-5F8F-447A-AEE7-BEC2DE9690F1}"/>
              </a:ext>
            </a:extLst>
          </p:cNvPr>
          <p:cNvSpPr txBox="1"/>
          <p:nvPr/>
        </p:nvSpPr>
        <p:spPr>
          <a:xfrm>
            <a:off x="3565174" y="5398292"/>
            <a:ext cx="677108" cy="913070"/>
          </a:xfrm>
          <a:prstGeom prst="rect">
            <a:avLst/>
          </a:prstGeom>
          <a:solidFill>
            <a:schemeClr val="accent5">
              <a:lumMod val="40000"/>
              <a:lumOff val="60000"/>
            </a:schemeClr>
          </a:solidFill>
          <a:ln>
            <a:solidFill>
              <a:schemeClr val="tx1">
                <a:lumMod val="50000"/>
                <a:lumOff val="50000"/>
              </a:schemeClr>
            </a:solidFill>
          </a:ln>
        </p:spPr>
        <p:txBody>
          <a:bodyPr vert="eaVert" wrap="none" rtlCol="0">
            <a:spAutoFit/>
          </a:bodyPr>
          <a:lstStyle/>
          <a:p>
            <a:r>
              <a:rPr kumimoji="1" lang="ja-JP" altLang="en-US" sz="1600" dirty="0">
                <a:latin typeface="AR丸ゴシック体E" panose="020F0909000000000000" pitchFamily="49" charset="-128"/>
                <a:ea typeface="AR丸ゴシック体E" panose="020F0909000000000000" pitchFamily="49" charset="-128"/>
              </a:rPr>
              <a:t>感染拡大</a:t>
            </a:r>
            <a:endParaRPr kumimoji="1" lang="en-US" altLang="ja-JP" sz="1600" dirty="0">
              <a:latin typeface="AR丸ゴシック体E" panose="020F0909000000000000" pitchFamily="49" charset="-128"/>
              <a:ea typeface="AR丸ゴシック体E" panose="020F0909000000000000" pitchFamily="49" charset="-128"/>
            </a:endParaRPr>
          </a:p>
          <a:p>
            <a:r>
              <a:rPr kumimoji="1" lang="ja-JP" altLang="en-US" sz="1600" dirty="0">
                <a:latin typeface="AR丸ゴシック体E" panose="020F0909000000000000" pitchFamily="49" charset="-128"/>
                <a:ea typeface="AR丸ゴシック体E" panose="020F0909000000000000" pitchFamily="49" charset="-128"/>
              </a:rPr>
              <a:t>　の防止</a:t>
            </a:r>
          </a:p>
        </p:txBody>
      </p:sp>
      <p:sp>
        <p:nvSpPr>
          <p:cNvPr id="111" name="テキスト ボックス 110">
            <a:extLst>
              <a:ext uri="{FF2B5EF4-FFF2-40B4-BE49-F238E27FC236}">
                <a16:creationId xmlns:a16="http://schemas.microsoft.com/office/drawing/2014/main" id="{5C9E9AB1-099D-4787-93CE-BA42DE19EFE1}"/>
              </a:ext>
            </a:extLst>
          </p:cNvPr>
          <p:cNvSpPr txBox="1"/>
          <p:nvPr/>
        </p:nvSpPr>
        <p:spPr>
          <a:xfrm>
            <a:off x="2792819" y="5398292"/>
            <a:ext cx="677108" cy="919828"/>
          </a:xfrm>
          <a:prstGeom prst="rect">
            <a:avLst/>
          </a:prstGeom>
          <a:solidFill>
            <a:srgbClr val="99FF33"/>
          </a:solidFill>
          <a:ln>
            <a:solidFill>
              <a:schemeClr val="tx1">
                <a:lumMod val="50000"/>
                <a:lumOff val="50000"/>
              </a:schemeClr>
            </a:solidFill>
          </a:ln>
        </p:spPr>
        <p:txBody>
          <a:bodyPr vert="eaVert" wrap="square" rtlCol="0">
            <a:spAutoFit/>
          </a:bodyPr>
          <a:lstStyle/>
          <a:p>
            <a:r>
              <a:rPr kumimoji="1" lang="ja-JP" altLang="en-US" sz="1600" dirty="0">
                <a:latin typeface="AR丸ゴシック体E" panose="020F0909000000000000" pitchFamily="49" charset="-128"/>
                <a:ea typeface="AR丸ゴシック体E" panose="020F0909000000000000" pitchFamily="49" charset="-128"/>
              </a:rPr>
              <a:t>経済的な</a:t>
            </a:r>
            <a:endParaRPr kumimoji="1" lang="en-US" altLang="ja-JP" sz="1600" dirty="0">
              <a:latin typeface="AR丸ゴシック体E" panose="020F0909000000000000" pitchFamily="49" charset="-128"/>
              <a:ea typeface="AR丸ゴシック体E" panose="020F0909000000000000" pitchFamily="49" charset="-128"/>
            </a:endParaRPr>
          </a:p>
          <a:p>
            <a:r>
              <a:rPr kumimoji="1" lang="ja-JP" altLang="en-US" sz="1600" dirty="0">
                <a:latin typeface="AR丸ゴシック体E" panose="020F0909000000000000" pitchFamily="49" charset="-128"/>
                <a:ea typeface="AR丸ゴシック体E" panose="020F0909000000000000" pitchFamily="49" charset="-128"/>
              </a:rPr>
              <a:t>　　支援</a:t>
            </a:r>
          </a:p>
        </p:txBody>
      </p:sp>
      <p:sp>
        <p:nvSpPr>
          <p:cNvPr id="99" name="正方形/長方形 98">
            <a:extLst>
              <a:ext uri="{FF2B5EF4-FFF2-40B4-BE49-F238E27FC236}">
                <a16:creationId xmlns:a16="http://schemas.microsoft.com/office/drawing/2014/main" id="{7F90DA45-4966-4254-B665-D2ADE8F9838F}"/>
              </a:ext>
            </a:extLst>
          </p:cNvPr>
          <p:cNvSpPr/>
          <p:nvPr/>
        </p:nvSpPr>
        <p:spPr>
          <a:xfrm>
            <a:off x="5593205" y="329055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FF"/>
                </a:highlight>
              </a:rPr>
              <a:t>テレワークが拡大</a:t>
            </a:r>
          </a:p>
        </p:txBody>
      </p:sp>
      <p:sp>
        <p:nvSpPr>
          <p:cNvPr id="100" name="正方形/長方形 99">
            <a:extLst>
              <a:ext uri="{FF2B5EF4-FFF2-40B4-BE49-F238E27FC236}">
                <a16:creationId xmlns:a16="http://schemas.microsoft.com/office/drawing/2014/main" id="{FA918D89-F304-4CB8-8D1D-EF1B4293B7D8}"/>
              </a:ext>
            </a:extLst>
          </p:cNvPr>
          <p:cNvSpPr/>
          <p:nvPr/>
        </p:nvSpPr>
        <p:spPr>
          <a:xfrm>
            <a:off x="5619751" y="189547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00"/>
                </a:highlight>
              </a:rPr>
              <a:t>企業の倒産</a:t>
            </a:r>
          </a:p>
        </p:txBody>
      </p:sp>
      <p:sp>
        <p:nvSpPr>
          <p:cNvPr id="102" name="正方形/長方形 101">
            <a:extLst>
              <a:ext uri="{FF2B5EF4-FFF2-40B4-BE49-F238E27FC236}">
                <a16:creationId xmlns:a16="http://schemas.microsoft.com/office/drawing/2014/main" id="{088ACB16-5B29-4300-99EF-2930EBF2BF50}"/>
              </a:ext>
            </a:extLst>
          </p:cNvPr>
          <p:cNvSpPr/>
          <p:nvPr/>
        </p:nvSpPr>
        <p:spPr>
          <a:xfrm>
            <a:off x="5617390" y="2410385"/>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00"/>
                </a:highlight>
              </a:rPr>
              <a:t>持続化給付金</a:t>
            </a:r>
          </a:p>
        </p:txBody>
      </p:sp>
      <p:sp>
        <p:nvSpPr>
          <p:cNvPr id="103" name="正方形/長方形 102">
            <a:extLst>
              <a:ext uri="{FF2B5EF4-FFF2-40B4-BE49-F238E27FC236}">
                <a16:creationId xmlns:a16="http://schemas.microsoft.com/office/drawing/2014/main" id="{77028918-5B00-4F64-B808-6AD5F7A63164}"/>
              </a:ext>
            </a:extLst>
          </p:cNvPr>
          <p:cNvSpPr/>
          <p:nvPr/>
        </p:nvSpPr>
        <p:spPr>
          <a:xfrm>
            <a:off x="5619751" y="285805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00"/>
                </a:highlight>
              </a:rPr>
              <a:t>ひとり１０万円</a:t>
            </a:r>
          </a:p>
        </p:txBody>
      </p:sp>
      <p:sp>
        <p:nvSpPr>
          <p:cNvPr id="112" name="正方形/長方形 111">
            <a:extLst>
              <a:ext uri="{FF2B5EF4-FFF2-40B4-BE49-F238E27FC236}">
                <a16:creationId xmlns:a16="http://schemas.microsoft.com/office/drawing/2014/main" id="{442FA2F3-C086-4023-A233-6235C906F10D}"/>
              </a:ext>
            </a:extLst>
          </p:cNvPr>
          <p:cNvSpPr/>
          <p:nvPr/>
        </p:nvSpPr>
        <p:spPr>
          <a:xfrm>
            <a:off x="4181486" y="47445"/>
            <a:ext cx="1571625" cy="371475"/>
          </a:xfrm>
          <a:prstGeom prst="rect">
            <a:avLst/>
          </a:prstGeom>
          <a:solidFill>
            <a:srgbClr val="FFFF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ＷＨＯがコロナ対策について話し合った</a:t>
            </a:r>
          </a:p>
        </p:txBody>
      </p:sp>
      <p:sp>
        <p:nvSpPr>
          <p:cNvPr id="113" name="正方形/長方形 112">
            <a:extLst>
              <a:ext uri="{FF2B5EF4-FFF2-40B4-BE49-F238E27FC236}">
                <a16:creationId xmlns:a16="http://schemas.microsoft.com/office/drawing/2014/main" id="{D56140F5-2384-477E-BFD8-E5D7EF508740}"/>
              </a:ext>
            </a:extLst>
          </p:cNvPr>
          <p:cNvSpPr/>
          <p:nvPr/>
        </p:nvSpPr>
        <p:spPr>
          <a:xfrm>
            <a:off x="6990021" y="945271"/>
            <a:ext cx="1735899" cy="447811"/>
          </a:xfrm>
          <a:prstGeom prst="rect">
            <a:avLst/>
          </a:prstGeom>
          <a:solidFill>
            <a:srgbClr val="99FF33"/>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highlight>
                  <a:srgbClr val="00FF00"/>
                </a:highlight>
              </a:rPr>
              <a:t>世界経済が最悪に</a:t>
            </a:r>
            <a:endParaRPr kumimoji="1" lang="en-US" altLang="ja-JP" sz="1400" b="1" dirty="0">
              <a:solidFill>
                <a:schemeClr val="tx1"/>
              </a:solidFill>
              <a:highlight>
                <a:srgbClr val="00FF00"/>
              </a:highlight>
            </a:endParaRPr>
          </a:p>
        </p:txBody>
      </p:sp>
      <p:cxnSp>
        <p:nvCxnSpPr>
          <p:cNvPr id="114" name="直線コネクタ 113">
            <a:extLst>
              <a:ext uri="{FF2B5EF4-FFF2-40B4-BE49-F238E27FC236}">
                <a16:creationId xmlns:a16="http://schemas.microsoft.com/office/drawing/2014/main" id="{E5B88CA0-596D-4FAD-A753-68A4A4D33BCC}"/>
              </a:ext>
            </a:extLst>
          </p:cNvPr>
          <p:cNvCxnSpPr>
            <a:cxnSpLocks/>
            <a:stCxn id="100" idx="0"/>
            <a:endCxn id="113" idx="2"/>
          </p:cNvCxnSpPr>
          <p:nvPr/>
        </p:nvCxnSpPr>
        <p:spPr>
          <a:xfrm flipV="1">
            <a:off x="6405564" y="1393082"/>
            <a:ext cx="1452407" cy="50239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17" name="直線コネクタ 116">
            <a:extLst>
              <a:ext uri="{FF2B5EF4-FFF2-40B4-BE49-F238E27FC236}">
                <a16:creationId xmlns:a16="http://schemas.microsoft.com/office/drawing/2014/main" id="{8571CBBF-59D5-47A7-9369-37D1B37A8A26}"/>
              </a:ext>
            </a:extLst>
          </p:cNvPr>
          <p:cNvCxnSpPr>
            <a:cxnSpLocks/>
            <a:stCxn id="49" idx="3"/>
            <a:endCxn id="113" idx="2"/>
          </p:cNvCxnSpPr>
          <p:nvPr/>
        </p:nvCxnSpPr>
        <p:spPr>
          <a:xfrm flipV="1">
            <a:off x="4691060" y="1393082"/>
            <a:ext cx="3166911" cy="40528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06" name="正方形/長方形 105">
            <a:extLst>
              <a:ext uri="{FF2B5EF4-FFF2-40B4-BE49-F238E27FC236}">
                <a16:creationId xmlns:a16="http://schemas.microsoft.com/office/drawing/2014/main" id="{2E4FC091-CE97-4246-A2FE-73ECF78511A1}"/>
              </a:ext>
            </a:extLst>
          </p:cNvPr>
          <p:cNvSpPr/>
          <p:nvPr/>
        </p:nvSpPr>
        <p:spPr>
          <a:xfrm>
            <a:off x="7506902" y="2281240"/>
            <a:ext cx="1571625" cy="530684"/>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取り組みに協力しようとしない人や店</a:t>
            </a:r>
          </a:p>
        </p:txBody>
      </p:sp>
      <p:sp>
        <p:nvSpPr>
          <p:cNvPr id="107" name="正方形/長方形 106">
            <a:extLst>
              <a:ext uri="{FF2B5EF4-FFF2-40B4-BE49-F238E27FC236}">
                <a16:creationId xmlns:a16="http://schemas.microsoft.com/office/drawing/2014/main" id="{0DAAE706-891D-444E-9E0D-15E954B7AE8C}"/>
              </a:ext>
            </a:extLst>
          </p:cNvPr>
          <p:cNvSpPr/>
          <p:nvPr/>
        </p:nvSpPr>
        <p:spPr>
          <a:xfrm>
            <a:off x="7521093" y="2892365"/>
            <a:ext cx="1571625" cy="530684"/>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我慢して、協力しようとする人や店</a:t>
            </a:r>
          </a:p>
        </p:txBody>
      </p:sp>
    </p:spTree>
    <p:extLst>
      <p:ext uri="{BB962C8B-B14F-4D97-AF65-F5344CB8AC3E}">
        <p14:creationId xmlns:p14="http://schemas.microsoft.com/office/powerpoint/2010/main" val="767227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anim calcmode="lin" valueType="num">
                                      <p:cBhvr additive="base">
                                        <p:cTn id="7" dur="500" fill="hold"/>
                                        <p:tgtEl>
                                          <p:spTgt spid="100"/>
                                        </p:tgtEl>
                                        <p:attrNameLst>
                                          <p:attrName>ppt_x</p:attrName>
                                        </p:attrNameLst>
                                      </p:cBhvr>
                                      <p:tavLst>
                                        <p:tav tm="0">
                                          <p:val>
                                            <p:strVal val="1+#ppt_w/2"/>
                                          </p:val>
                                        </p:tav>
                                        <p:tav tm="100000">
                                          <p:val>
                                            <p:strVal val="#ppt_x"/>
                                          </p:val>
                                        </p:tav>
                                      </p:tavLst>
                                    </p:anim>
                                    <p:anim calcmode="lin" valueType="num">
                                      <p:cBhvr additive="base">
                                        <p:cTn id="8" dur="500" fill="hold"/>
                                        <p:tgtEl>
                                          <p:spTgt spid="10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1500"/>
                                  </p:stCondLst>
                                  <p:childTnLst>
                                    <p:set>
                                      <p:cBhvr>
                                        <p:cTn id="11" dur="1" fill="hold">
                                          <p:stCondLst>
                                            <p:cond delay="0"/>
                                          </p:stCondLst>
                                        </p:cTn>
                                        <p:tgtEl>
                                          <p:spTgt spid="102"/>
                                        </p:tgtEl>
                                        <p:attrNameLst>
                                          <p:attrName>style.visibility</p:attrName>
                                        </p:attrNameLst>
                                      </p:cBhvr>
                                      <p:to>
                                        <p:strVal val="visible"/>
                                      </p:to>
                                    </p:set>
                                    <p:anim calcmode="lin" valueType="num">
                                      <p:cBhvr additive="base">
                                        <p:cTn id="12" dur="500" fill="hold"/>
                                        <p:tgtEl>
                                          <p:spTgt spid="102"/>
                                        </p:tgtEl>
                                        <p:attrNameLst>
                                          <p:attrName>ppt_x</p:attrName>
                                        </p:attrNameLst>
                                      </p:cBhvr>
                                      <p:tavLst>
                                        <p:tav tm="0">
                                          <p:val>
                                            <p:strVal val="1+#ppt_w/2"/>
                                          </p:val>
                                        </p:tav>
                                        <p:tav tm="100000">
                                          <p:val>
                                            <p:strVal val="#ppt_x"/>
                                          </p:val>
                                        </p:tav>
                                      </p:tavLst>
                                    </p:anim>
                                    <p:anim calcmode="lin" valueType="num">
                                      <p:cBhvr additive="base">
                                        <p:cTn id="13" dur="500" fill="hold"/>
                                        <p:tgtEl>
                                          <p:spTgt spid="102"/>
                                        </p:tgtEl>
                                        <p:attrNameLst>
                                          <p:attrName>ppt_y</p:attrName>
                                        </p:attrNameLst>
                                      </p:cBhvr>
                                      <p:tavLst>
                                        <p:tav tm="0">
                                          <p:val>
                                            <p:strVal val="#ppt_y"/>
                                          </p:val>
                                        </p:tav>
                                        <p:tav tm="100000">
                                          <p:val>
                                            <p:strVal val="#ppt_y"/>
                                          </p:val>
                                        </p:tav>
                                      </p:tavLst>
                                    </p:anim>
                                  </p:childTnLst>
                                </p:cTn>
                              </p:par>
                              <p:par>
                                <p:cTn id="14" presetID="2" presetClass="entr" presetSubtype="3" fill="hold" grpId="0" nodeType="withEffect">
                                  <p:stCondLst>
                                    <p:cond delay="1500"/>
                                  </p:stCondLst>
                                  <p:childTnLst>
                                    <p:set>
                                      <p:cBhvr>
                                        <p:cTn id="15" dur="1" fill="hold">
                                          <p:stCondLst>
                                            <p:cond delay="0"/>
                                          </p:stCondLst>
                                        </p:cTn>
                                        <p:tgtEl>
                                          <p:spTgt spid="103"/>
                                        </p:tgtEl>
                                        <p:attrNameLst>
                                          <p:attrName>style.visibility</p:attrName>
                                        </p:attrNameLst>
                                      </p:cBhvr>
                                      <p:to>
                                        <p:strVal val="visible"/>
                                      </p:to>
                                    </p:set>
                                    <p:anim calcmode="lin" valueType="num">
                                      <p:cBhvr additive="base">
                                        <p:cTn id="16" dur="500" fill="hold"/>
                                        <p:tgtEl>
                                          <p:spTgt spid="103"/>
                                        </p:tgtEl>
                                        <p:attrNameLst>
                                          <p:attrName>ppt_x</p:attrName>
                                        </p:attrNameLst>
                                      </p:cBhvr>
                                      <p:tavLst>
                                        <p:tav tm="0">
                                          <p:val>
                                            <p:strVal val="1+#ppt_w/2"/>
                                          </p:val>
                                        </p:tav>
                                        <p:tav tm="100000">
                                          <p:val>
                                            <p:strVal val="#ppt_x"/>
                                          </p:val>
                                        </p:tav>
                                      </p:tavLst>
                                    </p:anim>
                                    <p:anim calcmode="lin" valueType="num">
                                      <p:cBhvr additive="base">
                                        <p:cTn id="17" dur="500" fill="hold"/>
                                        <p:tgtEl>
                                          <p:spTgt spid="103"/>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grpId="0" nodeType="clickEffect">
                                  <p:stCondLst>
                                    <p:cond delay="0"/>
                                  </p:stCondLst>
                                  <p:childTnLst>
                                    <p:set>
                                      <p:cBhvr>
                                        <p:cTn id="21" dur="1" fill="hold">
                                          <p:stCondLst>
                                            <p:cond delay="0"/>
                                          </p:stCondLst>
                                        </p:cTn>
                                        <p:tgtEl>
                                          <p:spTgt spid="113"/>
                                        </p:tgtEl>
                                        <p:attrNameLst>
                                          <p:attrName>style.visibility</p:attrName>
                                        </p:attrNameLst>
                                      </p:cBhvr>
                                      <p:to>
                                        <p:strVal val="visible"/>
                                      </p:to>
                                    </p:set>
                                    <p:anim calcmode="lin" valueType="num">
                                      <p:cBhvr additive="base">
                                        <p:cTn id="22" dur="500" fill="hold"/>
                                        <p:tgtEl>
                                          <p:spTgt spid="113"/>
                                        </p:tgtEl>
                                        <p:attrNameLst>
                                          <p:attrName>ppt_x</p:attrName>
                                        </p:attrNameLst>
                                      </p:cBhvr>
                                      <p:tavLst>
                                        <p:tav tm="0">
                                          <p:val>
                                            <p:strVal val="1+#ppt_w/2"/>
                                          </p:val>
                                        </p:tav>
                                        <p:tav tm="100000">
                                          <p:val>
                                            <p:strVal val="#ppt_x"/>
                                          </p:val>
                                        </p:tav>
                                      </p:tavLst>
                                    </p:anim>
                                    <p:anim calcmode="lin" valueType="num">
                                      <p:cBhvr additive="base">
                                        <p:cTn id="23" dur="500" fill="hold"/>
                                        <p:tgtEl>
                                          <p:spTgt spid="113"/>
                                        </p:tgtEl>
                                        <p:attrNameLst>
                                          <p:attrName>ppt_y</p:attrName>
                                        </p:attrNameLst>
                                      </p:cBhvr>
                                      <p:tavLst>
                                        <p:tav tm="0">
                                          <p:val>
                                            <p:strVal val="#ppt_y"/>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17"/>
                                        </p:tgtEl>
                                        <p:attrNameLst>
                                          <p:attrName>style.visibility</p:attrName>
                                        </p:attrNameLst>
                                      </p:cBhvr>
                                      <p:to>
                                        <p:strVal val="visible"/>
                                      </p:to>
                                    </p:set>
                                    <p:animEffect transition="in" filter="fade">
                                      <p:cBhvr>
                                        <p:cTn id="26" dur="1000"/>
                                        <p:tgtEl>
                                          <p:spTgt spid="117"/>
                                        </p:tgtEl>
                                      </p:cBhvr>
                                    </p:animEffect>
                                    <p:anim calcmode="lin" valueType="num">
                                      <p:cBhvr>
                                        <p:cTn id="27" dur="1000" fill="hold"/>
                                        <p:tgtEl>
                                          <p:spTgt spid="117"/>
                                        </p:tgtEl>
                                        <p:attrNameLst>
                                          <p:attrName>ppt_x</p:attrName>
                                        </p:attrNameLst>
                                      </p:cBhvr>
                                      <p:tavLst>
                                        <p:tav tm="0">
                                          <p:val>
                                            <p:strVal val="#ppt_x"/>
                                          </p:val>
                                        </p:tav>
                                        <p:tav tm="100000">
                                          <p:val>
                                            <p:strVal val="#ppt_x"/>
                                          </p:val>
                                        </p:tav>
                                      </p:tavLst>
                                    </p:anim>
                                    <p:anim calcmode="lin" valueType="num">
                                      <p:cBhvr>
                                        <p:cTn id="28" dur="1000" fill="hold"/>
                                        <p:tgtEl>
                                          <p:spTgt spid="117"/>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14"/>
                                        </p:tgtEl>
                                        <p:attrNameLst>
                                          <p:attrName>style.visibility</p:attrName>
                                        </p:attrNameLst>
                                      </p:cBhvr>
                                      <p:to>
                                        <p:strVal val="visible"/>
                                      </p:to>
                                    </p:set>
                                    <p:animEffect transition="in" filter="fade">
                                      <p:cBhvr>
                                        <p:cTn id="31" dur="1000"/>
                                        <p:tgtEl>
                                          <p:spTgt spid="114"/>
                                        </p:tgtEl>
                                      </p:cBhvr>
                                    </p:animEffect>
                                    <p:anim calcmode="lin" valueType="num">
                                      <p:cBhvr>
                                        <p:cTn id="32" dur="1000" fill="hold"/>
                                        <p:tgtEl>
                                          <p:spTgt spid="114"/>
                                        </p:tgtEl>
                                        <p:attrNameLst>
                                          <p:attrName>ppt_x</p:attrName>
                                        </p:attrNameLst>
                                      </p:cBhvr>
                                      <p:tavLst>
                                        <p:tav tm="0">
                                          <p:val>
                                            <p:strVal val="#ppt_x"/>
                                          </p:val>
                                        </p:tav>
                                        <p:tav tm="100000">
                                          <p:val>
                                            <p:strVal val="#ppt_x"/>
                                          </p:val>
                                        </p:tav>
                                      </p:tavLst>
                                    </p:anim>
                                    <p:anim calcmode="lin" valueType="num">
                                      <p:cBhvr>
                                        <p:cTn id="33" dur="1000" fill="hold"/>
                                        <p:tgtEl>
                                          <p:spTgt spid="1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animBg="1"/>
      <p:bldP spid="102" grpId="0" animBg="1"/>
      <p:bldP spid="103" grpId="0" animBg="1"/>
      <p:bldP spid="11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987B823-AE10-497C-94D3-1F133C5D16EB}"/>
              </a:ext>
            </a:extLst>
          </p:cNvPr>
          <p:cNvSpPr txBox="1"/>
          <p:nvPr/>
        </p:nvSpPr>
        <p:spPr>
          <a:xfrm>
            <a:off x="244929" y="330469"/>
            <a:ext cx="8735785" cy="5509200"/>
          </a:xfrm>
          <a:prstGeom prst="rect">
            <a:avLst/>
          </a:prstGeom>
          <a:noFill/>
        </p:spPr>
        <p:txBody>
          <a:bodyPr wrap="square" rtlCol="0">
            <a:spAutoFit/>
          </a:bodyPr>
          <a:lstStyle/>
          <a:p>
            <a:endParaRPr kumimoji="1" lang="en-US" altLang="ja-JP" sz="3200" dirty="0">
              <a:latin typeface="AR P丸ゴシック体E" panose="020F0900000000000000" pitchFamily="50" charset="-128"/>
              <a:ea typeface="AR P丸ゴシック体E" panose="020F0900000000000000" pitchFamily="50" charset="-128"/>
            </a:endParaRPr>
          </a:p>
          <a:p>
            <a:r>
              <a:rPr kumimoji="1" lang="ja-JP" altLang="en-US" sz="3200" dirty="0">
                <a:latin typeface="BIZ UDPゴシック" panose="020B0400000000000000" pitchFamily="50" charset="-128"/>
                <a:ea typeface="BIZ UDPゴシック" panose="020B0400000000000000" pitchFamily="50" charset="-128"/>
              </a:rPr>
              <a:t>①　新型コロナウイルス感染症への対策は</a:t>
            </a:r>
            <a:endParaRPr kumimoji="1" lang="en-US" altLang="ja-JP" sz="3200" dirty="0">
              <a:latin typeface="BIZ UDPゴシック" panose="020B0400000000000000" pitchFamily="50" charset="-128"/>
              <a:ea typeface="BIZ UDPゴシック" panose="020B0400000000000000" pitchFamily="50" charset="-128"/>
            </a:endParaRPr>
          </a:p>
          <a:p>
            <a:endParaRPr kumimoji="1" lang="en-US" altLang="ja-JP" sz="3200" dirty="0">
              <a:latin typeface="BIZ UDPゴシック" panose="020B0400000000000000" pitchFamily="50" charset="-128"/>
              <a:ea typeface="BIZ UDPゴシック" panose="020B0400000000000000" pitchFamily="50" charset="-128"/>
            </a:endParaRPr>
          </a:p>
          <a:p>
            <a:r>
              <a:rPr kumimoji="1" lang="ja-JP" altLang="en-US" sz="3200" dirty="0">
                <a:latin typeface="BIZ UDPゴシック" panose="020B0400000000000000" pitchFamily="50" charset="-128"/>
                <a:ea typeface="BIZ UDPゴシック" panose="020B0400000000000000" pitchFamily="50" charset="-128"/>
              </a:rPr>
              <a:t>　　ＳＤＧｓの何番の目標に関係する？</a:t>
            </a:r>
            <a:endParaRPr kumimoji="1" lang="en-US" altLang="ja-JP" sz="3200" dirty="0">
              <a:latin typeface="BIZ UDPゴシック" panose="020B0400000000000000" pitchFamily="50" charset="-128"/>
              <a:ea typeface="BIZ UDPゴシック" panose="020B0400000000000000" pitchFamily="50" charset="-128"/>
            </a:endParaRPr>
          </a:p>
          <a:p>
            <a:endParaRPr kumimoji="1" lang="en-US" altLang="ja-JP" sz="3200" dirty="0">
              <a:latin typeface="BIZ UDPゴシック" panose="020B0400000000000000" pitchFamily="50" charset="-128"/>
              <a:ea typeface="BIZ UDPゴシック" panose="020B0400000000000000" pitchFamily="50" charset="-128"/>
            </a:endParaRPr>
          </a:p>
          <a:p>
            <a:r>
              <a:rPr kumimoji="1" lang="ja-JP" altLang="en-US" sz="3200" dirty="0">
                <a:latin typeface="BIZ UDPゴシック" panose="020B0400000000000000" pitchFamily="50" charset="-128"/>
                <a:ea typeface="BIZ UDPゴシック" panose="020B0400000000000000" pitchFamily="50" charset="-128"/>
              </a:rPr>
              <a:t>②　ＳＤＧｓの</a:t>
            </a:r>
            <a:r>
              <a:rPr kumimoji="1" lang="en-US" altLang="ja-JP" sz="3200" dirty="0">
                <a:latin typeface="BIZ UDPゴシック" panose="020B0400000000000000" pitchFamily="50" charset="-128"/>
                <a:ea typeface="BIZ UDPゴシック" panose="020B0400000000000000" pitchFamily="50" charset="-128"/>
              </a:rPr>
              <a:t>3</a:t>
            </a:r>
            <a:r>
              <a:rPr kumimoji="1" lang="ja-JP" altLang="en-US" sz="3200" dirty="0">
                <a:latin typeface="BIZ UDPゴシック" panose="020B0400000000000000" pitchFamily="50" charset="-128"/>
                <a:ea typeface="BIZ UDPゴシック" panose="020B0400000000000000" pitchFamily="50" charset="-128"/>
              </a:rPr>
              <a:t>番「すべての人に健康と福祉を」</a:t>
            </a:r>
            <a:endParaRPr kumimoji="1" lang="en-US" altLang="ja-JP" sz="3200" dirty="0">
              <a:latin typeface="BIZ UDPゴシック" panose="020B0400000000000000" pitchFamily="50" charset="-128"/>
              <a:ea typeface="BIZ UDPゴシック" panose="020B0400000000000000" pitchFamily="50" charset="-128"/>
            </a:endParaRPr>
          </a:p>
          <a:p>
            <a:endParaRPr kumimoji="1" lang="en-US" altLang="ja-JP" sz="3200" dirty="0">
              <a:latin typeface="BIZ UDPゴシック" panose="020B0400000000000000" pitchFamily="50" charset="-128"/>
              <a:ea typeface="BIZ UDPゴシック" panose="020B0400000000000000" pitchFamily="50" charset="-128"/>
            </a:endParaRPr>
          </a:p>
          <a:p>
            <a:r>
              <a:rPr kumimoji="1" lang="ja-JP" altLang="en-US" sz="3200" dirty="0">
                <a:latin typeface="BIZ UDPゴシック" panose="020B0400000000000000" pitchFamily="50" charset="-128"/>
                <a:ea typeface="BIZ UDPゴシック" panose="020B0400000000000000" pitchFamily="50" charset="-128"/>
              </a:rPr>
              <a:t>　　の対策だけ考えていれば、新型コロナウイル</a:t>
            </a:r>
            <a:endParaRPr kumimoji="1" lang="en-US" altLang="ja-JP" sz="3200" dirty="0">
              <a:latin typeface="BIZ UDPゴシック" panose="020B0400000000000000" pitchFamily="50" charset="-128"/>
              <a:ea typeface="BIZ UDPゴシック" panose="020B0400000000000000" pitchFamily="50" charset="-128"/>
            </a:endParaRPr>
          </a:p>
          <a:p>
            <a:endParaRPr kumimoji="1" lang="en-US" altLang="ja-JP" sz="3200" dirty="0">
              <a:latin typeface="BIZ UDPゴシック" panose="020B0400000000000000" pitchFamily="50" charset="-128"/>
              <a:ea typeface="BIZ UDPゴシック" panose="020B0400000000000000" pitchFamily="50" charset="-128"/>
            </a:endParaRPr>
          </a:p>
          <a:p>
            <a:r>
              <a:rPr kumimoji="1" lang="ja-JP" altLang="en-US" sz="3200" dirty="0">
                <a:latin typeface="BIZ UDPゴシック" panose="020B0400000000000000" pitchFamily="50" charset="-128"/>
                <a:ea typeface="BIZ UDPゴシック" panose="020B0400000000000000" pitchFamily="50" charset="-128"/>
              </a:rPr>
              <a:t>　　スの問題は、解決できるの？</a:t>
            </a:r>
            <a:endParaRPr kumimoji="1" lang="en-US" altLang="ja-JP" sz="3200" dirty="0">
              <a:latin typeface="AR P丸ゴシック体E" panose="020F0900000000000000" pitchFamily="50" charset="-128"/>
              <a:ea typeface="AR P丸ゴシック体E" panose="020F0900000000000000" pitchFamily="50" charset="-128"/>
            </a:endParaRPr>
          </a:p>
          <a:p>
            <a:r>
              <a:rPr kumimoji="1" lang="ja-JP" altLang="en-US" sz="3200" dirty="0">
                <a:latin typeface="AR P丸ゴシック体E" panose="020F0900000000000000" pitchFamily="50" charset="-128"/>
                <a:ea typeface="AR P丸ゴシック体E" panose="020F0900000000000000" pitchFamily="50" charset="-128"/>
              </a:rPr>
              <a:t>　</a:t>
            </a:r>
            <a:endParaRPr kumimoji="1" lang="en-US" altLang="ja-JP" sz="3200" dirty="0">
              <a:latin typeface="AR P丸ゴシック体E" panose="020F0900000000000000" pitchFamily="50" charset="-128"/>
              <a:ea typeface="AR P丸ゴシック体E" panose="020F0900000000000000" pitchFamily="50" charset="-128"/>
            </a:endParaRPr>
          </a:p>
        </p:txBody>
      </p:sp>
    </p:spTree>
    <p:extLst>
      <p:ext uri="{BB962C8B-B14F-4D97-AF65-F5344CB8AC3E}">
        <p14:creationId xmlns:p14="http://schemas.microsoft.com/office/powerpoint/2010/main" val="4002064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5" end="5"/>
                                            </p:txEl>
                                          </p:spTgt>
                                        </p:tgtEl>
                                        <p:attrNameLst>
                                          <p:attrName>style.visibility</p:attrName>
                                        </p:attrNameLst>
                                      </p:cBhvr>
                                      <p:to>
                                        <p:strVal val="visible"/>
                                      </p:to>
                                    </p:set>
                                    <p:animEffect transition="in" filter="fade">
                                      <p:cBhvr>
                                        <p:cTn id="7" dur="1000"/>
                                        <p:tgtEl>
                                          <p:spTgt spid="2">
                                            <p:txEl>
                                              <p:pRg st="5" end="5"/>
                                            </p:txEl>
                                          </p:spTgt>
                                        </p:tgtEl>
                                      </p:cBhvr>
                                    </p:animEffect>
                                    <p:anim calcmode="lin" valueType="num">
                                      <p:cBhvr>
                                        <p:cTn id="8"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5" end="5"/>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7" end="7"/>
                                            </p:txEl>
                                          </p:spTgt>
                                        </p:tgtEl>
                                        <p:attrNameLst>
                                          <p:attrName>style.visibility</p:attrName>
                                        </p:attrNameLst>
                                      </p:cBhvr>
                                      <p:to>
                                        <p:strVal val="visible"/>
                                      </p:to>
                                    </p:set>
                                    <p:animEffect transition="in" filter="fade">
                                      <p:cBhvr>
                                        <p:cTn id="12" dur="1000"/>
                                        <p:tgtEl>
                                          <p:spTgt spid="2">
                                            <p:txEl>
                                              <p:pRg st="7" end="7"/>
                                            </p:txEl>
                                          </p:spTgt>
                                        </p:tgtEl>
                                      </p:cBhvr>
                                    </p:animEffect>
                                    <p:anim calcmode="lin" valueType="num">
                                      <p:cBhvr>
                                        <p:cTn id="13"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7" end="7"/>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9" end="9"/>
                                            </p:txEl>
                                          </p:spTgt>
                                        </p:tgtEl>
                                        <p:attrNameLst>
                                          <p:attrName>style.visibility</p:attrName>
                                        </p:attrNameLst>
                                      </p:cBhvr>
                                      <p:to>
                                        <p:strVal val="visible"/>
                                      </p:to>
                                    </p:set>
                                    <p:animEffect transition="in" filter="fade">
                                      <p:cBhvr>
                                        <p:cTn id="17" dur="1000"/>
                                        <p:tgtEl>
                                          <p:spTgt spid="2">
                                            <p:txEl>
                                              <p:pRg st="9" end="9"/>
                                            </p:txEl>
                                          </p:spTgt>
                                        </p:tgtEl>
                                      </p:cBhvr>
                                    </p:animEffect>
                                    <p:anim calcmode="lin" valueType="num">
                                      <p:cBhvr>
                                        <p:cTn id="18"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9" end="9"/>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10" end="10"/>
                                            </p:txEl>
                                          </p:spTgt>
                                        </p:tgtEl>
                                        <p:attrNameLst>
                                          <p:attrName>style.visibility</p:attrName>
                                        </p:attrNameLst>
                                      </p:cBhvr>
                                      <p:to>
                                        <p:strVal val="visible"/>
                                      </p:to>
                                    </p:set>
                                    <p:animEffect transition="in" filter="fade">
                                      <p:cBhvr>
                                        <p:cTn id="22" dur="1000"/>
                                        <p:tgtEl>
                                          <p:spTgt spid="2">
                                            <p:txEl>
                                              <p:pRg st="10" end="10"/>
                                            </p:txEl>
                                          </p:spTgt>
                                        </p:tgtEl>
                                      </p:cBhvr>
                                    </p:animEffect>
                                    <p:anim calcmode="lin" valueType="num">
                                      <p:cBhvr>
                                        <p:cTn id="23"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7C6C4B6A-6B80-4258-A17A-2A97A292E0E4}"/>
              </a:ext>
            </a:extLst>
          </p:cNvPr>
          <p:cNvPicPr>
            <a:picLocks noChangeAspect="1"/>
          </p:cNvPicPr>
          <p:nvPr/>
        </p:nvPicPr>
        <p:blipFill>
          <a:blip r:embed="rId3"/>
          <a:stretch>
            <a:fillRect/>
          </a:stretch>
        </p:blipFill>
        <p:spPr>
          <a:xfrm>
            <a:off x="0" y="196738"/>
            <a:ext cx="9144000" cy="6464524"/>
          </a:xfrm>
          <a:prstGeom prst="rect">
            <a:avLst/>
          </a:prstGeom>
        </p:spPr>
      </p:pic>
    </p:spTree>
    <p:extLst>
      <p:ext uri="{BB962C8B-B14F-4D97-AF65-F5344CB8AC3E}">
        <p14:creationId xmlns:p14="http://schemas.microsoft.com/office/powerpoint/2010/main" val="3900391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直線コネクタ 1">
            <a:extLst>
              <a:ext uri="{FF2B5EF4-FFF2-40B4-BE49-F238E27FC236}">
                <a16:creationId xmlns:a16="http://schemas.microsoft.com/office/drawing/2014/main" id="{BA8B4AE9-40E2-40A9-97CE-0DFF78CAF905}"/>
              </a:ext>
            </a:extLst>
          </p:cNvPr>
          <p:cNvCxnSpPr>
            <a:cxnSpLocks/>
            <a:stCxn id="27" idx="0"/>
            <a:endCxn id="6" idx="2"/>
          </p:cNvCxnSpPr>
          <p:nvPr/>
        </p:nvCxnSpPr>
        <p:spPr>
          <a:xfrm flipH="1" flipV="1">
            <a:off x="3270714" y="653668"/>
            <a:ext cx="622058" cy="211929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 name="直線コネクタ 4">
            <a:extLst>
              <a:ext uri="{FF2B5EF4-FFF2-40B4-BE49-F238E27FC236}">
                <a16:creationId xmlns:a16="http://schemas.microsoft.com/office/drawing/2014/main" id="{8317F9CA-5662-4995-AAD6-31276C067080}"/>
              </a:ext>
            </a:extLst>
          </p:cNvPr>
          <p:cNvCxnSpPr>
            <a:cxnSpLocks/>
            <a:stCxn id="6" idx="3"/>
            <a:endCxn id="22" idx="0"/>
          </p:cNvCxnSpPr>
          <p:nvPr/>
        </p:nvCxnSpPr>
        <p:spPr>
          <a:xfrm>
            <a:off x="4056526" y="467931"/>
            <a:ext cx="2339513" cy="142754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6" name="正方形/長方形 5">
            <a:extLst>
              <a:ext uri="{FF2B5EF4-FFF2-40B4-BE49-F238E27FC236}">
                <a16:creationId xmlns:a16="http://schemas.microsoft.com/office/drawing/2014/main" id="{AD089D06-1886-4990-BD38-D2CB744DA74D}"/>
              </a:ext>
            </a:extLst>
          </p:cNvPr>
          <p:cNvSpPr/>
          <p:nvPr/>
        </p:nvSpPr>
        <p:spPr>
          <a:xfrm>
            <a:off x="2484901" y="28219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中国でコロナが蔓延</a:t>
            </a:r>
          </a:p>
        </p:txBody>
      </p:sp>
      <p:sp>
        <p:nvSpPr>
          <p:cNvPr id="7" name="正方形/長方形 6">
            <a:extLst>
              <a:ext uri="{FF2B5EF4-FFF2-40B4-BE49-F238E27FC236}">
                <a16:creationId xmlns:a16="http://schemas.microsoft.com/office/drawing/2014/main" id="{2E5AB850-105C-4090-BEC6-9C2D89BF24E1}"/>
              </a:ext>
            </a:extLst>
          </p:cNvPr>
          <p:cNvSpPr/>
          <p:nvPr/>
        </p:nvSpPr>
        <p:spPr>
          <a:xfrm>
            <a:off x="136329" y="333850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solidFill>
                <a:highlight>
                  <a:srgbClr val="FFFF00"/>
                </a:highlight>
              </a:rPr>
              <a:t>お医者さんが大変</a:t>
            </a:r>
            <a:endParaRPr kumimoji="1" lang="ja-JP" altLang="en-US" sz="1200" b="1" dirty="0">
              <a:solidFill>
                <a:schemeClr val="tx1"/>
              </a:solidFill>
              <a:highlight>
                <a:srgbClr val="FFFF00"/>
              </a:highlight>
            </a:endParaRPr>
          </a:p>
        </p:txBody>
      </p:sp>
      <p:sp>
        <p:nvSpPr>
          <p:cNvPr id="8" name="正方形/長方形 7">
            <a:extLst>
              <a:ext uri="{FF2B5EF4-FFF2-40B4-BE49-F238E27FC236}">
                <a16:creationId xmlns:a16="http://schemas.microsoft.com/office/drawing/2014/main" id="{25DA1305-B2BA-46A0-A3DB-4E7F0E094710}"/>
              </a:ext>
            </a:extLst>
          </p:cNvPr>
          <p:cNvSpPr/>
          <p:nvPr/>
        </p:nvSpPr>
        <p:spPr>
          <a:xfrm>
            <a:off x="781055" y="4993480"/>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b="1"/>
          </a:p>
        </p:txBody>
      </p:sp>
      <p:sp>
        <p:nvSpPr>
          <p:cNvPr id="9" name="正方形/長方形 8">
            <a:extLst>
              <a:ext uri="{FF2B5EF4-FFF2-40B4-BE49-F238E27FC236}">
                <a16:creationId xmlns:a16="http://schemas.microsoft.com/office/drawing/2014/main" id="{070D3766-AF3F-4E71-BD50-738579763F93}"/>
              </a:ext>
            </a:extLst>
          </p:cNvPr>
          <p:cNvSpPr/>
          <p:nvPr/>
        </p:nvSpPr>
        <p:spPr>
          <a:xfrm>
            <a:off x="852490" y="489822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b="1"/>
          </a:p>
        </p:txBody>
      </p:sp>
      <p:sp>
        <p:nvSpPr>
          <p:cNvPr id="10" name="正方形/長方形 9">
            <a:extLst>
              <a:ext uri="{FF2B5EF4-FFF2-40B4-BE49-F238E27FC236}">
                <a16:creationId xmlns:a16="http://schemas.microsoft.com/office/drawing/2014/main" id="{94D9859D-7348-4B43-81B2-23E917288531}"/>
              </a:ext>
            </a:extLst>
          </p:cNvPr>
          <p:cNvSpPr/>
          <p:nvPr/>
        </p:nvSpPr>
        <p:spPr>
          <a:xfrm>
            <a:off x="3212328" y="420952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FF83E114-26EE-420E-93C0-A0D016A82B62}"/>
              </a:ext>
            </a:extLst>
          </p:cNvPr>
          <p:cNvSpPr/>
          <p:nvPr/>
        </p:nvSpPr>
        <p:spPr>
          <a:xfrm>
            <a:off x="3159942" y="4136895"/>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FC7CA746-186B-4BFE-864E-BAD209A35075}"/>
              </a:ext>
            </a:extLst>
          </p:cNvPr>
          <p:cNvSpPr/>
          <p:nvPr/>
        </p:nvSpPr>
        <p:spPr>
          <a:xfrm>
            <a:off x="2882622" y="3022995"/>
            <a:ext cx="2388303"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正方形/長方形 12">
            <a:extLst>
              <a:ext uri="{FF2B5EF4-FFF2-40B4-BE49-F238E27FC236}">
                <a16:creationId xmlns:a16="http://schemas.microsoft.com/office/drawing/2014/main" id="{409F4F66-0EF8-4E5E-BB5B-2E3B21B89F7E}"/>
              </a:ext>
            </a:extLst>
          </p:cNvPr>
          <p:cNvSpPr/>
          <p:nvPr/>
        </p:nvSpPr>
        <p:spPr>
          <a:xfrm>
            <a:off x="3136131" y="4044026"/>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正方形/長方形 13">
            <a:extLst>
              <a:ext uri="{FF2B5EF4-FFF2-40B4-BE49-F238E27FC236}">
                <a16:creationId xmlns:a16="http://schemas.microsoft.com/office/drawing/2014/main" id="{E98F74C3-2990-4BBF-8C99-A1B6D8229D46}"/>
              </a:ext>
            </a:extLst>
          </p:cNvPr>
          <p:cNvSpPr/>
          <p:nvPr/>
        </p:nvSpPr>
        <p:spPr>
          <a:xfrm>
            <a:off x="5585225" y="595074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FF"/>
                </a:highlight>
              </a:rPr>
              <a:t>遊園地が閉鎖</a:t>
            </a:r>
          </a:p>
        </p:txBody>
      </p:sp>
      <p:sp>
        <p:nvSpPr>
          <p:cNvPr id="15" name="正方形/長方形 14">
            <a:extLst>
              <a:ext uri="{FF2B5EF4-FFF2-40B4-BE49-F238E27FC236}">
                <a16:creationId xmlns:a16="http://schemas.microsoft.com/office/drawing/2014/main" id="{E332AE15-B2E7-4F76-A1C6-2871EEE6901C}"/>
              </a:ext>
            </a:extLst>
          </p:cNvPr>
          <p:cNvSpPr/>
          <p:nvPr/>
        </p:nvSpPr>
        <p:spPr>
          <a:xfrm>
            <a:off x="5585226" y="4854175"/>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学校に行けない</a:t>
            </a:r>
          </a:p>
        </p:txBody>
      </p:sp>
      <p:sp>
        <p:nvSpPr>
          <p:cNvPr id="16" name="正方形/長方形 15">
            <a:extLst>
              <a:ext uri="{FF2B5EF4-FFF2-40B4-BE49-F238E27FC236}">
                <a16:creationId xmlns:a16="http://schemas.microsoft.com/office/drawing/2014/main" id="{A66861D3-BA50-4D49-A8A4-01B46288EE6E}"/>
              </a:ext>
            </a:extLst>
          </p:cNvPr>
          <p:cNvSpPr/>
          <p:nvPr/>
        </p:nvSpPr>
        <p:spPr>
          <a:xfrm>
            <a:off x="5595237" y="431025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家でけんか</a:t>
            </a:r>
            <a:r>
              <a:rPr kumimoji="1" lang="ja-JP" altLang="en-US" sz="1200" b="1" dirty="0">
                <a:solidFill>
                  <a:schemeClr val="tx1"/>
                </a:solidFill>
                <a:highlight>
                  <a:srgbClr val="00FFFF"/>
                </a:highlight>
              </a:rPr>
              <a:t>が増えた</a:t>
            </a:r>
          </a:p>
        </p:txBody>
      </p:sp>
      <p:sp>
        <p:nvSpPr>
          <p:cNvPr id="17" name="正方形/長方形 16">
            <a:extLst>
              <a:ext uri="{FF2B5EF4-FFF2-40B4-BE49-F238E27FC236}">
                <a16:creationId xmlns:a16="http://schemas.microsoft.com/office/drawing/2014/main" id="{29E739E7-2A44-43AE-BFCA-72BA9D0F13A1}"/>
              </a:ext>
            </a:extLst>
          </p:cNvPr>
          <p:cNvSpPr/>
          <p:nvPr/>
        </p:nvSpPr>
        <p:spPr>
          <a:xfrm>
            <a:off x="923925" y="481964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FF"/>
                </a:highlight>
              </a:rPr>
              <a:t>旅行に行けない</a:t>
            </a:r>
          </a:p>
        </p:txBody>
      </p:sp>
      <p:sp>
        <p:nvSpPr>
          <p:cNvPr id="18" name="正方形/長方形 17">
            <a:extLst>
              <a:ext uri="{FF2B5EF4-FFF2-40B4-BE49-F238E27FC236}">
                <a16:creationId xmlns:a16="http://schemas.microsoft.com/office/drawing/2014/main" id="{B6B4F9CA-6D52-4E7D-958B-9DB46E2BD3C1}"/>
              </a:ext>
            </a:extLst>
          </p:cNvPr>
          <p:cNvSpPr/>
          <p:nvPr/>
        </p:nvSpPr>
        <p:spPr>
          <a:xfrm>
            <a:off x="7527155" y="5887046"/>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FF"/>
                </a:highlight>
              </a:rPr>
              <a:t>ゴールデンウィークがつまらなかった</a:t>
            </a:r>
          </a:p>
        </p:txBody>
      </p:sp>
      <p:sp>
        <p:nvSpPr>
          <p:cNvPr id="20" name="正方形/長方形 19">
            <a:extLst>
              <a:ext uri="{FF2B5EF4-FFF2-40B4-BE49-F238E27FC236}">
                <a16:creationId xmlns:a16="http://schemas.microsoft.com/office/drawing/2014/main" id="{26154832-12E3-472E-9412-BBFE20C0880C}"/>
              </a:ext>
            </a:extLst>
          </p:cNvPr>
          <p:cNvSpPr/>
          <p:nvPr/>
        </p:nvSpPr>
        <p:spPr>
          <a:xfrm>
            <a:off x="131058" y="1870331"/>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highlight>
                  <a:srgbClr val="FFFF00"/>
                </a:highlight>
              </a:rPr>
              <a:t>マスクが買えない</a:t>
            </a:r>
          </a:p>
        </p:txBody>
      </p:sp>
      <p:sp>
        <p:nvSpPr>
          <p:cNvPr id="21" name="正方形/長方形 20">
            <a:extLst>
              <a:ext uri="{FF2B5EF4-FFF2-40B4-BE49-F238E27FC236}">
                <a16:creationId xmlns:a16="http://schemas.microsoft.com/office/drawing/2014/main" id="{61E109DC-2024-4B66-900E-DBCFEF5FC8AF}"/>
              </a:ext>
            </a:extLst>
          </p:cNvPr>
          <p:cNvSpPr/>
          <p:nvPr/>
        </p:nvSpPr>
        <p:spPr>
          <a:xfrm>
            <a:off x="707246" y="30164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外国に行けない</a:t>
            </a:r>
          </a:p>
        </p:txBody>
      </p:sp>
      <p:sp>
        <p:nvSpPr>
          <p:cNvPr id="22" name="正方形/長方形 21">
            <a:extLst>
              <a:ext uri="{FF2B5EF4-FFF2-40B4-BE49-F238E27FC236}">
                <a16:creationId xmlns:a16="http://schemas.microsoft.com/office/drawing/2014/main" id="{32B1F89A-0C3E-4B27-82AE-E0DFA5D57555}"/>
              </a:ext>
            </a:extLst>
          </p:cNvPr>
          <p:cNvSpPr/>
          <p:nvPr/>
        </p:nvSpPr>
        <p:spPr>
          <a:xfrm>
            <a:off x="5610226" y="189547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企業の倒産</a:t>
            </a:r>
          </a:p>
        </p:txBody>
      </p:sp>
      <p:sp>
        <p:nvSpPr>
          <p:cNvPr id="23" name="正方形/長方形 22">
            <a:extLst>
              <a:ext uri="{FF2B5EF4-FFF2-40B4-BE49-F238E27FC236}">
                <a16:creationId xmlns:a16="http://schemas.microsoft.com/office/drawing/2014/main" id="{44DDDE85-6966-4A1B-9002-25FD6C106452}"/>
              </a:ext>
            </a:extLst>
          </p:cNvPr>
          <p:cNvSpPr/>
          <p:nvPr/>
        </p:nvSpPr>
        <p:spPr>
          <a:xfrm>
            <a:off x="5602731" y="329055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テレワークが拡大</a:t>
            </a:r>
          </a:p>
        </p:txBody>
      </p:sp>
      <p:sp>
        <p:nvSpPr>
          <p:cNvPr id="24" name="正方形/長方形 23">
            <a:extLst>
              <a:ext uri="{FF2B5EF4-FFF2-40B4-BE49-F238E27FC236}">
                <a16:creationId xmlns:a16="http://schemas.microsoft.com/office/drawing/2014/main" id="{88F1DF10-1EF8-4B0A-BDE5-296894A8140A}"/>
              </a:ext>
            </a:extLst>
          </p:cNvPr>
          <p:cNvSpPr/>
          <p:nvPr/>
        </p:nvSpPr>
        <p:spPr>
          <a:xfrm>
            <a:off x="2873096" y="2978942"/>
            <a:ext cx="2388303"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正方形/長方形 24">
            <a:extLst>
              <a:ext uri="{FF2B5EF4-FFF2-40B4-BE49-F238E27FC236}">
                <a16:creationId xmlns:a16="http://schemas.microsoft.com/office/drawing/2014/main" id="{EBD7A8D9-2351-46AE-89DA-27E05684C82B}"/>
              </a:ext>
            </a:extLst>
          </p:cNvPr>
          <p:cNvSpPr/>
          <p:nvPr/>
        </p:nvSpPr>
        <p:spPr>
          <a:xfrm>
            <a:off x="2820710" y="2906315"/>
            <a:ext cx="2388303" cy="37028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正方形/長方形 25">
            <a:extLst>
              <a:ext uri="{FF2B5EF4-FFF2-40B4-BE49-F238E27FC236}">
                <a16:creationId xmlns:a16="http://schemas.microsoft.com/office/drawing/2014/main" id="{B3C01CE1-D981-4D6B-9F0F-ED398F455DCC}"/>
              </a:ext>
            </a:extLst>
          </p:cNvPr>
          <p:cNvSpPr/>
          <p:nvPr/>
        </p:nvSpPr>
        <p:spPr>
          <a:xfrm>
            <a:off x="2768324" y="2842020"/>
            <a:ext cx="2388303"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正方形/長方形 26">
            <a:extLst>
              <a:ext uri="{FF2B5EF4-FFF2-40B4-BE49-F238E27FC236}">
                <a16:creationId xmlns:a16="http://schemas.microsoft.com/office/drawing/2014/main" id="{3E84613D-4B63-483F-BCEE-3134F6295486}"/>
              </a:ext>
            </a:extLst>
          </p:cNvPr>
          <p:cNvSpPr/>
          <p:nvPr/>
        </p:nvSpPr>
        <p:spPr>
          <a:xfrm>
            <a:off x="2647960" y="2772964"/>
            <a:ext cx="2489624" cy="39171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rPr>
              <a:t>新型コロナの流行</a:t>
            </a:r>
          </a:p>
        </p:txBody>
      </p:sp>
      <p:cxnSp>
        <p:nvCxnSpPr>
          <p:cNvPr id="28" name="直線コネクタ 27">
            <a:extLst>
              <a:ext uri="{FF2B5EF4-FFF2-40B4-BE49-F238E27FC236}">
                <a16:creationId xmlns:a16="http://schemas.microsoft.com/office/drawing/2014/main" id="{F3FA6258-7D23-440B-B359-EE12984E9EC2}"/>
              </a:ext>
            </a:extLst>
          </p:cNvPr>
          <p:cNvCxnSpPr>
            <a:cxnSpLocks/>
            <a:stCxn id="27" idx="2"/>
            <a:endCxn id="85" idx="0"/>
          </p:cNvCxnSpPr>
          <p:nvPr/>
        </p:nvCxnSpPr>
        <p:spPr>
          <a:xfrm flipH="1">
            <a:off x="3890964" y="3164680"/>
            <a:ext cx="1808" cy="545305"/>
          </a:xfrm>
          <a:prstGeom prst="line">
            <a:avLst/>
          </a:prstGeom>
          <a:ln w="381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9" name="直線コネクタ 28">
            <a:extLst>
              <a:ext uri="{FF2B5EF4-FFF2-40B4-BE49-F238E27FC236}">
                <a16:creationId xmlns:a16="http://schemas.microsoft.com/office/drawing/2014/main" id="{F4161651-6BF9-4608-941C-6CEF4C516B6A}"/>
              </a:ext>
            </a:extLst>
          </p:cNvPr>
          <p:cNvCxnSpPr>
            <a:cxnSpLocks/>
            <a:stCxn id="20" idx="3"/>
            <a:endCxn id="27" idx="1"/>
          </p:cNvCxnSpPr>
          <p:nvPr/>
        </p:nvCxnSpPr>
        <p:spPr>
          <a:xfrm>
            <a:off x="1702683" y="2056069"/>
            <a:ext cx="945277" cy="91275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0" name="直線コネクタ 29">
            <a:extLst>
              <a:ext uri="{FF2B5EF4-FFF2-40B4-BE49-F238E27FC236}">
                <a16:creationId xmlns:a16="http://schemas.microsoft.com/office/drawing/2014/main" id="{2D18A906-E7C2-4D46-88B1-3CEDC883C2FE}"/>
              </a:ext>
            </a:extLst>
          </p:cNvPr>
          <p:cNvCxnSpPr>
            <a:cxnSpLocks/>
            <a:stCxn id="27" idx="0"/>
            <a:endCxn id="21" idx="2"/>
          </p:cNvCxnSpPr>
          <p:nvPr/>
        </p:nvCxnSpPr>
        <p:spPr>
          <a:xfrm flipH="1" flipV="1">
            <a:off x="1493059" y="673117"/>
            <a:ext cx="2399713" cy="209984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1" name="直線コネクタ 30">
            <a:extLst>
              <a:ext uri="{FF2B5EF4-FFF2-40B4-BE49-F238E27FC236}">
                <a16:creationId xmlns:a16="http://schemas.microsoft.com/office/drawing/2014/main" id="{1395A0D4-875E-4CEE-A38B-BC3951F063AD}"/>
              </a:ext>
            </a:extLst>
          </p:cNvPr>
          <p:cNvCxnSpPr>
            <a:cxnSpLocks/>
            <a:stCxn id="12" idx="3"/>
            <a:endCxn id="22" idx="1"/>
          </p:cNvCxnSpPr>
          <p:nvPr/>
        </p:nvCxnSpPr>
        <p:spPr>
          <a:xfrm flipV="1">
            <a:off x="5270925" y="2081216"/>
            <a:ext cx="339301" cy="112751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7AD786C9-A2CA-4AFC-ACB5-86E6652C6EA5}"/>
              </a:ext>
            </a:extLst>
          </p:cNvPr>
          <p:cNvCxnSpPr>
            <a:cxnSpLocks/>
            <a:stCxn id="10" idx="3"/>
            <a:endCxn id="23" idx="1"/>
          </p:cNvCxnSpPr>
          <p:nvPr/>
        </p:nvCxnSpPr>
        <p:spPr>
          <a:xfrm flipV="1">
            <a:off x="4783953" y="3476292"/>
            <a:ext cx="818778" cy="91896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3" name="直線コネクタ 32">
            <a:extLst>
              <a:ext uri="{FF2B5EF4-FFF2-40B4-BE49-F238E27FC236}">
                <a16:creationId xmlns:a16="http://schemas.microsoft.com/office/drawing/2014/main" id="{93CA22A4-6304-440B-9E67-B35AF1995F3D}"/>
              </a:ext>
            </a:extLst>
          </p:cNvPr>
          <p:cNvCxnSpPr>
            <a:cxnSpLocks/>
            <a:stCxn id="10" idx="3"/>
            <a:endCxn id="16" idx="1"/>
          </p:cNvCxnSpPr>
          <p:nvPr/>
        </p:nvCxnSpPr>
        <p:spPr>
          <a:xfrm>
            <a:off x="4783953" y="4395261"/>
            <a:ext cx="811284" cy="10073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5" name="直線コネクタ 34">
            <a:extLst>
              <a:ext uri="{FF2B5EF4-FFF2-40B4-BE49-F238E27FC236}">
                <a16:creationId xmlns:a16="http://schemas.microsoft.com/office/drawing/2014/main" id="{57385A85-D4A4-41D9-A488-AEF547A6FBF5}"/>
              </a:ext>
            </a:extLst>
          </p:cNvPr>
          <p:cNvCxnSpPr>
            <a:cxnSpLocks/>
            <a:stCxn id="17" idx="3"/>
            <a:endCxn id="85" idx="1"/>
          </p:cNvCxnSpPr>
          <p:nvPr/>
        </p:nvCxnSpPr>
        <p:spPr>
          <a:xfrm flipV="1">
            <a:off x="2495550" y="4042503"/>
            <a:ext cx="590552" cy="96288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6" name="直線コネクタ 35">
            <a:extLst>
              <a:ext uri="{FF2B5EF4-FFF2-40B4-BE49-F238E27FC236}">
                <a16:creationId xmlns:a16="http://schemas.microsoft.com/office/drawing/2014/main" id="{7DDE1FAB-856A-4BC6-A458-55D9A4FFDD8D}"/>
              </a:ext>
            </a:extLst>
          </p:cNvPr>
          <p:cNvCxnSpPr>
            <a:cxnSpLocks/>
            <a:stCxn id="10" idx="3"/>
            <a:endCxn id="15" idx="1"/>
          </p:cNvCxnSpPr>
          <p:nvPr/>
        </p:nvCxnSpPr>
        <p:spPr>
          <a:xfrm>
            <a:off x="4783953" y="4395261"/>
            <a:ext cx="801273" cy="64465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7" name="直線コネクタ 36">
            <a:extLst>
              <a:ext uri="{FF2B5EF4-FFF2-40B4-BE49-F238E27FC236}">
                <a16:creationId xmlns:a16="http://schemas.microsoft.com/office/drawing/2014/main" id="{E1198D36-1620-4490-90D3-2BA1C61F6BF0}"/>
              </a:ext>
            </a:extLst>
          </p:cNvPr>
          <p:cNvCxnSpPr>
            <a:cxnSpLocks/>
            <a:stCxn id="7" idx="3"/>
            <a:endCxn id="27" idx="2"/>
          </p:cNvCxnSpPr>
          <p:nvPr/>
        </p:nvCxnSpPr>
        <p:spPr>
          <a:xfrm flipV="1">
            <a:off x="1707954" y="3164680"/>
            <a:ext cx="2184818" cy="35956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C08819B7-7047-47C6-B72E-66BA610B3DB6}"/>
              </a:ext>
            </a:extLst>
          </p:cNvPr>
          <p:cNvCxnSpPr>
            <a:cxnSpLocks/>
            <a:stCxn id="10" idx="3"/>
            <a:endCxn id="14" idx="1"/>
          </p:cNvCxnSpPr>
          <p:nvPr/>
        </p:nvCxnSpPr>
        <p:spPr>
          <a:xfrm>
            <a:off x="4783953" y="4395261"/>
            <a:ext cx="801272" cy="174121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39" name="正方形/長方形 38">
            <a:extLst>
              <a:ext uri="{FF2B5EF4-FFF2-40B4-BE49-F238E27FC236}">
                <a16:creationId xmlns:a16="http://schemas.microsoft.com/office/drawing/2014/main" id="{7FC74560-EF10-4E2B-970F-294847C11789}"/>
              </a:ext>
            </a:extLst>
          </p:cNvPr>
          <p:cNvSpPr/>
          <p:nvPr/>
        </p:nvSpPr>
        <p:spPr>
          <a:xfrm>
            <a:off x="7527156" y="4426741"/>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FF"/>
                </a:highlight>
              </a:rPr>
              <a:t>遊べない</a:t>
            </a:r>
          </a:p>
        </p:txBody>
      </p:sp>
      <p:sp>
        <p:nvSpPr>
          <p:cNvPr id="40" name="正方形/長方形 39">
            <a:extLst>
              <a:ext uri="{FF2B5EF4-FFF2-40B4-BE49-F238E27FC236}">
                <a16:creationId xmlns:a16="http://schemas.microsoft.com/office/drawing/2014/main" id="{182ED433-272F-423E-AB07-E357A3A21234}"/>
              </a:ext>
            </a:extLst>
          </p:cNvPr>
          <p:cNvSpPr/>
          <p:nvPr/>
        </p:nvSpPr>
        <p:spPr>
          <a:xfrm>
            <a:off x="7506903" y="397906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FF"/>
                </a:highlight>
              </a:rPr>
              <a:t>勉強がやりにくい</a:t>
            </a:r>
          </a:p>
        </p:txBody>
      </p:sp>
      <p:sp>
        <p:nvSpPr>
          <p:cNvPr id="41" name="正方形/長方形 40">
            <a:extLst>
              <a:ext uri="{FF2B5EF4-FFF2-40B4-BE49-F238E27FC236}">
                <a16:creationId xmlns:a16="http://schemas.microsoft.com/office/drawing/2014/main" id="{71F585E0-E595-42E5-8C0A-3BF157EED536}"/>
              </a:ext>
            </a:extLst>
          </p:cNvPr>
          <p:cNvSpPr/>
          <p:nvPr/>
        </p:nvSpPr>
        <p:spPr>
          <a:xfrm>
            <a:off x="7506903" y="353377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FF"/>
                </a:highlight>
              </a:rPr>
              <a:t>収入が減った</a:t>
            </a:r>
          </a:p>
        </p:txBody>
      </p:sp>
      <p:cxnSp>
        <p:nvCxnSpPr>
          <p:cNvPr id="42" name="直線コネクタ 41">
            <a:extLst>
              <a:ext uri="{FF2B5EF4-FFF2-40B4-BE49-F238E27FC236}">
                <a16:creationId xmlns:a16="http://schemas.microsoft.com/office/drawing/2014/main" id="{E663940E-013E-4A93-BA74-7AC0136E3D51}"/>
              </a:ext>
            </a:extLst>
          </p:cNvPr>
          <p:cNvCxnSpPr>
            <a:cxnSpLocks/>
            <a:stCxn id="16" idx="3"/>
            <a:endCxn id="40" idx="1"/>
          </p:cNvCxnSpPr>
          <p:nvPr/>
        </p:nvCxnSpPr>
        <p:spPr>
          <a:xfrm flipV="1">
            <a:off x="7166862" y="4164806"/>
            <a:ext cx="340041" cy="331185"/>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004CD704-D36E-48CC-AB7E-517B17B1D8B6}"/>
              </a:ext>
            </a:extLst>
          </p:cNvPr>
          <p:cNvCxnSpPr>
            <a:cxnSpLocks/>
            <a:stCxn id="16" idx="3"/>
            <a:endCxn id="41" idx="1"/>
          </p:cNvCxnSpPr>
          <p:nvPr/>
        </p:nvCxnSpPr>
        <p:spPr>
          <a:xfrm flipV="1">
            <a:off x="7166862" y="3719512"/>
            <a:ext cx="340041" cy="77647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09722CB3-C01A-436A-95AF-5B21C9C8FD60}"/>
              </a:ext>
            </a:extLst>
          </p:cNvPr>
          <p:cNvCxnSpPr>
            <a:cxnSpLocks/>
            <a:stCxn id="16" idx="3"/>
            <a:endCxn id="39" idx="1"/>
          </p:cNvCxnSpPr>
          <p:nvPr/>
        </p:nvCxnSpPr>
        <p:spPr>
          <a:xfrm>
            <a:off x="7166862" y="4495991"/>
            <a:ext cx="360294" cy="11648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45" name="正方形/長方形 44">
            <a:extLst>
              <a:ext uri="{FF2B5EF4-FFF2-40B4-BE49-F238E27FC236}">
                <a16:creationId xmlns:a16="http://schemas.microsoft.com/office/drawing/2014/main" id="{584707D8-0615-4F26-A5FE-4F3711DAE42A}"/>
              </a:ext>
            </a:extLst>
          </p:cNvPr>
          <p:cNvSpPr/>
          <p:nvPr/>
        </p:nvSpPr>
        <p:spPr>
          <a:xfrm>
            <a:off x="5589987" y="6397225"/>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FF"/>
                </a:highlight>
              </a:rPr>
              <a:t>友達と遊べない</a:t>
            </a:r>
          </a:p>
        </p:txBody>
      </p:sp>
      <p:cxnSp>
        <p:nvCxnSpPr>
          <p:cNvPr id="46" name="直線コネクタ 45">
            <a:extLst>
              <a:ext uri="{FF2B5EF4-FFF2-40B4-BE49-F238E27FC236}">
                <a16:creationId xmlns:a16="http://schemas.microsoft.com/office/drawing/2014/main" id="{9C949F33-7B6E-4A42-AA66-1F4B1BA84196}"/>
              </a:ext>
            </a:extLst>
          </p:cNvPr>
          <p:cNvCxnSpPr>
            <a:cxnSpLocks/>
            <a:stCxn id="10" idx="3"/>
          </p:cNvCxnSpPr>
          <p:nvPr/>
        </p:nvCxnSpPr>
        <p:spPr>
          <a:xfrm>
            <a:off x="4783953" y="4395261"/>
            <a:ext cx="786988" cy="215853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47" name="正方形/長方形 46">
            <a:extLst>
              <a:ext uri="{FF2B5EF4-FFF2-40B4-BE49-F238E27FC236}">
                <a16:creationId xmlns:a16="http://schemas.microsoft.com/office/drawing/2014/main" id="{3AE00A6B-0EC6-45D1-A53E-F7FB215ABFF3}"/>
              </a:ext>
            </a:extLst>
          </p:cNvPr>
          <p:cNvSpPr/>
          <p:nvPr/>
        </p:nvSpPr>
        <p:spPr>
          <a:xfrm>
            <a:off x="781055" y="576500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観光客が来ない</a:t>
            </a:r>
          </a:p>
        </p:txBody>
      </p:sp>
      <p:cxnSp>
        <p:nvCxnSpPr>
          <p:cNvPr id="48" name="直線コネクタ 47">
            <a:extLst>
              <a:ext uri="{FF2B5EF4-FFF2-40B4-BE49-F238E27FC236}">
                <a16:creationId xmlns:a16="http://schemas.microsoft.com/office/drawing/2014/main" id="{970D51DD-E755-4A43-AEBF-24563076A9A5}"/>
              </a:ext>
            </a:extLst>
          </p:cNvPr>
          <p:cNvCxnSpPr>
            <a:cxnSpLocks/>
            <a:stCxn id="22" idx="2"/>
            <a:endCxn id="23" idx="0"/>
          </p:cNvCxnSpPr>
          <p:nvPr/>
        </p:nvCxnSpPr>
        <p:spPr>
          <a:xfrm flipH="1">
            <a:off x="6388544" y="2266953"/>
            <a:ext cx="7495" cy="102360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49" name="正方形/長方形 48">
            <a:extLst>
              <a:ext uri="{FF2B5EF4-FFF2-40B4-BE49-F238E27FC236}">
                <a16:creationId xmlns:a16="http://schemas.microsoft.com/office/drawing/2014/main" id="{136F294A-A909-48FF-9815-E2938BCBE718}"/>
              </a:ext>
            </a:extLst>
          </p:cNvPr>
          <p:cNvSpPr/>
          <p:nvPr/>
        </p:nvSpPr>
        <p:spPr>
          <a:xfrm>
            <a:off x="3119435" y="1612626"/>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世界中で人が大勢の人が死んでいる</a:t>
            </a:r>
          </a:p>
        </p:txBody>
      </p:sp>
      <p:cxnSp>
        <p:nvCxnSpPr>
          <p:cNvPr id="50" name="直線コネクタ 49">
            <a:extLst>
              <a:ext uri="{FF2B5EF4-FFF2-40B4-BE49-F238E27FC236}">
                <a16:creationId xmlns:a16="http://schemas.microsoft.com/office/drawing/2014/main" id="{0E0162AA-26AB-4BD7-B50E-2B505E1F916D}"/>
              </a:ext>
            </a:extLst>
          </p:cNvPr>
          <p:cNvCxnSpPr>
            <a:cxnSpLocks/>
            <a:stCxn id="49" idx="0"/>
          </p:cNvCxnSpPr>
          <p:nvPr/>
        </p:nvCxnSpPr>
        <p:spPr>
          <a:xfrm flipH="1" flipV="1">
            <a:off x="3157546" y="702328"/>
            <a:ext cx="747702" cy="91029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51" name="正方形/長方形 50">
            <a:extLst>
              <a:ext uri="{FF2B5EF4-FFF2-40B4-BE49-F238E27FC236}">
                <a16:creationId xmlns:a16="http://schemas.microsoft.com/office/drawing/2014/main" id="{A9C6BD20-EDBE-45E4-BC51-95598B97627C}"/>
              </a:ext>
            </a:extLst>
          </p:cNvPr>
          <p:cNvSpPr/>
          <p:nvPr/>
        </p:nvSpPr>
        <p:spPr>
          <a:xfrm>
            <a:off x="2609861" y="59036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アメリカでコロナ</a:t>
            </a:r>
            <a:r>
              <a:rPr lang="ja-JP" altLang="en-US" sz="1200" b="1" dirty="0">
                <a:solidFill>
                  <a:schemeClr val="tx1"/>
                </a:solidFill>
              </a:rPr>
              <a:t>が蔓延</a:t>
            </a:r>
          </a:p>
        </p:txBody>
      </p:sp>
      <p:sp>
        <p:nvSpPr>
          <p:cNvPr id="52" name="正方形/長方形 51">
            <a:extLst>
              <a:ext uri="{FF2B5EF4-FFF2-40B4-BE49-F238E27FC236}">
                <a16:creationId xmlns:a16="http://schemas.microsoft.com/office/drawing/2014/main" id="{836DF76C-B1A7-4AEB-B73C-6AB993158ABE}"/>
              </a:ext>
            </a:extLst>
          </p:cNvPr>
          <p:cNvSpPr/>
          <p:nvPr/>
        </p:nvSpPr>
        <p:spPr>
          <a:xfrm>
            <a:off x="7527155" y="496073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修学旅行も中止</a:t>
            </a:r>
          </a:p>
        </p:txBody>
      </p:sp>
      <p:sp>
        <p:nvSpPr>
          <p:cNvPr id="53" name="正方形/長方形 52">
            <a:extLst>
              <a:ext uri="{FF2B5EF4-FFF2-40B4-BE49-F238E27FC236}">
                <a16:creationId xmlns:a16="http://schemas.microsoft.com/office/drawing/2014/main" id="{3491F880-45EE-4B86-9BB4-34140EEE6961}"/>
              </a:ext>
            </a:extLst>
          </p:cNvPr>
          <p:cNvSpPr/>
          <p:nvPr/>
        </p:nvSpPr>
        <p:spPr>
          <a:xfrm>
            <a:off x="7527155" y="541139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プールもも中止</a:t>
            </a:r>
          </a:p>
        </p:txBody>
      </p:sp>
      <p:cxnSp>
        <p:nvCxnSpPr>
          <p:cNvPr id="54" name="直線コネクタ 53">
            <a:extLst>
              <a:ext uri="{FF2B5EF4-FFF2-40B4-BE49-F238E27FC236}">
                <a16:creationId xmlns:a16="http://schemas.microsoft.com/office/drawing/2014/main" id="{2C286604-0E00-4C7B-8275-20DB8E32A701}"/>
              </a:ext>
            </a:extLst>
          </p:cNvPr>
          <p:cNvCxnSpPr>
            <a:cxnSpLocks/>
            <a:stCxn id="15" idx="3"/>
            <a:endCxn id="52" idx="1"/>
          </p:cNvCxnSpPr>
          <p:nvPr/>
        </p:nvCxnSpPr>
        <p:spPr>
          <a:xfrm>
            <a:off x="7156851" y="5039913"/>
            <a:ext cx="370304" cy="10656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5" name="直線コネクタ 54">
            <a:extLst>
              <a:ext uri="{FF2B5EF4-FFF2-40B4-BE49-F238E27FC236}">
                <a16:creationId xmlns:a16="http://schemas.microsoft.com/office/drawing/2014/main" id="{DA4D2B09-50F3-4F2D-8B38-113B36B2724A}"/>
              </a:ext>
            </a:extLst>
          </p:cNvPr>
          <p:cNvCxnSpPr>
            <a:cxnSpLocks/>
            <a:stCxn id="15" idx="3"/>
            <a:endCxn id="53" idx="1"/>
          </p:cNvCxnSpPr>
          <p:nvPr/>
        </p:nvCxnSpPr>
        <p:spPr>
          <a:xfrm>
            <a:off x="7156851" y="5039913"/>
            <a:ext cx="370304" cy="55721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0BE843C0-9086-4B40-AB88-6BD7785CE79D}"/>
              </a:ext>
            </a:extLst>
          </p:cNvPr>
          <p:cNvCxnSpPr>
            <a:cxnSpLocks/>
            <a:stCxn id="14" idx="3"/>
            <a:endCxn id="18" idx="1"/>
          </p:cNvCxnSpPr>
          <p:nvPr/>
        </p:nvCxnSpPr>
        <p:spPr>
          <a:xfrm flipV="1">
            <a:off x="7156850" y="6072784"/>
            <a:ext cx="370305" cy="6369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7" name="直線コネクタ 56">
            <a:extLst>
              <a:ext uri="{FF2B5EF4-FFF2-40B4-BE49-F238E27FC236}">
                <a16:creationId xmlns:a16="http://schemas.microsoft.com/office/drawing/2014/main" id="{160910C0-80F8-48FF-9B46-1A2D6BD8B3EA}"/>
              </a:ext>
            </a:extLst>
          </p:cNvPr>
          <p:cNvCxnSpPr>
            <a:cxnSpLocks/>
            <a:stCxn id="27" idx="0"/>
            <a:endCxn id="49" idx="2"/>
          </p:cNvCxnSpPr>
          <p:nvPr/>
        </p:nvCxnSpPr>
        <p:spPr>
          <a:xfrm flipV="1">
            <a:off x="3892772" y="1984101"/>
            <a:ext cx="12476" cy="78886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58" name="正方形/長方形 57">
            <a:extLst>
              <a:ext uri="{FF2B5EF4-FFF2-40B4-BE49-F238E27FC236}">
                <a16:creationId xmlns:a16="http://schemas.microsoft.com/office/drawing/2014/main" id="{873F11BD-7F89-47C6-BC4F-E8294CAF906E}"/>
              </a:ext>
            </a:extLst>
          </p:cNvPr>
          <p:cNvSpPr/>
          <p:nvPr/>
        </p:nvSpPr>
        <p:spPr>
          <a:xfrm>
            <a:off x="5580460" y="5346926"/>
            <a:ext cx="1571625" cy="35123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Ｊリーグが中止</a:t>
            </a:r>
            <a:endParaRPr kumimoji="1" lang="ja-JP" altLang="en-US" sz="1200" b="1" dirty="0">
              <a:solidFill>
                <a:schemeClr val="tx1"/>
              </a:solidFill>
              <a:highlight>
                <a:srgbClr val="00FFFF"/>
              </a:highlight>
            </a:endParaRPr>
          </a:p>
        </p:txBody>
      </p:sp>
      <p:cxnSp>
        <p:nvCxnSpPr>
          <p:cNvPr id="59" name="直線コネクタ 58">
            <a:extLst>
              <a:ext uri="{FF2B5EF4-FFF2-40B4-BE49-F238E27FC236}">
                <a16:creationId xmlns:a16="http://schemas.microsoft.com/office/drawing/2014/main" id="{B0B659FA-D61B-4C17-BF0E-C05941F59908}"/>
              </a:ext>
            </a:extLst>
          </p:cNvPr>
          <p:cNvCxnSpPr>
            <a:cxnSpLocks/>
            <a:stCxn id="22" idx="3"/>
            <a:endCxn id="41" idx="1"/>
          </p:cNvCxnSpPr>
          <p:nvPr/>
        </p:nvCxnSpPr>
        <p:spPr>
          <a:xfrm>
            <a:off x="7181851" y="2081216"/>
            <a:ext cx="325052" cy="163829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4DAA5568-A14A-47A6-93FD-42B538355517}"/>
              </a:ext>
            </a:extLst>
          </p:cNvPr>
          <p:cNvCxnSpPr>
            <a:cxnSpLocks/>
            <a:stCxn id="45" idx="3"/>
            <a:endCxn id="39" idx="1"/>
          </p:cNvCxnSpPr>
          <p:nvPr/>
        </p:nvCxnSpPr>
        <p:spPr>
          <a:xfrm flipV="1">
            <a:off x="7161612" y="4612479"/>
            <a:ext cx="365544" cy="197048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AAF7E017-3E15-4BFF-A92F-9977A890026C}"/>
              </a:ext>
            </a:extLst>
          </p:cNvPr>
          <p:cNvCxnSpPr>
            <a:cxnSpLocks/>
            <a:stCxn id="58" idx="3"/>
            <a:endCxn id="18" idx="1"/>
          </p:cNvCxnSpPr>
          <p:nvPr/>
        </p:nvCxnSpPr>
        <p:spPr>
          <a:xfrm>
            <a:off x="7152085" y="5522544"/>
            <a:ext cx="375070" cy="55024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03073FED-0A44-4201-8926-DD84FEF5EAA1}"/>
              </a:ext>
            </a:extLst>
          </p:cNvPr>
          <p:cNvCxnSpPr>
            <a:cxnSpLocks/>
            <a:stCxn id="45" idx="3"/>
            <a:endCxn id="18" idx="1"/>
          </p:cNvCxnSpPr>
          <p:nvPr/>
        </p:nvCxnSpPr>
        <p:spPr>
          <a:xfrm flipV="1">
            <a:off x="7161612" y="6072784"/>
            <a:ext cx="365543" cy="51017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64" name="正方形/長方形 63">
            <a:extLst>
              <a:ext uri="{FF2B5EF4-FFF2-40B4-BE49-F238E27FC236}">
                <a16:creationId xmlns:a16="http://schemas.microsoft.com/office/drawing/2014/main" id="{04051E4A-65F5-4C88-90B6-7522A83CF608}"/>
              </a:ext>
            </a:extLst>
          </p:cNvPr>
          <p:cNvSpPr/>
          <p:nvPr/>
        </p:nvSpPr>
        <p:spPr>
          <a:xfrm>
            <a:off x="129185" y="381059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200" b="1" dirty="0">
                <a:solidFill>
                  <a:schemeClr val="tx1"/>
                </a:solidFill>
                <a:highlight>
                  <a:srgbClr val="FFFF00"/>
                </a:highlight>
              </a:rPr>
              <a:t>介護の方が大変</a:t>
            </a:r>
            <a:endParaRPr kumimoji="1" lang="ja-JP" altLang="en-US" sz="1200" b="1" dirty="0">
              <a:solidFill>
                <a:schemeClr val="tx1"/>
              </a:solidFill>
              <a:highlight>
                <a:srgbClr val="FFFF00"/>
              </a:highlight>
            </a:endParaRPr>
          </a:p>
        </p:txBody>
      </p:sp>
      <p:cxnSp>
        <p:nvCxnSpPr>
          <p:cNvPr id="65" name="直線コネクタ 64">
            <a:extLst>
              <a:ext uri="{FF2B5EF4-FFF2-40B4-BE49-F238E27FC236}">
                <a16:creationId xmlns:a16="http://schemas.microsoft.com/office/drawing/2014/main" id="{95518BBA-8E9F-4496-8B08-83F86B42025E}"/>
              </a:ext>
            </a:extLst>
          </p:cNvPr>
          <p:cNvCxnSpPr>
            <a:cxnSpLocks/>
            <a:stCxn id="64" idx="3"/>
            <a:endCxn id="27" idx="2"/>
          </p:cNvCxnSpPr>
          <p:nvPr/>
        </p:nvCxnSpPr>
        <p:spPr>
          <a:xfrm flipV="1">
            <a:off x="1700810" y="3164680"/>
            <a:ext cx="2191962" cy="83165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66" name="正方形/長方形 65">
            <a:extLst>
              <a:ext uri="{FF2B5EF4-FFF2-40B4-BE49-F238E27FC236}">
                <a16:creationId xmlns:a16="http://schemas.microsoft.com/office/drawing/2014/main" id="{7F38C40A-A668-4866-B734-2D8A888BEB98}"/>
              </a:ext>
            </a:extLst>
          </p:cNvPr>
          <p:cNvSpPr/>
          <p:nvPr/>
        </p:nvSpPr>
        <p:spPr>
          <a:xfrm>
            <a:off x="2654131" y="814961"/>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イタリアでコロナ</a:t>
            </a:r>
            <a:r>
              <a:rPr lang="ja-JP" altLang="en-US" sz="1200" b="1" dirty="0">
                <a:solidFill>
                  <a:schemeClr val="tx1"/>
                </a:solidFill>
              </a:rPr>
              <a:t>が蔓延</a:t>
            </a:r>
          </a:p>
        </p:txBody>
      </p:sp>
      <p:cxnSp>
        <p:nvCxnSpPr>
          <p:cNvPr id="67" name="直線コネクタ 66">
            <a:extLst>
              <a:ext uri="{FF2B5EF4-FFF2-40B4-BE49-F238E27FC236}">
                <a16:creationId xmlns:a16="http://schemas.microsoft.com/office/drawing/2014/main" id="{45A545F2-11F4-41FF-A025-13C8BD39AA27}"/>
              </a:ext>
            </a:extLst>
          </p:cNvPr>
          <p:cNvCxnSpPr>
            <a:cxnSpLocks/>
            <a:stCxn id="49" idx="0"/>
            <a:endCxn id="51" idx="2"/>
          </p:cNvCxnSpPr>
          <p:nvPr/>
        </p:nvCxnSpPr>
        <p:spPr>
          <a:xfrm flipH="1" flipV="1">
            <a:off x="3395674" y="961844"/>
            <a:ext cx="509574" cy="65078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8" name="直線コネクタ 67">
            <a:extLst>
              <a:ext uri="{FF2B5EF4-FFF2-40B4-BE49-F238E27FC236}">
                <a16:creationId xmlns:a16="http://schemas.microsoft.com/office/drawing/2014/main" id="{921D45A2-695A-40D6-8698-9F0405EF1CAD}"/>
              </a:ext>
            </a:extLst>
          </p:cNvPr>
          <p:cNvCxnSpPr>
            <a:cxnSpLocks/>
            <a:stCxn id="49" idx="0"/>
            <a:endCxn id="75" idx="2"/>
          </p:cNvCxnSpPr>
          <p:nvPr/>
        </p:nvCxnSpPr>
        <p:spPr>
          <a:xfrm flipV="1">
            <a:off x="3905248" y="950357"/>
            <a:ext cx="1702641" cy="66226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9" name="直線コネクタ 68">
            <a:extLst>
              <a:ext uri="{FF2B5EF4-FFF2-40B4-BE49-F238E27FC236}">
                <a16:creationId xmlns:a16="http://schemas.microsoft.com/office/drawing/2014/main" id="{0B271B2F-4A71-4FC5-90FF-FCC703E18873}"/>
              </a:ext>
            </a:extLst>
          </p:cNvPr>
          <p:cNvCxnSpPr>
            <a:cxnSpLocks/>
            <a:stCxn id="49" idx="0"/>
            <a:endCxn id="66" idx="2"/>
          </p:cNvCxnSpPr>
          <p:nvPr/>
        </p:nvCxnSpPr>
        <p:spPr>
          <a:xfrm flipH="1" flipV="1">
            <a:off x="3439944" y="1186436"/>
            <a:ext cx="465304" cy="426190"/>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70" name="正方形/長方形 69">
            <a:extLst>
              <a:ext uri="{FF2B5EF4-FFF2-40B4-BE49-F238E27FC236}">
                <a16:creationId xmlns:a16="http://schemas.microsoft.com/office/drawing/2014/main" id="{9CAFBB6B-EB19-4F41-8F2B-7D93E8FC7B16}"/>
              </a:ext>
            </a:extLst>
          </p:cNvPr>
          <p:cNvSpPr/>
          <p:nvPr/>
        </p:nvSpPr>
        <p:spPr>
          <a:xfrm>
            <a:off x="2876563" y="983440"/>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アフリカでコロナが蔓延</a:t>
            </a:r>
          </a:p>
        </p:txBody>
      </p:sp>
      <p:cxnSp>
        <p:nvCxnSpPr>
          <p:cNvPr id="71" name="直線コネクタ 70">
            <a:extLst>
              <a:ext uri="{FF2B5EF4-FFF2-40B4-BE49-F238E27FC236}">
                <a16:creationId xmlns:a16="http://schemas.microsoft.com/office/drawing/2014/main" id="{068CADC6-4183-420B-86F0-D8AEC2EC0988}"/>
              </a:ext>
            </a:extLst>
          </p:cNvPr>
          <p:cNvCxnSpPr>
            <a:cxnSpLocks/>
            <a:stCxn id="8" idx="2"/>
            <a:endCxn id="47" idx="0"/>
          </p:cNvCxnSpPr>
          <p:nvPr/>
        </p:nvCxnSpPr>
        <p:spPr>
          <a:xfrm>
            <a:off x="1566868" y="5364955"/>
            <a:ext cx="0" cy="400049"/>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72" name="正方形/長方形 71">
            <a:extLst>
              <a:ext uri="{FF2B5EF4-FFF2-40B4-BE49-F238E27FC236}">
                <a16:creationId xmlns:a16="http://schemas.microsoft.com/office/drawing/2014/main" id="{2196F90C-767B-4CFA-AAEB-8E1D9C5FC8D7}"/>
              </a:ext>
            </a:extLst>
          </p:cNvPr>
          <p:cNvSpPr/>
          <p:nvPr/>
        </p:nvSpPr>
        <p:spPr>
          <a:xfrm>
            <a:off x="136329" y="430082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流通の方が大変</a:t>
            </a:r>
            <a:endParaRPr kumimoji="1" lang="ja-JP" altLang="en-US" sz="1200" b="1" dirty="0">
              <a:solidFill>
                <a:schemeClr val="tx1"/>
              </a:solidFill>
              <a:highlight>
                <a:srgbClr val="00FFFF"/>
              </a:highlight>
            </a:endParaRPr>
          </a:p>
        </p:txBody>
      </p:sp>
      <p:cxnSp>
        <p:nvCxnSpPr>
          <p:cNvPr id="73" name="直線コネクタ 72">
            <a:extLst>
              <a:ext uri="{FF2B5EF4-FFF2-40B4-BE49-F238E27FC236}">
                <a16:creationId xmlns:a16="http://schemas.microsoft.com/office/drawing/2014/main" id="{4D7ECB15-BE07-4194-B0CC-9E8C6FEAFDCE}"/>
              </a:ext>
            </a:extLst>
          </p:cNvPr>
          <p:cNvCxnSpPr>
            <a:cxnSpLocks/>
            <a:stCxn id="72" idx="3"/>
          </p:cNvCxnSpPr>
          <p:nvPr/>
        </p:nvCxnSpPr>
        <p:spPr>
          <a:xfrm flipV="1">
            <a:off x="1707954" y="3185224"/>
            <a:ext cx="2340256" cy="130134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4" name="直線コネクタ 73">
            <a:extLst>
              <a:ext uri="{FF2B5EF4-FFF2-40B4-BE49-F238E27FC236}">
                <a16:creationId xmlns:a16="http://schemas.microsoft.com/office/drawing/2014/main" id="{8AE764C8-43E7-43EE-99BC-8F0161E586C9}"/>
              </a:ext>
            </a:extLst>
          </p:cNvPr>
          <p:cNvCxnSpPr>
            <a:cxnSpLocks/>
            <a:stCxn id="49" idx="0"/>
            <a:endCxn id="70" idx="2"/>
          </p:cNvCxnSpPr>
          <p:nvPr/>
        </p:nvCxnSpPr>
        <p:spPr>
          <a:xfrm flipH="1" flipV="1">
            <a:off x="3662376" y="1354915"/>
            <a:ext cx="242872" cy="25771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75" name="正方形/長方形 74">
            <a:extLst>
              <a:ext uri="{FF2B5EF4-FFF2-40B4-BE49-F238E27FC236}">
                <a16:creationId xmlns:a16="http://schemas.microsoft.com/office/drawing/2014/main" id="{6D5D985D-C808-4FA1-B85E-2DDF1F44A5C3}"/>
              </a:ext>
            </a:extLst>
          </p:cNvPr>
          <p:cNvSpPr/>
          <p:nvPr/>
        </p:nvSpPr>
        <p:spPr>
          <a:xfrm>
            <a:off x="4822076" y="57888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ロシアでコロナが</a:t>
            </a:r>
            <a:r>
              <a:rPr lang="ja-JP" altLang="en-US" sz="1200" b="1" dirty="0">
                <a:solidFill>
                  <a:schemeClr val="tx1"/>
                </a:solidFill>
              </a:rPr>
              <a:t>蔓延</a:t>
            </a:r>
          </a:p>
        </p:txBody>
      </p:sp>
      <p:sp>
        <p:nvSpPr>
          <p:cNvPr id="76" name="正方形/長方形 75">
            <a:extLst>
              <a:ext uri="{FF2B5EF4-FFF2-40B4-BE49-F238E27FC236}">
                <a16:creationId xmlns:a16="http://schemas.microsoft.com/office/drawing/2014/main" id="{79C8A27F-0793-434E-9B63-D618925FC77E}"/>
              </a:ext>
            </a:extLst>
          </p:cNvPr>
          <p:cNvSpPr/>
          <p:nvPr/>
        </p:nvSpPr>
        <p:spPr>
          <a:xfrm>
            <a:off x="4181486" y="47446"/>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ＷＨＯがコロナ対策について話し合った</a:t>
            </a:r>
          </a:p>
        </p:txBody>
      </p:sp>
      <p:sp>
        <p:nvSpPr>
          <p:cNvPr id="77" name="正方形/長方形 76">
            <a:extLst>
              <a:ext uri="{FF2B5EF4-FFF2-40B4-BE49-F238E27FC236}">
                <a16:creationId xmlns:a16="http://schemas.microsoft.com/office/drawing/2014/main" id="{17A166C3-F25E-4C4D-B555-3943F064BC02}"/>
              </a:ext>
            </a:extLst>
          </p:cNvPr>
          <p:cNvSpPr/>
          <p:nvPr/>
        </p:nvSpPr>
        <p:spPr>
          <a:xfrm>
            <a:off x="4957780" y="80621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スペインが解除</a:t>
            </a:r>
            <a:endParaRPr lang="en-US" altLang="ja-JP" sz="1200" b="1" dirty="0">
              <a:solidFill>
                <a:schemeClr val="tx1"/>
              </a:solidFill>
              <a:highlight>
                <a:srgbClr val="00FFFF"/>
              </a:highlight>
            </a:endParaRPr>
          </a:p>
          <a:p>
            <a:pPr algn="ctr"/>
            <a:endParaRPr lang="ja-JP" altLang="en-US" sz="1200" b="1" dirty="0">
              <a:solidFill>
                <a:schemeClr val="tx1"/>
              </a:solidFill>
            </a:endParaRPr>
          </a:p>
        </p:txBody>
      </p:sp>
      <p:cxnSp>
        <p:nvCxnSpPr>
          <p:cNvPr id="78" name="直線コネクタ 77">
            <a:extLst>
              <a:ext uri="{FF2B5EF4-FFF2-40B4-BE49-F238E27FC236}">
                <a16:creationId xmlns:a16="http://schemas.microsoft.com/office/drawing/2014/main" id="{FAB68879-CA54-4732-8DE3-FDDF4F5E9BFE}"/>
              </a:ext>
            </a:extLst>
          </p:cNvPr>
          <p:cNvCxnSpPr>
            <a:cxnSpLocks/>
            <a:stCxn id="49" idx="0"/>
            <a:endCxn id="76" idx="2"/>
          </p:cNvCxnSpPr>
          <p:nvPr/>
        </p:nvCxnSpPr>
        <p:spPr>
          <a:xfrm flipV="1">
            <a:off x="3905248" y="418921"/>
            <a:ext cx="1062051" cy="1193705"/>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79" name="直線コネクタ 78">
            <a:extLst>
              <a:ext uri="{FF2B5EF4-FFF2-40B4-BE49-F238E27FC236}">
                <a16:creationId xmlns:a16="http://schemas.microsoft.com/office/drawing/2014/main" id="{8B296B4A-D682-43BF-B643-B73203E662DA}"/>
              </a:ext>
            </a:extLst>
          </p:cNvPr>
          <p:cNvCxnSpPr>
            <a:cxnSpLocks/>
            <a:stCxn id="49" idx="0"/>
            <a:endCxn id="77" idx="2"/>
          </p:cNvCxnSpPr>
          <p:nvPr/>
        </p:nvCxnSpPr>
        <p:spPr>
          <a:xfrm flipV="1">
            <a:off x="3905248" y="1177689"/>
            <a:ext cx="1838345" cy="434937"/>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80" name="正方形/長方形 79">
            <a:extLst>
              <a:ext uri="{FF2B5EF4-FFF2-40B4-BE49-F238E27FC236}">
                <a16:creationId xmlns:a16="http://schemas.microsoft.com/office/drawing/2014/main" id="{1DDB26BA-03A7-4A63-8FAB-ADE923FA0E1D}"/>
              </a:ext>
            </a:extLst>
          </p:cNvPr>
          <p:cNvSpPr/>
          <p:nvPr/>
        </p:nvSpPr>
        <p:spPr>
          <a:xfrm>
            <a:off x="5081608" y="97469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韓国ででコロナが</a:t>
            </a:r>
            <a:endParaRPr lang="en-US" altLang="ja-JP" sz="1200" b="1" dirty="0">
              <a:solidFill>
                <a:schemeClr val="tx1"/>
              </a:solidFill>
              <a:highlight>
                <a:srgbClr val="00FFFF"/>
              </a:highlight>
            </a:endParaRPr>
          </a:p>
          <a:p>
            <a:pPr algn="ctr"/>
            <a:r>
              <a:rPr lang="ja-JP" altLang="en-US" sz="1200" b="1" dirty="0">
                <a:solidFill>
                  <a:schemeClr val="tx1"/>
                </a:solidFill>
                <a:highlight>
                  <a:srgbClr val="00FFFF"/>
                </a:highlight>
              </a:rPr>
              <a:t>再燃</a:t>
            </a:r>
          </a:p>
        </p:txBody>
      </p:sp>
      <p:cxnSp>
        <p:nvCxnSpPr>
          <p:cNvPr id="81" name="直線コネクタ 80">
            <a:extLst>
              <a:ext uri="{FF2B5EF4-FFF2-40B4-BE49-F238E27FC236}">
                <a16:creationId xmlns:a16="http://schemas.microsoft.com/office/drawing/2014/main" id="{DC0A1DCB-9D6E-41D3-85ED-BEBCF9AE82FB}"/>
              </a:ext>
            </a:extLst>
          </p:cNvPr>
          <p:cNvCxnSpPr>
            <a:cxnSpLocks/>
            <a:stCxn id="49" idx="0"/>
            <a:endCxn id="80" idx="2"/>
          </p:cNvCxnSpPr>
          <p:nvPr/>
        </p:nvCxnSpPr>
        <p:spPr>
          <a:xfrm flipV="1">
            <a:off x="3905248" y="1346168"/>
            <a:ext cx="1962173" cy="26645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84" name="直線コネクタ 83">
            <a:extLst>
              <a:ext uri="{FF2B5EF4-FFF2-40B4-BE49-F238E27FC236}">
                <a16:creationId xmlns:a16="http://schemas.microsoft.com/office/drawing/2014/main" id="{6376913E-635E-4BEB-8BA1-16E899BA9CC7}"/>
              </a:ext>
            </a:extLst>
          </p:cNvPr>
          <p:cNvCxnSpPr>
            <a:cxnSpLocks/>
            <a:stCxn id="27" idx="2"/>
            <a:endCxn id="47" idx="0"/>
          </p:cNvCxnSpPr>
          <p:nvPr/>
        </p:nvCxnSpPr>
        <p:spPr>
          <a:xfrm flipH="1">
            <a:off x="1566868" y="3164680"/>
            <a:ext cx="2325904" cy="260032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85" name="正方形/長方形 84">
            <a:extLst>
              <a:ext uri="{FF2B5EF4-FFF2-40B4-BE49-F238E27FC236}">
                <a16:creationId xmlns:a16="http://schemas.microsoft.com/office/drawing/2014/main" id="{5AED4166-2B13-45AF-AF01-0D3D91514A90}"/>
              </a:ext>
            </a:extLst>
          </p:cNvPr>
          <p:cNvSpPr/>
          <p:nvPr/>
        </p:nvSpPr>
        <p:spPr>
          <a:xfrm>
            <a:off x="3086102" y="3709985"/>
            <a:ext cx="1609724" cy="665036"/>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400" b="1" dirty="0">
                <a:solidFill>
                  <a:schemeClr val="tx1"/>
                </a:solidFill>
              </a:rPr>
              <a:t>緊急事態宣言</a:t>
            </a:r>
            <a:endParaRPr lang="en-US" altLang="ja-JP" sz="1400" b="1" dirty="0">
              <a:solidFill>
                <a:schemeClr val="tx1"/>
              </a:solidFill>
            </a:endParaRPr>
          </a:p>
          <a:p>
            <a:pPr algn="ctr"/>
            <a:r>
              <a:rPr kumimoji="1" lang="ja-JP" altLang="en-US" sz="1400" b="1" dirty="0">
                <a:solidFill>
                  <a:schemeClr val="tx1"/>
                </a:solidFill>
              </a:rPr>
              <a:t>他人との接触を</a:t>
            </a:r>
            <a:endParaRPr kumimoji="1" lang="en-US" altLang="ja-JP" sz="1400" b="1" dirty="0">
              <a:solidFill>
                <a:schemeClr val="tx1"/>
              </a:solidFill>
            </a:endParaRPr>
          </a:p>
          <a:p>
            <a:pPr algn="ctr"/>
            <a:r>
              <a:rPr kumimoji="1" lang="ja-JP" altLang="en-US" sz="1400" b="1" dirty="0">
                <a:solidFill>
                  <a:schemeClr val="tx1"/>
                </a:solidFill>
              </a:rPr>
              <a:t>７～８割減らそう</a:t>
            </a:r>
          </a:p>
        </p:txBody>
      </p:sp>
      <p:sp>
        <p:nvSpPr>
          <p:cNvPr id="86" name="正方形/長方形 85">
            <a:extLst>
              <a:ext uri="{FF2B5EF4-FFF2-40B4-BE49-F238E27FC236}">
                <a16:creationId xmlns:a16="http://schemas.microsoft.com/office/drawing/2014/main" id="{524265FA-268A-4EA1-AC67-6348FDD7FB07}"/>
              </a:ext>
            </a:extLst>
          </p:cNvPr>
          <p:cNvSpPr/>
          <p:nvPr/>
        </p:nvSpPr>
        <p:spPr>
          <a:xfrm>
            <a:off x="131057" y="2281240"/>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FFFF00"/>
                </a:highlight>
              </a:rPr>
              <a:t>ベッド数が足りない</a:t>
            </a:r>
          </a:p>
        </p:txBody>
      </p:sp>
      <p:cxnSp>
        <p:nvCxnSpPr>
          <p:cNvPr id="87" name="直線コネクタ 86">
            <a:extLst>
              <a:ext uri="{FF2B5EF4-FFF2-40B4-BE49-F238E27FC236}">
                <a16:creationId xmlns:a16="http://schemas.microsoft.com/office/drawing/2014/main" id="{043D80F6-ACAD-4B24-B586-E0922DD07790}"/>
              </a:ext>
            </a:extLst>
          </p:cNvPr>
          <p:cNvCxnSpPr>
            <a:cxnSpLocks/>
            <a:stCxn id="86" idx="3"/>
            <a:endCxn id="27" idx="1"/>
          </p:cNvCxnSpPr>
          <p:nvPr/>
        </p:nvCxnSpPr>
        <p:spPr>
          <a:xfrm>
            <a:off x="1702682" y="2466978"/>
            <a:ext cx="945278" cy="501844"/>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89" name="直線コネクタ 88">
            <a:extLst>
              <a:ext uri="{FF2B5EF4-FFF2-40B4-BE49-F238E27FC236}">
                <a16:creationId xmlns:a16="http://schemas.microsoft.com/office/drawing/2014/main" id="{5B7CD047-8ED3-4296-8E3E-AD9C5C0F2B14}"/>
              </a:ext>
            </a:extLst>
          </p:cNvPr>
          <p:cNvCxnSpPr>
            <a:cxnSpLocks/>
            <a:stCxn id="10" idx="3"/>
            <a:endCxn id="58" idx="1"/>
          </p:cNvCxnSpPr>
          <p:nvPr/>
        </p:nvCxnSpPr>
        <p:spPr>
          <a:xfrm>
            <a:off x="4783953" y="4395261"/>
            <a:ext cx="796507" cy="112728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90" name="正方形/長方形 89">
            <a:extLst>
              <a:ext uri="{FF2B5EF4-FFF2-40B4-BE49-F238E27FC236}">
                <a16:creationId xmlns:a16="http://schemas.microsoft.com/office/drawing/2014/main" id="{B2092179-BDD7-4714-B3A0-5FBF53790D0A}"/>
              </a:ext>
            </a:extLst>
          </p:cNvPr>
          <p:cNvSpPr/>
          <p:nvPr/>
        </p:nvSpPr>
        <p:spPr>
          <a:xfrm>
            <a:off x="5569765" y="3827622"/>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FF"/>
                </a:highlight>
              </a:rPr>
              <a:t>お店が開けない</a:t>
            </a:r>
          </a:p>
        </p:txBody>
      </p:sp>
      <p:cxnSp>
        <p:nvCxnSpPr>
          <p:cNvPr id="91" name="直線コネクタ 90">
            <a:extLst>
              <a:ext uri="{FF2B5EF4-FFF2-40B4-BE49-F238E27FC236}">
                <a16:creationId xmlns:a16="http://schemas.microsoft.com/office/drawing/2014/main" id="{463A2489-E3E7-46F0-ACE3-3CA00AEAB5F4}"/>
              </a:ext>
            </a:extLst>
          </p:cNvPr>
          <p:cNvCxnSpPr>
            <a:cxnSpLocks/>
            <a:stCxn id="10" idx="3"/>
            <a:endCxn id="90" idx="1"/>
          </p:cNvCxnSpPr>
          <p:nvPr/>
        </p:nvCxnSpPr>
        <p:spPr>
          <a:xfrm flipV="1">
            <a:off x="4783953" y="4013360"/>
            <a:ext cx="785812" cy="38190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92" name="直線コネクタ 91">
            <a:extLst>
              <a:ext uri="{FF2B5EF4-FFF2-40B4-BE49-F238E27FC236}">
                <a16:creationId xmlns:a16="http://schemas.microsoft.com/office/drawing/2014/main" id="{1B111EAE-B234-4D4D-864B-07891FB6E0EE}"/>
              </a:ext>
            </a:extLst>
          </p:cNvPr>
          <p:cNvCxnSpPr>
            <a:cxnSpLocks/>
            <a:stCxn id="41" idx="1"/>
            <a:endCxn id="90" idx="3"/>
          </p:cNvCxnSpPr>
          <p:nvPr/>
        </p:nvCxnSpPr>
        <p:spPr>
          <a:xfrm flipH="1">
            <a:off x="7141390" y="3719512"/>
            <a:ext cx="365513" cy="293848"/>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88" name="正方形/長方形 187">
            <a:extLst>
              <a:ext uri="{FF2B5EF4-FFF2-40B4-BE49-F238E27FC236}">
                <a16:creationId xmlns:a16="http://schemas.microsoft.com/office/drawing/2014/main" id="{F63538E0-F707-4B61-AB95-353B382F3FA1}"/>
              </a:ext>
            </a:extLst>
          </p:cNvPr>
          <p:cNvSpPr/>
          <p:nvPr/>
        </p:nvSpPr>
        <p:spPr>
          <a:xfrm>
            <a:off x="122059" y="2767009"/>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highlight>
                  <a:srgbClr val="FFFF00"/>
                </a:highlight>
              </a:rPr>
              <a:t>検査ができない</a:t>
            </a:r>
          </a:p>
        </p:txBody>
      </p:sp>
      <p:cxnSp>
        <p:nvCxnSpPr>
          <p:cNvPr id="191" name="直線コネクタ 190">
            <a:extLst>
              <a:ext uri="{FF2B5EF4-FFF2-40B4-BE49-F238E27FC236}">
                <a16:creationId xmlns:a16="http://schemas.microsoft.com/office/drawing/2014/main" id="{4A46D8A5-1270-4FE5-9389-7F664238580B}"/>
              </a:ext>
            </a:extLst>
          </p:cNvPr>
          <p:cNvCxnSpPr>
            <a:cxnSpLocks/>
            <a:stCxn id="188" idx="3"/>
            <a:endCxn id="27" idx="1"/>
          </p:cNvCxnSpPr>
          <p:nvPr/>
        </p:nvCxnSpPr>
        <p:spPr>
          <a:xfrm>
            <a:off x="1693684" y="2952747"/>
            <a:ext cx="954276" cy="16075"/>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96" name="正方形/長方形 195">
            <a:extLst>
              <a:ext uri="{FF2B5EF4-FFF2-40B4-BE49-F238E27FC236}">
                <a16:creationId xmlns:a16="http://schemas.microsoft.com/office/drawing/2014/main" id="{B4FE936A-D297-4B80-AC68-0AA714F6F047}"/>
              </a:ext>
            </a:extLst>
          </p:cNvPr>
          <p:cNvSpPr/>
          <p:nvPr/>
        </p:nvSpPr>
        <p:spPr>
          <a:xfrm>
            <a:off x="114304" y="1394343"/>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tx1"/>
                </a:solidFill>
                <a:highlight>
                  <a:srgbClr val="FFFF00"/>
                </a:highlight>
              </a:rPr>
              <a:t>医療機器が不足</a:t>
            </a:r>
          </a:p>
        </p:txBody>
      </p:sp>
      <p:cxnSp>
        <p:nvCxnSpPr>
          <p:cNvPr id="197" name="直線コネクタ 196">
            <a:extLst>
              <a:ext uri="{FF2B5EF4-FFF2-40B4-BE49-F238E27FC236}">
                <a16:creationId xmlns:a16="http://schemas.microsoft.com/office/drawing/2014/main" id="{5312D7C1-4EDB-4FFE-ABD2-04AC2DAF0F3D}"/>
              </a:ext>
            </a:extLst>
          </p:cNvPr>
          <p:cNvCxnSpPr>
            <a:cxnSpLocks/>
            <a:stCxn id="196" idx="3"/>
            <a:endCxn id="27" idx="1"/>
          </p:cNvCxnSpPr>
          <p:nvPr/>
        </p:nvCxnSpPr>
        <p:spPr>
          <a:xfrm>
            <a:off x="1685929" y="1580081"/>
            <a:ext cx="962031" cy="138874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06" name="正方形/長方形 205">
            <a:extLst>
              <a:ext uri="{FF2B5EF4-FFF2-40B4-BE49-F238E27FC236}">
                <a16:creationId xmlns:a16="http://schemas.microsoft.com/office/drawing/2014/main" id="{7742C745-BB43-4F29-AE28-772AAA06D216}"/>
              </a:ext>
            </a:extLst>
          </p:cNvPr>
          <p:cNvSpPr/>
          <p:nvPr/>
        </p:nvSpPr>
        <p:spPr>
          <a:xfrm>
            <a:off x="5619762" y="2400620"/>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持続化給付金</a:t>
            </a:r>
          </a:p>
        </p:txBody>
      </p:sp>
      <p:sp>
        <p:nvSpPr>
          <p:cNvPr id="211" name="正方形/長方形 210">
            <a:extLst>
              <a:ext uri="{FF2B5EF4-FFF2-40B4-BE49-F238E27FC236}">
                <a16:creationId xmlns:a16="http://schemas.microsoft.com/office/drawing/2014/main" id="{041F4A57-A74E-47B3-A676-AD8C684C697B}"/>
              </a:ext>
            </a:extLst>
          </p:cNvPr>
          <p:cNvSpPr/>
          <p:nvPr/>
        </p:nvSpPr>
        <p:spPr>
          <a:xfrm>
            <a:off x="5610226" y="285805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ひとり１０万円</a:t>
            </a:r>
          </a:p>
        </p:txBody>
      </p:sp>
      <p:cxnSp>
        <p:nvCxnSpPr>
          <p:cNvPr id="212" name="直線コネクタ 211">
            <a:extLst>
              <a:ext uri="{FF2B5EF4-FFF2-40B4-BE49-F238E27FC236}">
                <a16:creationId xmlns:a16="http://schemas.microsoft.com/office/drawing/2014/main" id="{B8AE46A1-E158-4E5B-B470-563FD844E758}"/>
              </a:ext>
            </a:extLst>
          </p:cNvPr>
          <p:cNvCxnSpPr>
            <a:cxnSpLocks/>
            <a:endCxn id="211" idx="1"/>
          </p:cNvCxnSpPr>
          <p:nvPr/>
        </p:nvCxnSpPr>
        <p:spPr>
          <a:xfrm flipV="1">
            <a:off x="4793479" y="3043796"/>
            <a:ext cx="816747" cy="135146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14" name="直線コネクタ 213">
            <a:extLst>
              <a:ext uri="{FF2B5EF4-FFF2-40B4-BE49-F238E27FC236}">
                <a16:creationId xmlns:a16="http://schemas.microsoft.com/office/drawing/2014/main" id="{CB565B51-7424-43EA-B9BC-24888A435EB7}"/>
              </a:ext>
            </a:extLst>
          </p:cNvPr>
          <p:cNvCxnSpPr>
            <a:cxnSpLocks/>
            <a:stCxn id="10" idx="3"/>
            <a:endCxn id="206" idx="1"/>
          </p:cNvCxnSpPr>
          <p:nvPr/>
        </p:nvCxnSpPr>
        <p:spPr>
          <a:xfrm flipV="1">
            <a:off x="4783953" y="2586358"/>
            <a:ext cx="835809" cy="1808903"/>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04" name="正方形/長方形 103">
            <a:extLst>
              <a:ext uri="{FF2B5EF4-FFF2-40B4-BE49-F238E27FC236}">
                <a16:creationId xmlns:a16="http://schemas.microsoft.com/office/drawing/2014/main" id="{8B590373-6A5C-457E-B372-49782B1EFB7A}"/>
              </a:ext>
            </a:extLst>
          </p:cNvPr>
          <p:cNvSpPr/>
          <p:nvPr/>
        </p:nvSpPr>
        <p:spPr>
          <a:xfrm>
            <a:off x="3252788" y="220162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highlight>
                  <a:srgbClr val="00FFFF"/>
                </a:highlight>
              </a:rPr>
              <a:t>日本でも感染拡大</a:t>
            </a:r>
          </a:p>
        </p:txBody>
      </p:sp>
      <p:cxnSp>
        <p:nvCxnSpPr>
          <p:cNvPr id="105" name="直線コネクタ 104">
            <a:extLst>
              <a:ext uri="{FF2B5EF4-FFF2-40B4-BE49-F238E27FC236}">
                <a16:creationId xmlns:a16="http://schemas.microsoft.com/office/drawing/2014/main" id="{457CB2D2-141A-463D-BB1E-B4BF8529C71D}"/>
              </a:ext>
            </a:extLst>
          </p:cNvPr>
          <p:cNvCxnSpPr>
            <a:cxnSpLocks/>
            <a:stCxn id="27" idx="0"/>
            <a:endCxn id="104" idx="2"/>
          </p:cNvCxnSpPr>
          <p:nvPr/>
        </p:nvCxnSpPr>
        <p:spPr>
          <a:xfrm flipV="1">
            <a:off x="3892772" y="2573103"/>
            <a:ext cx="145829" cy="199861"/>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09" name="テキスト ボックス 108">
            <a:extLst>
              <a:ext uri="{FF2B5EF4-FFF2-40B4-BE49-F238E27FC236}">
                <a16:creationId xmlns:a16="http://schemas.microsoft.com/office/drawing/2014/main" id="{92A7A9CB-7F17-4306-9D10-A3658FC87FED}"/>
              </a:ext>
            </a:extLst>
          </p:cNvPr>
          <p:cNvSpPr txBox="1"/>
          <p:nvPr/>
        </p:nvSpPr>
        <p:spPr>
          <a:xfrm>
            <a:off x="4325846" y="5410637"/>
            <a:ext cx="677108" cy="913070"/>
          </a:xfrm>
          <a:prstGeom prst="rect">
            <a:avLst/>
          </a:prstGeom>
          <a:solidFill>
            <a:srgbClr val="FFFF00"/>
          </a:solidFill>
        </p:spPr>
        <p:txBody>
          <a:bodyPr vert="eaVert" wrap="none" rtlCol="0">
            <a:spAutoFit/>
          </a:bodyPr>
          <a:lstStyle/>
          <a:p>
            <a:r>
              <a:rPr kumimoji="1" lang="ja-JP" altLang="en-US" sz="1600" dirty="0">
                <a:latin typeface="AR丸ゴシック体E" panose="020F0909000000000000" pitchFamily="49" charset="-128"/>
                <a:ea typeface="AR丸ゴシック体E" panose="020F0909000000000000" pitchFamily="49" charset="-128"/>
              </a:rPr>
              <a:t>医療体制</a:t>
            </a:r>
            <a:endParaRPr kumimoji="1" lang="en-US" altLang="ja-JP" sz="1600" dirty="0">
              <a:latin typeface="AR丸ゴシック体E" panose="020F0909000000000000" pitchFamily="49" charset="-128"/>
              <a:ea typeface="AR丸ゴシック体E" panose="020F0909000000000000" pitchFamily="49" charset="-128"/>
            </a:endParaRPr>
          </a:p>
          <a:p>
            <a:r>
              <a:rPr kumimoji="1" lang="ja-JP" altLang="en-US" sz="1600" dirty="0">
                <a:latin typeface="AR丸ゴシック体E" panose="020F0909000000000000" pitchFamily="49" charset="-128"/>
                <a:ea typeface="AR丸ゴシック体E" panose="020F0909000000000000" pitchFamily="49" charset="-128"/>
              </a:rPr>
              <a:t>　の充実</a:t>
            </a:r>
          </a:p>
        </p:txBody>
      </p:sp>
      <p:sp>
        <p:nvSpPr>
          <p:cNvPr id="110" name="テキスト ボックス 109">
            <a:extLst>
              <a:ext uri="{FF2B5EF4-FFF2-40B4-BE49-F238E27FC236}">
                <a16:creationId xmlns:a16="http://schemas.microsoft.com/office/drawing/2014/main" id="{2509DEF1-5F8F-447A-AEE7-BEC2DE9690F1}"/>
              </a:ext>
            </a:extLst>
          </p:cNvPr>
          <p:cNvSpPr txBox="1"/>
          <p:nvPr/>
        </p:nvSpPr>
        <p:spPr>
          <a:xfrm>
            <a:off x="3565174" y="5398292"/>
            <a:ext cx="677108" cy="913070"/>
          </a:xfrm>
          <a:prstGeom prst="rect">
            <a:avLst/>
          </a:prstGeom>
          <a:solidFill>
            <a:schemeClr val="accent5">
              <a:lumMod val="40000"/>
              <a:lumOff val="60000"/>
            </a:schemeClr>
          </a:solidFill>
          <a:ln>
            <a:solidFill>
              <a:schemeClr val="tx1">
                <a:lumMod val="50000"/>
                <a:lumOff val="50000"/>
              </a:schemeClr>
            </a:solidFill>
          </a:ln>
        </p:spPr>
        <p:txBody>
          <a:bodyPr vert="eaVert" wrap="none" rtlCol="0">
            <a:spAutoFit/>
          </a:bodyPr>
          <a:lstStyle/>
          <a:p>
            <a:r>
              <a:rPr kumimoji="1" lang="ja-JP" altLang="en-US" sz="1600" dirty="0">
                <a:latin typeface="AR丸ゴシック体E" panose="020F0909000000000000" pitchFamily="49" charset="-128"/>
                <a:ea typeface="AR丸ゴシック体E" panose="020F0909000000000000" pitchFamily="49" charset="-128"/>
              </a:rPr>
              <a:t>感染拡大</a:t>
            </a:r>
            <a:endParaRPr kumimoji="1" lang="en-US" altLang="ja-JP" sz="1600" dirty="0">
              <a:latin typeface="AR丸ゴシック体E" panose="020F0909000000000000" pitchFamily="49" charset="-128"/>
              <a:ea typeface="AR丸ゴシック体E" panose="020F0909000000000000" pitchFamily="49" charset="-128"/>
            </a:endParaRPr>
          </a:p>
          <a:p>
            <a:r>
              <a:rPr kumimoji="1" lang="ja-JP" altLang="en-US" sz="1600" dirty="0">
                <a:latin typeface="AR丸ゴシック体E" panose="020F0909000000000000" pitchFamily="49" charset="-128"/>
                <a:ea typeface="AR丸ゴシック体E" panose="020F0909000000000000" pitchFamily="49" charset="-128"/>
              </a:rPr>
              <a:t>　の防止</a:t>
            </a:r>
          </a:p>
        </p:txBody>
      </p:sp>
      <p:sp>
        <p:nvSpPr>
          <p:cNvPr id="111" name="テキスト ボックス 110">
            <a:extLst>
              <a:ext uri="{FF2B5EF4-FFF2-40B4-BE49-F238E27FC236}">
                <a16:creationId xmlns:a16="http://schemas.microsoft.com/office/drawing/2014/main" id="{5C9E9AB1-099D-4787-93CE-BA42DE19EFE1}"/>
              </a:ext>
            </a:extLst>
          </p:cNvPr>
          <p:cNvSpPr txBox="1"/>
          <p:nvPr/>
        </p:nvSpPr>
        <p:spPr>
          <a:xfrm>
            <a:off x="2792819" y="5398292"/>
            <a:ext cx="677108" cy="919828"/>
          </a:xfrm>
          <a:prstGeom prst="rect">
            <a:avLst/>
          </a:prstGeom>
          <a:solidFill>
            <a:srgbClr val="99FF33"/>
          </a:solidFill>
          <a:ln>
            <a:solidFill>
              <a:schemeClr val="tx1">
                <a:lumMod val="50000"/>
                <a:lumOff val="50000"/>
              </a:schemeClr>
            </a:solidFill>
          </a:ln>
        </p:spPr>
        <p:txBody>
          <a:bodyPr vert="eaVert" wrap="square" rtlCol="0">
            <a:spAutoFit/>
          </a:bodyPr>
          <a:lstStyle/>
          <a:p>
            <a:r>
              <a:rPr kumimoji="1" lang="ja-JP" altLang="en-US" sz="1600" dirty="0">
                <a:latin typeface="AR丸ゴシック体E" panose="020F0909000000000000" pitchFamily="49" charset="-128"/>
                <a:ea typeface="AR丸ゴシック体E" panose="020F0909000000000000" pitchFamily="49" charset="-128"/>
              </a:rPr>
              <a:t>経済的な</a:t>
            </a:r>
            <a:endParaRPr kumimoji="1" lang="en-US" altLang="ja-JP" sz="1600" dirty="0">
              <a:latin typeface="AR丸ゴシック体E" panose="020F0909000000000000" pitchFamily="49" charset="-128"/>
              <a:ea typeface="AR丸ゴシック体E" panose="020F0909000000000000" pitchFamily="49" charset="-128"/>
            </a:endParaRPr>
          </a:p>
          <a:p>
            <a:r>
              <a:rPr kumimoji="1" lang="ja-JP" altLang="en-US" sz="1600" dirty="0">
                <a:latin typeface="AR丸ゴシック体E" panose="020F0909000000000000" pitchFamily="49" charset="-128"/>
                <a:ea typeface="AR丸ゴシック体E" panose="020F0909000000000000" pitchFamily="49" charset="-128"/>
              </a:rPr>
              <a:t>　　支援</a:t>
            </a:r>
          </a:p>
        </p:txBody>
      </p:sp>
      <p:sp>
        <p:nvSpPr>
          <p:cNvPr id="99" name="正方形/長方形 98">
            <a:extLst>
              <a:ext uri="{FF2B5EF4-FFF2-40B4-BE49-F238E27FC236}">
                <a16:creationId xmlns:a16="http://schemas.microsoft.com/office/drawing/2014/main" id="{7F90DA45-4966-4254-B665-D2ADE8F9838F}"/>
              </a:ext>
            </a:extLst>
          </p:cNvPr>
          <p:cNvSpPr/>
          <p:nvPr/>
        </p:nvSpPr>
        <p:spPr>
          <a:xfrm>
            <a:off x="5593205" y="3290554"/>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FF"/>
                </a:highlight>
              </a:rPr>
              <a:t>テレワークが拡大</a:t>
            </a:r>
          </a:p>
        </p:txBody>
      </p:sp>
      <p:sp>
        <p:nvSpPr>
          <p:cNvPr id="100" name="正方形/長方形 99">
            <a:extLst>
              <a:ext uri="{FF2B5EF4-FFF2-40B4-BE49-F238E27FC236}">
                <a16:creationId xmlns:a16="http://schemas.microsoft.com/office/drawing/2014/main" id="{FA918D89-F304-4CB8-8D1D-EF1B4293B7D8}"/>
              </a:ext>
            </a:extLst>
          </p:cNvPr>
          <p:cNvSpPr/>
          <p:nvPr/>
        </p:nvSpPr>
        <p:spPr>
          <a:xfrm>
            <a:off x="5619751" y="189547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00"/>
                </a:highlight>
              </a:rPr>
              <a:t>企業の倒産</a:t>
            </a:r>
          </a:p>
        </p:txBody>
      </p:sp>
      <p:sp>
        <p:nvSpPr>
          <p:cNvPr id="102" name="正方形/長方形 101">
            <a:extLst>
              <a:ext uri="{FF2B5EF4-FFF2-40B4-BE49-F238E27FC236}">
                <a16:creationId xmlns:a16="http://schemas.microsoft.com/office/drawing/2014/main" id="{088ACB16-5B29-4300-99EF-2930EBF2BF50}"/>
              </a:ext>
            </a:extLst>
          </p:cNvPr>
          <p:cNvSpPr/>
          <p:nvPr/>
        </p:nvSpPr>
        <p:spPr>
          <a:xfrm>
            <a:off x="5617390" y="2410385"/>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00"/>
                </a:highlight>
              </a:rPr>
              <a:t>持続化給付金</a:t>
            </a:r>
          </a:p>
        </p:txBody>
      </p:sp>
      <p:sp>
        <p:nvSpPr>
          <p:cNvPr id="103" name="正方形/長方形 102">
            <a:extLst>
              <a:ext uri="{FF2B5EF4-FFF2-40B4-BE49-F238E27FC236}">
                <a16:creationId xmlns:a16="http://schemas.microsoft.com/office/drawing/2014/main" id="{77028918-5B00-4F64-B808-6AD5F7A63164}"/>
              </a:ext>
            </a:extLst>
          </p:cNvPr>
          <p:cNvSpPr/>
          <p:nvPr/>
        </p:nvSpPr>
        <p:spPr>
          <a:xfrm>
            <a:off x="5619751" y="2858058"/>
            <a:ext cx="1571625" cy="37147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highlight>
                  <a:srgbClr val="00FF00"/>
                </a:highlight>
              </a:rPr>
              <a:t>ひとり１０万円</a:t>
            </a:r>
          </a:p>
        </p:txBody>
      </p:sp>
      <p:sp>
        <p:nvSpPr>
          <p:cNvPr id="112" name="正方形/長方形 111">
            <a:extLst>
              <a:ext uri="{FF2B5EF4-FFF2-40B4-BE49-F238E27FC236}">
                <a16:creationId xmlns:a16="http://schemas.microsoft.com/office/drawing/2014/main" id="{442FA2F3-C086-4023-A233-6235C906F10D}"/>
              </a:ext>
            </a:extLst>
          </p:cNvPr>
          <p:cNvSpPr/>
          <p:nvPr/>
        </p:nvSpPr>
        <p:spPr>
          <a:xfrm>
            <a:off x="4181486" y="47445"/>
            <a:ext cx="1571625" cy="371475"/>
          </a:xfrm>
          <a:prstGeom prst="rect">
            <a:avLst/>
          </a:prstGeom>
          <a:solidFill>
            <a:srgbClr val="FFFF00"/>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ＷＨＯがコロナ対策について話し合った</a:t>
            </a:r>
          </a:p>
        </p:txBody>
      </p:sp>
      <p:pic>
        <p:nvPicPr>
          <p:cNvPr id="106" name="図 105">
            <a:extLst>
              <a:ext uri="{FF2B5EF4-FFF2-40B4-BE49-F238E27FC236}">
                <a16:creationId xmlns:a16="http://schemas.microsoft.com/office/drawing/2014/main" id="{4542C044-E409-4A26-965C-EFDC914A013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08165" y="2741918"/>
            <a:ext cx="552328" cy="552328"/>
          </a:xfrm>
          <a:prstGeom prst="rect">
            <a:avLst/>
          </a:prstGeom>
        </p:spPr>
      </p:pic>
      <p:pic>
        <p:nvPicPr>
          <p:cNvPr id="107" name="図 106">
            <a:extLst>
              <a:ext uri="{FF2B5EF4-FFF2-40B4-BE49-F238E27FC236}">
                <a16:creationId xmlns:a16="http://schemas.microsoft.com/office/drawing/2014/main" id="{EC859765-48EF-4564-958F-93A7BF0815E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47824" y="1406829"/>
            <a:ext cx="307486" cy="307486"/>
          </a:xfrm>
          <a:prstGeom prst="rect">
            <a:avLst/>
          </a:prstGeom>
        </p:spPr>
      </p:pic>
      <p:pic>
        <p:nvPicPr>
          <p:cNvPr id="108" name="図 107">
            <a:extLst>
              <a:ext uri="{FF2B5EF4-FFF2-40B4-BE49-F238E27FC236}">
                <a16:creationId xmlns:a16="http://schemas.microsoft.com/office/drawing/2014/main" id="{A7E95B49-FABD-40C3-8328-A8B03C0B1C6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46754" y="1958752"/>
            <a:ext cx="307486" cy="307486"/>
          </a:xfrm>
          <a:prstGeom prst="rect">
            <a:avLst/>
          </a:prstGeom>
        </p:spPr>
      </p:pic>
      <p:pic>
        <p:nvPicPr>
          <p:cNvPr id="113" name="図 112">
            <a:extLst>
              <a:ext uri="{FF2B5EF4-FFF2-40B4-BE49-F238E27FC236}">
                <a16:creationId xmlns:a16="http://schemas.microsoft.com/office/drawing/2014/main" id="{E3760491-A357-4CB0-8C68-68BFFE21D4C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11112" y="2348667"/>
            <a:ext cx="307486" cy="307486"/>
          </a:xfrm>
          <a:prstGeom prst="rect">
            <a:avLst/>
          </a:prstGeom>
        </p:spPr>
      </p:pic>
      <p:pic>
        <p:nvPicPr>
          <p:cNvPr id="114" name="図 113">
            <a:extLst>
              <a:ext uri="{FF2B5EF4-FFF2-40B4-BE49-F238E27FC236}">
                <a16:creationId xmlns:a16="http://schemas.microsoft.com/office/drawing/2014/main" id="{91D08A42-91DA-4C54-AA94-AA68D446E64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03330" y="2866899"/>
            <a:ext cx="307486" cy="307486"/>
          </a:xfrm>
          <a:prstGeom prst="rect">
            <a:avLst/>
          </a:prstGeom>
        </p:spPr>
      </p:pic>
      <p:pic>
        <p:nvPicPr>
          <p:cNvPr id="116" name="図 115">
            <a:extLst>
              <a:ext uri="{FF2B5EF4-FFF2-40B4-BE49-F238E27FC236}">
                <a16:creationId xmlns:a16="http://schemas.microsoft.com/office/drawing/2014/main" id="{EDB643B8-8A2F-4B02-A10D-92AACC940D4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34412" y="3319890"/>
            <a:ext cx="307486" cy="307486"/>
          </a:xfrm>
          <a:prstGeom prst="rect">
            <a:avLst/>
          </a:prstGeom>
        </p:spPr>
      </p:pic>
      <p:pic>
        <p:nvPicPr>
          <p:cNvPr id="117" name="図 116">
            <a:extLst>
              <a:ext uri="{FF2B5EF4-FFF2-40B4-BE49-F238E27FC236}">
                <a16:creationId xmlns:a16="http://schemas.microsoft.com/office/drawing/2014/main" id="{83F14E42-579C-4E7B-90F6-A30D2F00C93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40068" y="-27501"/>
            <a:ext cx="552328" cy="552328"/>
          </a:xfrm>
          <a:prstGeom prst="rect">
            <a:avLst/>
          </a:prstGeom>
        </p:spPr>
      </p:pic>
      <p:pic>
        <p:nvPicPr>
          <p:cNvPr id="118" name="図 117">
            <a:extLst>
              <a:ext uri="{FF2B5EF4-FFF2-40B4-BE49-F238E27FC236}">
                <a16:creationId xmlns:a16="http://schemas.microsoft.com/office/drawing/2014/main" id="{243C1291-35F6-4C80-813E-35278C8E503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56571" y="3489039"/>
            <a:ext cx="3670180" cy="3670180"/>
          </a:xfrm>
          <a:prstGeom prst="rect">
            <a:avLst/>
          </a:prstGeom>
        </p:spPr>
      </p:pic>
      <p:pic>
        <p:nvPicPr>
          <p:cNvPr id="119" name="図 118">
            <a:extLst>
              <a:ext uri="{FF2B5EF4-FFF2-40B4-BE49-F238E27FC236}">
                <a16:creationId xmlns:a16="http://schemas.microsoft.com/office/drawing/2014/main" id="{44E12A95-7D0B-485C-BA03-3401E9E05F8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352402" y="2172"/>
            <a:ext cx="546504" cy="546504"/>
          </a:xfrm>
          <a:prstGeom prst="rect">
            <a:avLst/>
          </a:prstGeom>
        </p:spPr>
      </p:pic>
      <p:pic>
        <p:nvPicPr>
          <p:cNvPr id="121" name="図 120">
            <a:extLst>
              <a:ext uri="{FF2B5EF4-FFF2-40B4-BE49-F238E27FC236}">
                <a16:creationId xmlns:a16="http://schemas.microsoft.com/office/drawing/2014/main" id="{5DA0BB7B-19E8-4623-9C8C-8BE540B3EC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46759" y="3391201"/>
            <a:ext cx="3686196" cy="3686196"/>
          </a:xfrm>
          <a:prstGeom prst="rect">
            <a:avLst/>
          </a:prstGeom>
        </p:spPr>
      </p:pic>
      <p:pic>
        <p:nvPicPr>
          <p:cNvPr id="122" name="図 121">
            <a:extLst>
              <a:ext uri="{FF2B5EF4-FFF2-40B4-BE49-F238E27FC236}">
                <a16:creationId xmlns:a16="http://schemas.microsoft.com/office/drawing/2014/main" id="{4DB2FB95-D069-427E-A9F5-99E87AAFEE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15298" y="3852968"/>
            <a:ext cx="307486" cy="307486"/>
          </a:xfrm>
          <a:prstGeom prst="rect">
            <a:avLst/>
          </a:prstGeom>
        </p:spPr>
      </p:pic>
      <p:cxnSp>
        <p:nvCxnSpPr>
          <p:cNvPr id="124" name="直線コネクタ 123">
            <a:extLst>
              <a:ext uri="{FF2B5EF4-FFF2-40B4-BE49-F238E27FC236}">
                <a16:creationId xmlns:a16="http://schemas.microsoft.com/office/drawing/2014/main" id="{D6EE43B9-E768-4B88-BF87-AABFC0B34477}"/>
              </a:ext>
            </a:extLst>
          </p:cNvPr>
          <p:cNvCxnSpPr>
            <a:cxnSpLocks/>
          </p:cNvCxnSpPr>
          <p:nvPr/>
        </p:nvCxnSpPr>
        <p:spPr>
          <a:xfrm flipV="1">
            <a:off x="6405564" y="1393082"/>
            <a:ext cx="1452407" cy="502396"/>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125" name="直線コネクタ 124">
            <a:extLst>
              <a:ext uri="{FF2B5EF4-FFF2-40B4-BE49-F238E27FC236}">
                <a16:creationId xmlns:a16="http://schemas.microsoft.com/office/drawing/2014/main" id="{A463A14D-6113-41E7-BB06-6F595FBD8F3F}"/>
              </a:ext>
            </a:extLst>
          </p:cNvPr>
          <p:cNvCxnSpPr>
            <a:cxnSpLocks/>
          </p:cNvCxnSpPr>
          <p:nvPr/>
        </p:nvCxnSpPr>
        <p:spPr>
          <a:xfrm flipV="1">
            <a:off x="4691060" y="1393082"/>
            <a:ext cx="3166911" cy="405282"/>
          </a:xfrm>
          <a:prstGeom prst="line">
            <a:avLst/>
          </a:prstGeom>
          <a:ln>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126" name="図 125">
            <a:extLst>
              <a:ext uri="{FF2B5EF4-FFF2-40B4-BE49-F238E27FC236}">
                <a16:creationId xmlns:a16="http://schemas.microsoft.com/office/drawing/2014/main" id="{9FD82CE3-A741-4C8E-BF5D-8674EE088C4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36672" y="3361966"/>
            <a:ext cx="3711276" cy="3711276"/>
          </a:xfrm>
          <a:prstGeom prst="rect">
            <a:avLst/>
          </a:prstGeom>
        </p:spPr>
      </p:pic>
      <p:pic>
        <p:nvPicPr>
          <p:cNvPr id="127" name="図 126">
            <a:extLst>
              <a:ext uri="{FF2B5EF4-FFF2-40B4-BE49-F238E27FC236}">
                <a16:creationId xmlns:a16="http://schemas.microsoft.com/office/drawing/2014/main" id="{E10EB562-1991-4E82-A378-31EF868B420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52095" y="1402352"/>
            <a:ext cx="646020" cy="646020"/>
          </a:xfrm>
          <a:prstGeom prst="rect">
            <a:avLst/>
          </a:prstGeom>
        </p:spPr>
      </p:pic>
      <p:sp>
        <p:nvSpPr>
          <p:cNvPr id="129" name="正方形/長方形 128">
            <a:extLst>
              <a:ext uri="{FF2B5EF4-FFF2-40B4-BE49-F238E27FC236}">
                <a16:creationId xmlns:a16="http://schemas.microsoft.com/office/drawing/2014/main" id="{E124CB5F-C782-4FA0-BA39-10DB8BB13A05}"/>
              </a:ext>
            </a:extLst>
          </p:cNvPr>
          <p:cNvSpPr/>
          <p:nvPr/>
        </p:nvSpPr>
        <p:spPr>
          <a:xfrm>
            <a:off x="2834501" y="1039463"/>
            <a:ext cx="1655564" cy="466930"/>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tx1"/>
                </a:solidFill>
                <a:highlight>
                  <a:srgbClr val="00FFFF"/>
                </a:highlight>
              </a:rPr>
              <a:t>アフリカでコロナが蔓延</a:t>
            </a:r>
          </a:p>
        </p:txBody>
      </p:sp>
      <p:pic>
        <p:nvPicPr>
          <p:cNvPr id="130" name="図 129">
            <a:extLst>
              <a:ext uri="{FF2B5EF4-FFF2-40B4-BE49-F238E27FC236}">
                <a16:creationId xmlns:a16="http://schemas.microsoft.com/office/drawing/2014/main" id="{05F2754A-9215-4048-8F2B-0C71606E2BB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4677" y="3029981"/>
            <a:ext cx="3690728" cy="3690728"/>
          </a:xfrm>
          <a:prstGeom prst="rect">
            <a:avLst/>
          </a:prstGeom>
        </p:spPr>
      </p:pic>
      <p:pic>
        <p:nvPicPr>
          <p:cNvPr id="131" name="図 130">
            <a:extLst>
              <a:ext uri="{FF2B5EF4-FFF2-40B4-BE49-F238E27FC236}">
                <a16:creationId xmlns:a16="http://schemas.microsoft.com/office/drawing/2014/main" id="{006B5D88-7EBD-4402-A2D6-8EC372BD185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72480" y="1242829"/>
            <a:ext cx="665239" cy="665239"/>
          </a:xfrm>
          <a:prstGeom prst="rect">
            <a:avLst/>
          </a:prstGeom>
        </p:spPr>
      </p:pic>
      <p:sp>
        <p:nvSpPr>
          <p:cNvPr id="128" name="正方形/長方形 127">
            <a:extLst>
              <a:ext uri="{FF2B5EF4-FFF2-40B4-BE49-F238E27FC236}">
                <a16:creationId xmlns:a16="http://schemas.microsoft.com/office/drawing/2014/main" id="{8AB275AA-E87F-4362-8E06-DC8DA4BA3E55}"/>
              </a:ext>
            </a:extLst>
          </p:cNvPr>
          <p:cNvSpPr/>
          <p:nvPr/>
        </p:nvSpPr>
        <p:spPr>
          <a:xfrm>
            <a:off x="6944789" y="957688"/>
            <a:ext cx="1735899" cy="447811"/>
          </a:xfrm>
          <a:prstGeom prst="rect">
            <a:avLst/>
          </a:prstGeom>
          <a:solidFill>
            <a:srgbClr val="99FF33"/>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highlight>
                  <a:srgbClr val="00FF00"/>
                </a:highlight>
              </a:rPr>
              <a:t>世界経済が最悪に</a:t>
            </a:r>
            <a:endParaRPr kumimoji="1" lang="en-US" altLang="ja-JP" sz="1400" b="1" dirty="0">
              <a:solidFill>
                <a:schemeClr val="tx1"/>
              </a:solidFill>
              <a:highlight>
                <a:srgbClr val="00FF00"/>
              </a:highlight>
            </a:endParaRPr>
          </a:p>
        </p:txBody>
      </p:sp>
      <p:sp>
        <p:nvSpPr>
          <p:cNvPr id="123" name="正方形/長方形 122">
            <a:extLst>
              <a:ext uri="{FF2B5EF4-FFF2-40B4-BE49-F238E27FC236}">
                <a16:creationId xmlns:a16="http://schemas.microsoft.com/office/drawing/2014/main" id="{235C5864-0BC9-4C13-BF29-A09E2B8D1D31}"/>
              </a:ext>
            </a:extLst>
          </p:cNvPr>
          <p:cNvSpPr/>
          <p:nvPr/>
        </p:nvSpPr>
        <p:spPr>
          <a:xfrm>
            <a:off x="6932926" y="962530"/>
            <a:ext cx="1735899" cy="447811"/>
          </a:xfrm>
          <a:prstGeom prst="rect">
            <a:avLst/>
          </a:prstGeom>
          <a:solidFill>
            <a:srgbClr val="99FF33"/>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highlight>
                  <a:srgbClr val="00FF00"/>
                </a:highlight>
              </a:rPr>
              <a:t>世界経済が最悪に</a:t>
            </a:r>
            <a:endParaRPr kumimoji="1" lang="en-US" altLang="ja-JP" sz="1400" b="1" dirty="0">
              <a:solidFill>
                <a:schemeClr val="tx1"/>
              </a:solidFill>
              <a:highlight>
                <a:srgbClr val="00FF00"/>
              </a:highlight>
            </a:endParaRPr>
          </a:p>
        </p:txBody>
      </p:sp>
      <p:pic>
        <p:nvPicPr>
          <p:cNvPr id="132" name="図 131">
            <a:extLst>
              <a:ext uri="{FF2B5EF4-FFF2-40B4-BE49-F238E27FC236}">
                <a16:creationId xmlns:a16="http://schemas.microsoft.com/office/drawing/2014/main" id="{DAFB9C70-0AA4-4083-8B8E-7B2670E19FA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94938" y="1724111"/>
            <a:ext cx="508001" cy="508001"/>
          </a:xfrm>
          <a:prstGeom prst="rect">
            <a:avLst/>
          </a:prstGeom>
        </p:spPr>
      </p:pic>
      <p:pic>
        <p:nvPicPr>
          <p:cNvPr id="133" name="図 132">
            <a:extLst>
              <a:ext uri="{FF2B5EF4-FFF2-40B4-BE49-F238E27FC236}">
                <a16:creationId xmlns:a16="http://schemas.microsoft.com/office/drawing/2014/main" id="{D3DC810D-8C4A-48EE-948D-0560A37EC2B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877766" y="2284039"/>
            <a:ext cx="508001" cy="459780"/>
          </a:xfrm>
          <a:prstGeom prst="rect">
            <a:avLst/>
          </a:prstGeom>
        </p:spPr>
      </p:pic>
      <p:pic>
        <p:nvPicPr>
          <p:cNvPr id="134" name="図 133">
            <a:extLst>
              <a:ext uri="{FF2B5EF4-FFF2-40B4-BE49-F238E27FC236}">
                <a16:creationId xmlns:a16="http://schemas.microsoft.com/office/drawing/2014/main" id="{A132812D-8312-4AD6-B5B6-87D3F93970C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54280" y="2829578"/>
            <a:ext cx="508001" cy="508001"/>
          </a:xfrm>
          <a:prstGeom prst="rect">
            <a:avLst/>
          </a:prstGeom>
        </p:spPr>
      </p:pic>
      <p:sp>
        <p:nvSpPr>
          <p:cNvPr id="135" name="正方形/長方形 134">
            <a:extLst>
              <a:ext uri="{FF2B5EF4-FFF2-40B4-BE49-F238E27FC236}">
                <a16:creationId xmlns:a16="http://schemas.microsoft.com/office/drawing/2014/main" id="{80076B80-E877-42BC-A595-8ACBC7F5124A}"/>
              </a:ext>
            </a:extLst>
          </p:cNvPr>
          <p:cNvSpPr/>
          <p:nvPr/>
        </p:nvSpPr>
        <p:spPr>
          <a:xfrm>
            <a:off x="7506902" y="2281240"/>
            <a:ext cx="1571625" cy="530684"/>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取り組みに協力しようとしない人や店</a:t>
            </a:r>
          </a:p>
        </p:txBody>
      </p:sp>
      <p:sp>
        <p:nvSpPr>
          <p:cNvPr id="136" name="正方形/長方形 135">
            <a:extLst>
              <a:ext uri="{FF2B5EF4-FFF2-40B4-BE49-F238E27FC236}">
                <a16:creationId xmlns:a16="http://schemas.microsoft.com/office/drawing/2014/main" id="{47013A9F-E327-4108-B53F-A43299E15491}"/>
              </a:ext>
            </a:extLst>
          </p:cNvPr>
          <p:cNvSpPr/>
          <p:nvPr/>
        </p:nvSpPr>
        <p:spPr>
          <a:xfrm>
            <a:off x="7521093" y="2892365"/>
            <a:ext cx="1571625" cy="530684"/>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我慢して、協力しようとする人や店</a:t>
            </a:r>
          </a:p>
        </p:txBody>
      </p:sp>
      <p:pic>
        <p:nvPicPr>
          <p:cNvPr id="140" name="図 139">
            <a:extLst>
              <a:ext uri="{FF2B5EF4-FFF2-40B4-BE49-F238E27FC236}">
                <a16:creationId xmlns:a16="http://schemas.microsoft.com/office/drawing/2014/main" id="{C9689BF5-F5DA-4D0E-AFC5-544552A9DBD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941962" y="3350417"/>
            <a:ext cx="508001" cy="508001"/>
          </a:xfrm>
          <a:prstGeom prst="rect">
            <a:avLst/>
          </a:prstGeom>
        </p:spPr>
      </p:pic>
      <p:pic>
        <p:nvPicPr>
          <p:cNvPr id="137" name="図 136">
            <a:extLst>
              <a:ext uri="{FF2B5EF4-FFF2-40B4-BE49-F238E27FC236}">
                <a16:creationId xmlns:a16="http://schemas.microsoft.com/office/drawing/2014/main" id="{A9A77AE3-3012-4E41-956F-39FA17541CD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99497" y="3324102"/>
            <a:ext cx="3690728" cy="3690728"/>
          </a:xfrm>
          <a:prstGeom prst="rect">
            <a:avLst/>
          </a:prstGeom>
        </p:spPr>
      </p:pic>
      <p:pic>
        <p:nvPicPr>
          <p:cNvPr id="138" name="図 137">
            <a:extLst>
              <a:ext uri="{FF2B5EF4-FFF2-40B4-BE49-F238E27FC236}">
                <a16:creationId xmlns:a16="http://schemas.microsoft.com/office/drawing/2014/main" id="{3A94017D-91D4-40E7-805E-678ECC030D1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284657" y="1638367"/>
            <a:ext cx="703264" cy="703264"/>
          </a:xfrm>
          <a:prstGeom prst="rect">
            <a:avLst/>
          </a:prstGeom>
        </p:spPr>
      </p:pic>
      <p:pic>
        <p:nvPicPr>
          <p:cNvPr id="139" name="図 138">
            <a:extLst>
              <a:ext uri="{FF2B5EF4-FFF2-40B4-BE49-F238E27FC236}">
                <a16:creationId xmlns:a16="http://schemas.microsoft.com/office/drawing/2014/main" id="{E842B9C9-3F84-4DC0-8DF8-4DEEF4B36E2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794701" y="1870622"/>
            <a:ext cx="373340" cy="373340"/>
          </a:xfrm>
          <a:prstGeom prst="rect">
            <a:avLst/>
          </a:prstGeom>
        </p:spPr>
      </p:pic>
    </p:spTree>
    <p:extLst>
      <p:ext uri="{BB962C8B-B14F-4D97-AF65-F5344CB8AC3E}">
        <p14:creationId xmlns:p14="http://schemas.microsoft.com/office/powerpoint/2010/main" val="3410040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barn(inVertical)">
                                      <p:cBhvr>
                                        <p:cTn id="7" dur="500"/>
                                        <p:tgtEl>
                                          <p:spTgt spid="121"/>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xit" presetSubtype="0" fill="hold" nodeType="clickEffect">
                                  <p:stCondLst>
                                    <p:cond delay="0"/>
                                  </p:stCondLst>
                                  <p:childTnLst>
                                    <p:anim calcmode="lin" valueType="num">
                                      <p:cBhvr>
                                        <p:cTn id="11" dur="1000"/>
                                        <p:tgtEl>
                                          <p:spTgt spid="121"/>
                                        </p:tgtEl>
                                        <p:attrNameLst>
                                          <p:attrName>ppt_w</p:attrName>
                                        </p:attrNameLst>
                                      </p:cBhvr>
                                      <p:tavLst>
                                        <p:tav tm="0">
                                          <p:val>
                                            <p:strVal val="ppt_w"/>
                                          </p:val>
                                        </p:tav>
                                        <p:tav tm="100000">
                                          <p:val>
                                            <p:fltVal val="0"/>
                                          </p:val>
                                        </p:tav>
                                      </p:tavLst>
                                    </p:anim>
                                    <p:anim calcmode="lin" valueType="num">
                                      <p:cBhvr>
                                        <p:cTn id="12" dur="1000"/>
                                        <p:tgtEl>
                                          <p:spTgt spid="121"/>
                                        </p:tgtEl>
                                        <p:attrNameLst>
                                          <p:attrName>ppt_h</p:attrName>
                                        </p:attrNameLst>
                                      </p:cBhvr>
                                      <p:tavLst>
                                        <p:tav tm="0">
                                          <p:val>
                                            <p:strVal val="ppt_h"/>
                                          </p:val>
                                        </p:tav>
                                        <p:tav tm="100000">
                                          <p:val>
                                            <p:fltVal val="0"/>
                                          </p:val>
                                        </p:tav>
                                      </p:tavLst>
                                    </p:anim>
                                    <p:anim calcmode="lin" valueType="num">
                                      <p:cBhvr>
                                        <p:cTn id="13" dur="1000"/>
                                        <p:tgtEl>
                                          <p:spTgt spid="121"/>
                                        </p:tgtEl>
                                        <p:attrNameLst>
                                          <p:attrName>style.rotation</p:attrName>
                                        </p:attrNameLst>
                                      </p:cBhvr>
                                      <p:tavLst>
                                        <p:tav tm="0">
                                          <p:val>
                                            <p:fltVal val="0"/>
                                          </p:val>
                                        </p:tav>
                                        <p:tav tm="100000">
                                          <p:val>
                                            <p:fltVal val="90"/>
                                          </p:val>
                                        </p:tav>
                                      </p:tavLst>
                                    </p:anim>
                                    <p:animEffect transition="out" filter="fade">
                                      <p:cBhvr>
                                        <p:cTn id="14" dur="1000"/>
                                        <p:tgtEl>
                                          <p:spTgt spid="121"/>
                                        </p:tgtEl>
                                      </p:cBhvr>
                                    </p:animEffect>
                                    <p:set>
                                      <p:cBhvr>
                                        <p:cTn id="15" dur="1" fill="hold">
                                          <p:stCondLst>
                                            <p:cond delay="999"/>
                                          </p:stCondLst>
                                        </p:cTn>
                                        <p:tgtEl>
                                          <p:spTgt spid="121"/>
                                        </p:tgtEl>
                                        <p:attrNameLst>
                                          <p:attrName>style.visibility</p:attrName>
                                        </p:attrNameLst>
                                      </p:cBhvr>
                                      <p:to>
                                        <p:strVal val="hidden"/>
                                      </p:to>
                                    </p:set>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106"/>
                                        </p:tgtEl>
                                        <p:attrNameLst>
                                          <p:attrName>style.visibility</p:attrName>
                                        </p:attrNameLst>
                                      </p:cBhvr>
                                      <p:to>
                                        <p:strVal val="visible"/>
                                      </p:to>
                                    </p:set>
                                    <p:animEffect transition="in" filter="fade">
                                      <p:cBhvr>
                                        <p:cTn id="19" dur="1000"/>
                                        <p:tgtEl>
                                          <p:spTgt spid="106"/>
                                        </p:tgtEl>
                                      </p:cBhvr>
                                    </p:animEffect>
                                    <p:anim calcmode="lin" valueType="num">
                                      <p:cBhvr>
                                        <p:cTn id="20" dur="1000" fill="hold"/>
                                        <p:tgtEl>
                                          <p:spTgt spid="106"/>
                                        </p:tgtEl>
                                        <p:attrNameLst>
                                          <p:attrName>ppt_x</p:attrName>
                                        </p:attrNameLst>
                                      </p:cBhvr>
                                      <p:tavLst>
                                        <p:tav tm="0">
                                          <p:val>
                                            <p:strVal val="#ppt_x"/>
                                          </p:val>
                                        </p:tav>
                                        <p:tav tm="100000">
                                          <p:val>
                                            <p:strVal val="#ppt_x"/>
                                          </p:val>
                                        </p:tav>
                                      </p:tavLst>
                                    </p:anim>
                                    <p:anim calcmode="lin" valueType="num">
                                      <p:cBhvr>
                                        <p:cTn id="21" dur="1000" fill="hold"/>
                                        <p:tgtEl>
                                          <p:spTgt spid="10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nodeType="clickEffect">
                                  <p:stCondLst>
                                    <p:cond delay="0"/>
                                  </p:stCondLst>
                                  <p:childTnLst>
                                    <p:set>
                                      <p:cBhvr>
                                        <p:cTn id="25" dur="1" fill="hold">
                                          <p:stCondLst>
                                            <p:cond delay="0"/>
                                          </p:stCondLst>
                                        </p:cTn>
                                        <p:tgtEl>
                                          <p:spTgt spid="107"/>
                                        </p:tgtEl>
                                        <p:attrNameLst>
                                          <p:attrName>style.visibility</p:attrName>
                                        </p:attrNameLst>
                                      </p:cBhvr>
                                      <p:to>
                                        <p:strVal val="visible"/>
                                      </p:to>
                                    </p:set>
                                    <p:anim calcmode="lin" valueType="num">
                                      <p:cBhvr additive="base">
                                        <p:cTn id="26" dur="500" fill="hold"/>
                                        <p:tgtEl>
                                          <p:spTgt spid="107"/>
                                        </p:tgtEl>
                                        <p:attrNameLst>
                                          <p:attrName>ppt_x</p:attrName>
                                        </p:attrNameLst>
                                      </p:cBhvr>
                                      <p:tavLst>
                                        <p:tav tm="0">
                                          <p:val>
                                            <p:strVal val="1+#ppt_w/2"/>
                                          </p:val>
                                        </p:tav>
                                        <p:tav tm="100000">
                                          <p:val>
                                            <p:strVal val="#ppt_x"/>
                                          </p:val>
                                        </p:tav>
                                      </p:tavLst>
                                    </p:anim>
                                    <p:anim calcmode="lin" valueType="num">
                                      <p:cBhvr additive="base">
                                        <p:cTn id="27" dur="500" fill="hold"/>
                                        <p:tgtEl>
                                          <p:spTgt spid="107"/>
                                        </p:tgtEl>
                                        <p:attrNameLst>
                                          <p:attrName>ppt_y</p:attrName>
                                        </p:attrNameLst>
                                      </p:cBhvr>
                                      <p:tavLst>
                                        <p:tav tm="0">
                                          <p:val>
                                            <p:strVal val="#ppt_y"/>
                                          </p:val>
                                        </p:tav>
                                        <p:tav tm="100000">
                                          <p:val>
                                            <p:strVal val="#ppt_y"/>
                                          </p:val>
                                        </p:tav>
                                      </p:tavLst>
                                    </p:anim>
                                  </p:childTnLst>
                                </p:cTn>
                              </p:par>
                            </p:childTnLst>
                          </p:cTn>
                        </p:par>
                        <p:par>
                          <p:cTn id="28" fill="hold">
                            <p:stCondLst>
                              <p:cond delay="500"/>
                            </p:stCondLst>
                            <p:childTnLst>
                              <p:par>
                                <p:cTn id="29" presetID="2" presetClass="entr" presetSubtype="2" fill="hold" nodeType="afterEffect">
                                  <p:stCondLst>
                                    <p:cond delay="0"/>
                                  </p:stCondLst>
                                  <p:childTnLst>
                                    <p:set>
                                      <p:cBhvr>
                                        <p:cTn id="30" dur="1" fill="hold">
                                          <p:stCondLst>
                                            <p:cond delay="0"/>
                                          </p:stCondLst>
                                        </p:cTn>
                                        <p:tgtEl>
                                          <p:spTgt spid="108"/>
                                        </p:tgtEl>
                                        <p:attrNameLst>
                                          <p:attrName>style.visibility</p:attrName>
                                        </p:attrNameLst>
                                      </p:cBhvr>
                                      <p:to>
                                        <p:strVal val="visible"/>
                                      </p:to>
                                    </p:set>
                                    <p:anim calcmode="lin" valueType="num">
                                      <p:cBhvr additive="base">
                                        <p:cTn id="31" dur="500" fill="hold"/>
                                        <p:tgtEl>
                                          <p:spTgt spid="108"/>
                                        </p:tgtEl>
                                        <p:attrNameLst>
                                          <p:attrName>ppt_x</p:attrName>
                                        </p:attrNameLst>
                                      </p:cBhvr>
                                      <p:tavLst>
                                        <p:tav tm="0">
                                          <p:val>
                                            <p:strVal val="1+#ppt_w/2"/>
                                          </p:val>
                                        </p:tav>
                                        <p:tav tm="100000">
                                          <p:val>
                                            <p:strVal val="#ppt_x"/>
                                          </p:val>
                                        </p:tav>
                                      </p:tavLst>
                                    </p:anim>
                                    <p:anim calcmode="lin" valueType="num">
                                      <p:cBhvr additive="base">
                                        <p:cTn id="32" dur="500" fill="hold"/>
                                        <p:tgtEl>
                                          <p:spTgt spid="108"/>
                                        </p:tgtEl>
                                        <p:attrNameLst>
                                          <p:attrName>ppt_y</p:attrName>
                                        </p:attrNameLst>
                                      </p:cBhvr>
                                      <p:tavLst>
                                        <p:tav tm="0">
                                          <p:val>
                                            <p:strVal val="#ppt_y"/>
                                          </p:val>
                                        </p:tav>
                                        <p:tav tm="100000">
                                          <p:val>
                                            <p:strVal val="#ppt_y"/>
                                          </p:val>
                                        </p:tav>
                                      </p:tavLst>
                                    </p:anim>
                                  </p:childTnLst>
                                </p:cTn>
                              </p:par>
                            </p:childTnLst>
                          </p:cTn>
                        </p:par>
                        <p:par>
                          <p:cTn id="33" fill="hold">
                            <p:stCondLst>
                              <p:cond delay="1000"/>
                            </p:stCondLst>
                            <p:childTnLst>
                              <p:par>
                                <p:cTn id="34" presetID="2" presetClass="entr" presetSubtype="2" fill="hold" nodeType="afterEffect">
                                  <p:stCondLst>
                                    <p:cond delay="0"/>
                                  </p:stCondLst>
                                  <p:childTnLst>
                                    <p:set>
                                      <p:cBhvr>
                                        <p:cTn id="35" dur="1" fill="hold">
                                          <p:stCondLst>
                                            <p:cond delay="0"/>
                                          </p:stCondLst>
                                        </p:cTn>
                                        <p:tgtEl>
                                          <p:spTgt spid="113"/>
                                        </p:tgtEl>
                                        <p:attrNameLst>
                                          <p:attrName>style.visibility</p:attrName>
                                        </p:attrNameLst>
                                      </p:cBhvr>
                                      <p:to>
                                        <p:strVal val="visible"/>
                                      </p:to>
                                    </p:set>
                                    <p:anim calcmode="lin" valueType="num">
                                      <p:cBhvr additive="base">
                                        <p:cTn id="36" dur="500" fill="hold"/>
                                        <p:tgtEl>
                                          <p:spTgt spid="113"/>
                                        </p:tgtEl>
                                        <p:attrNameLst>
                                          <p:attrName>ppt_x</p:attrName>
                                        </p:attrNameLst>
                                      </p:cBhvr>
                                      <p:tavLst>
                                        <p:tav tm="0">
                                          <p:val>
                                            <p:strVal val="1+#ppt_w/2"/>
                                          </p:val>
                                        </p:tav>
                                        <p:tav tm="100000">
                                          <p:val>
                                            <p:strVal val="#ppt_x"/>
                                          </p:val>
                                        </p:tav>
                                      </p:tavLst>
                                    </p:anim>
                                    <p:anim calcmode="lin" valueType="num">
                                      <p:cBhvr additive="base">
                                        <p:cTn id="37" dur="500" fill="hold"/>
                                        <p:tgtEl>
                                          <p:spTgt spid="113"/>
                                        </p:tgtEl>
                                        <p:attrNameLst>
                                          <p:attrName>ppt_y</p:attrName>
                                        </p:attrNameLst>
                                      </p:cBhvr>
                                      <p:tavLst>
                                        <p:tav tm="0">
                                          <p:val>
                                            <p:strVal val="#ppt_y"/>
                                          </p:val>
                                        </p:tav>
                                        <p:tav tm="100000">
                                          <p:val>
                                            <p:strVal val="#ppt_y"/>
                                          </p:val>
                                        </p:tav>
                                      </p:tavLst>
                                    </p:anim>
                                  </p:childTnLst>
                                </p:cTn>
                              </p:par>
                            </p:childTnLst>
                          </p:cTn>
                        </p:par>
                        <p:par>
                          <p:cTn id="38" fill="hold">
                            <p:stCondLst>
                              <p:cond delay="1500"/>
                            </p:stCondLst>
                            <p:childTnLst>
                              <p:par>
                                <p:cTn id="39" presetID="2" presetClass="entr" presetSubtype="2" fill="hold" nodeType="afterEffect">
                                  <p:stCondLst>
                                    <p:cond delay="1000"/>
                                  </p:stCondLst>
                                  <p:childTnLst>
                                    <p:set>
                                      <p:cBhvr>
                                        <p:cTn id="40" dur="1" fill="hold">
                                          <p:stCondLst>
                                            <p:cond delay="0"/>
                                          </p:stCondLst>
                                        </p:cTn>
                                        <p:tgtEl>
                                          <p:spTgt spid="114"/>
                                        </p:tgtEl>
                                        <p:attrNameLst>
                                          <p:attrName>style.visibility</p:attrName>
                                        </p:attrNameLst>
                                      </p:cBhvr>
                                      <p:to>
                                        <p:strVal val="visible"/>
                                      </p:to>
                                    </p:set>
                                    <p:anim calcmode="lin" valueType="num">
                                      <p:cBhvr additive="base">
                                        <p:cTn id="41" dur="500" fill="hold"/>
                                        <p:tgtEl>
                                          <p:spTgt spid="114"/>
                                        </p:tgtEl>
                                        <p:attrNameLst>
                                          <p:attrName>ppt_x</p:attrName>
                                        </p:attrNameLst>
                                      </p:cBhvr>
                                      <p:tavLst>
                                        <p:tav tm="0">
                                          <p:val>
                                            <p:strVal val="1+#ppt_w/2"/>
                                          </p:val>
                                        </p:tav>
                                        <p:tav tm="100000">
                                          <p:val>
                                            <p:strVal val="#ppt_x"/>
                                          </p:val>
                                        </p:tav>
                                      </p:tavLst>
                                    </p:anim>
                                    <p:anim calcmode="lin" valueType="num">
                                      <p:cBhvr additive="base">
                                        <p:cTn id="42" dur="500" fill="hold"/>
                                        <p:tgtEl>
                                          <p:spTgt spid="114"/>
                                        </p:tgtEl>
                                        <p:attrNameLst>
                                          <p:attrName>ppt_y</p:attrName>
                                        </p:attrNameLst>
                                      </p:cBhvr>
                                      <p:tavLst>
                                        <p:tav tm="0">
                                          <p:val>
                                            <p:strVal val="#ppt_y"/>
                                          </p:val>
                                        </p:tav>
                                        <p:tav tm="100000">
                                          <p:val>
                                            <p:strVal val="#ppt_y"/>
                                          </p:val>
                                        </p:tav>
                                      </p:tavLst>
                                    </p:anim>
                                  </p:childTnLst>
                                </p:cTn>
                              </p:par>
                            </p:childTnLst>
                          </p:cTn>
                        </p:par>
                        <p:par>
                          <p:cTn id="43" fill="hold">
                            <p:stCondLst>
                              <p:cond delay="3000"/>
                            </p:stCondLst>
                            <p:childTnLst>
                              <p:par>
                                <p:cTn id="44" presetID="2" presetClass="entr" presetSubtype="2" fill="hold" nodeType="afterEffect">
                                  <p:stCondLst>
                                    <p:cond delay="0"/>
                                  </p:stCondLst>
                                  <p:childTnLst>
                                    <p:set>
                                      <p:cBhvr>
                                        <p:cTn id="45" dur="1" fill="hold">
                                          <p:stCondLst>
                                            <p:cond delay="0"/>
                                          </p:stCondLst>
                                        </p:cTn>
                                        <p:tgtEl>
                                          <p:spTgt spid="116"/>
                                        </p:tgtEl>
                                        <p:attrNameLst>
                                          <p:attrName>style.visibility</p:attrName>
                                        </p:attrNameLst>
                                      </p:cBhvr>
                                      <p:to>
                                        <p:strVal val="visible"/>
                                      </p:to>
                                    </p:set>
                                    <p:anim calcmode="lin" valueType="num">
                                      <p:cBhvr additive="base">
                                        <p:cTn id="46" dur="500" fill="hold"/>
                                        <p:tgtEl>
                                          <p:spTgt spid="116"/>
                                        </p:tgtEl>
                                        <p:attrNameLst>
                                          <p:attrName>ppt_x</p:attrName>
                                        </p:attrNameLst>
                                      </p:cBhvr>
                                      <p:tavLst>
                                        <p:tav tm="0">
                                          <p:val>
                                            <p:strVal val="1+#ppt_w/2"/>
                                          </p:val>
                                        </p:tav>
                                        <p:tav tm="100000">
                                          <p:val>
                                            <p:strVal val="#ppt_x"/>
                                          </p:val>
                                        </p:tav>
                                      </p:tavLst>
                                    </p:anim>
                                    <p:anim calcmode="lin" valueType="num">
                                      <p:cBhvr additive="base">
                                        <p:cTn id="47" dur="500" fill="hold"/>
                                        <p:tgtEl>
                                          <p:spTgt spid="116"/>
                                        </p:tgtEl>
                                        <p:attrNameLst>
                                          <p:attrName>ppt_y</p:attrName>
                                        </p:attrNameLst>
                                      </p:cBhvr>
                                      <p:tavLst>
                                        <p:tav tm="0">
                                          <p:val>
                                            <p:strVal val="#ppt_y"/>
                                          </p:val>
                                        </p:tav>
                                        <p:tav tm="100000">
                                          <p:val>
                                            <p:strVal val="#ppt_y"/>
                                          </p:val>
                                        </p:tav>
                                      </p:tavLst>
                                    </p:anim>
                                  </p:childTnLst>
                                </p:cTn>
                              </p:par>
                            </p:childTnLst>
                          </p:cTn>
                        </p:par>
                        <p:par>
                          <p:cTn id="48" fill="hold">
                            <p:stCondLst>
                              <p:cond delay="3500"/>
                            </p:stCondLst>
                            <p:childTnLst>
                              <p:par>
                                <p:cTn id="49" presetID="2" presetClass="entr" presetSubtype="2" fill="hold" nodeType="afterEffect">
                                  <p:stCondLst>
                                    <p:cond delay="0"/>
                                  </p:stCondLst>
                                  <p:childTnLst>
                                    <p:set>
                                      <p:cBhvr>
                                        <p:cTn id="50" dur="1" fill="hold">
                                          <p:stCondLst>
                                            <p:cond delay="0"/>
                                          </p:stCondLst>
                                        </p:cTn>
                                        <p:tgtEl>
                                          <p:spTgt spid="122"/>
                                        </p:tgtEl>
                                        <p:attrNameLst>
                                          <p:attrName>style.visibility</p:attrName>
                                        </p:attrNameLst>
                                      </p:cBhvr>
                                      <p:to>
                                        <p:strVal val="visible"/>
                                      </p:to>
                                    </p:set>
                                    <p:anim calcmode="lin" valueType="num">
                                      <p:cBhvr additive="base">
                                        <p:cTn id="51" dur="500" fill="hold"/>
                                        <p:tgtEl>
                                          <p:spTgt spid="122"/>
                                        </p:tgtEl>
                                        <p:attrNameLst>
                                          <p:attrName>ppt_x</p:attrName>
                                        </p:attrNameLst>
                                      </p:cBhvr>
                                      <p:tavLst>
                                        <p:tav tm="0">
                                          <p:val>
                                            <p:strVal val="1+#ppt_w/2"/>
                                          </p:val>
                                        </p:tav>
                                        <p:tav tm="100000">
                                          <p:val>
                                            <p:strVal val="#ppt_x"/>
                                          </p:val>
                                        </p:tav>
                                      </p:tavLst>
                                    </p:anim>
                                    <p:anim calcmode="lin" valueType="num">
                                      <p:cBhvr additive="base">
                                        <p:cTn id="52" dur="500" fill="hold"/>
                                        <p:tgtEl>
                                          <p:spTgt spid="122"/>
                                        </p:tgtEl>
                                        <p:attrNameLst>
                                          <p:attrName>ppt_y</p:attrName>
                                        </p:attrNameLst>
                                      </p:cBhvr>
                                      <p:tavLst>
                                        <p:tav tm="0">
                                          <p:val>
                                            <p:strVal val="#ppt_y"/>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3" fill="hold" nodeType="clickEffect">
                                  <p:stCondLst>
                                    <p:cond delay="0"/>
                                  </p:stCondLst>
                                  <p:childTnLst>
                                    <p:set>
                                      <p:cBhvr>
                                        <p:cTn id="56" dur="1" fill="hold">
                                          <p:stCondLst>
                                            <p:cond delay="0"/>
                                          </p:stCondLst>
                                        </p:cTn>
                                        <p:tgtEl>
                                          <p:spTgt spid="117"/>
                                        </p:tgtEl>
                                        <p:attrNameLst>
                                          <p:attrName>style.visibility</p:attrName>
                                        </p:attrNameLst>
                                      </p:cBhvr>
                                      <p:to>
                                        <p:strVal val="visible"/>
                                      </p:to>
                                    </p:set>
                                    <p:anim calcmode="lin" valueType="num">
                                      <p:cBhvr additive="base">
                                        <p:cTn id="57" dur="500" fill="hold"/>
                                        <p:tgtEl>
                                          <p:spTgt spid="117"/>
                                        </p:tgtEl>
                                        <p:attrNameLst>
                                          <p:attrName>ppt_x</p:attrName>
                                        </p:attrNameLst>
                                      </p:cBhvr>
                                      <p:tavLst>
                                        <p:tav tm="0">
                                          <p:val>
                                            <p:strVal val="1+#ppt_w/2"/>
                                          </p:val>
                                        </p:tav>
                                        <p:tav tm="100000">
                                          <p:val>
                                            <p:strVal val="#ppt_x"/>
                                          </p:val>
                                        </p:tav>
                                      </p:tavLst>
                                    </p:anim>
                                    <p:anim calcmode="lin" valueType="num">
                                      <p:cBhvr additive="base">
                                        <p:cTn id="58" dur="500" fill="hold"/>
                                        <p:tgtEl>
                                          <p:spTgt spid="117"/>
                                        </p:tgtEl>
                                        <p:attrNameLst>
                                          <p:attrName>ppt_y</p:attrName>
                                        </p:attrNameLst>
                                      </p:cBhvr>
                                      <p:tavLst>
                                        <p:tav tm="0">
                                          <p:val>
                                            <p:strVal val="0-#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nodeType="clickEffect">
                                  <p:stCondLst>
                                    <p:cond delay="0"/>
                                  </p:stCondLst>
                                  <p:childTnLst>
                                    <p:set>
                                      <p:cBhvr>
                                        <p:cTn id="62" dur="1" fill="hold">
                                          <p:stCondLst>
                                            <p:cond delay="0"/>
                                          </p:stCondLst>
                                        </p:cTn>
                                        <p:tgtEl>
                                          <p:spTgt spid="118"/>
                                        </p:tgtEl>
                                        <p:attrNameLst>
                                          <p:attrName>style.visibility</p:attrName>
                                        </p:attrNameLst>
                                      </p:cBhvr>
                                      <p:to>
                                        <p:strVal val="visible"/>
                                      </p:to>
                                    </p:set>
                                    <p:animEffect transition="in" filter="barn(inVertical)">
                                      <p:cBhvr>
                                        <p:cTn id="63" dur="500"/>
                                        <p:tgtEl>
                                          <p:spTgt spid="118"/>
                                        </p:tgtEl>
                                      </p:cBhvr>
                                    </p:animEffect>
                                  </p:childTnLst>
                                </p:cTn>
                              </p:par>
                            </p:childTnLst>
                          </p:cTn>
                        </p:par>
                      </p:childTnLst>
                    </p:cTn>
                  </p:par>
                  <p:par>
                    <p:cTn id="64" fill="hold">
                      <p:stCondLst>
                        <p:cond delay="indefinite"/>
                      </p:stCondLst>
                      <p:childTnLst>
                        <p:par>
                          <p:cTn id="65" fill="hold">
                            <p:stCondLst>
                              <p:cond delay="0"/>
                            </p:stCondLst>
                            <p:childTnLst>
                              <p:par>
                                <p:cTn id="66" presetID="31" presetClass="exit" presetSubtype="0" fill="hold" nodeType="clickEffect">
                                  <p:stCondLst>
                                    <p:cond delay="0"/>
                                  </p:stCondLst>
                                  <p:childTnLst>
                                    <p:anim calcmode="lin" valueType="num">
                                      <p:cBhvr>
                                        <p:cTn id="67" dur="1000"/>
                                        <p:tgtEl>
                                          <p:spTgt spid="118"/>
                                        </p:tgtEl>
                                        <p:attrNameLst>
                                          <p:attrName>ppt_w</p:attrName>
                                        </p:attrNameLst>
                                      </p:cBhvr>
                                      <p:tavLst>
                                        <p:tav tm="0">
                                          <p:val>
                                            <p:strVal val="ppt_w"/>
                                          </p:val>
                                        </p:tav>
                                        <p:tav tm="100000">
                                          <p:val>
                                            <p:fltVal val="0"/>
                                          </p:val>
                                        </p:tav>
                                      </p:tavLst>
                                    </p:anim>
                                    <p:anim calcmode="lin" valueType="num">
                                      <p:cBhvr>
                                        <p:cTn id="68" dur="1000"/>
                                        <p:tgtEl>
                                          <p:spTgt spid="118"/>
                                        </p:tgtEl>
                                        <p:attrNameLst>
                                          <p:attrName>ppt_h</p:attrName>
                                        </p:attrNameLst>
                                      </p:cBhvr>
                                      <p:tavLst>
                                        <p:tav tm="0">
                                          <p:val>
                                            <p:strVal val="ppt_h"/>
                                          </p:val>
                                        </p:tav>
                                        <p:tav tm="100000">
                                          <p:val>
                                            <p:fltVal val="0"/>
                                          </p:val>
                                        </p:tav>
                                      </p:tavLst>
                                    </p:anim>
                                    <p:anim calcmode="lin" valueType="num">
                                      <p:cBhvr>
                                        <p:cTn id="69" dur="1000"/>
                                        <p:tgtEl>
                                          <p:spTgt spid="118"/>
                                        </p:tgtEl>
                                        <p:attrNameLst>
                                          <p:attrName>style.rotation</p:attrName>
                                        </p:attrNameLst>
                                      </p:cBhvr>
                                      <p:tavLst>
                                        <p:tav tm="0">
                                          <p:val>
                                            <p:fltVal val="0"/>
                                          </p:val>
                                        </p:tav>
                                        <p:tav tm="100000">
                                          <p:val>
                                            <p:fltVal val="90"/>
                                          </p:val>
                                        </p:tav>
                                      </p:tavLst>
                                    </p:anim>
                                    <p:animEffect transition="out" filter="fade">
                                      <p:cBhvr>
                                        <p:cTn id="70" dur="1000"/>
                                        <p:tgtEl>
                                          <p:spTgt spid="118"/>
                                        </p:tgtEl>
                                      </p:cBhvr>
                                    </p:animEffect>
                                    <p:set>
                                      <p:cBhvr>
                                        <p:cTn id="71" dur="1" fill="hold">
                                          <p:stCondLst>
                                            <p:cond delay="999"/>
                                          </p:stCondLst>
                                        </p:cTn>
                                        <p:tgtEl>
                                          <p:spTgt spid="118"/>
                                        </p:tgtEl>
                                        <p:attrNameLst>
                                          <p:attrName>style.visibility</p:attrName>
                                        </p:attrNameLst>
                                      </p:cBhvr>
                                      <p:to>
                                        <p:strVal val="hidden"/>
                                      </p:to>
                                    </p:set>
                                  </p:childTnLst>
                                </p:cTn>
                              </p:par>
                            </p:childTnLst>
                          </p:cTn>
                        </p:par>
                        <p:par>
                          <p:cTn id="72" fill="hold">
                            <p:stCondLst>
                              <p:cond delay="1000"/>
                            </p:stCondLst>
                            <p:childTnLst>
                              <p:par>
                                <p:cTn id="73" presetID="42" presetClass="entr" presetSubtype="0" fill="hold" nodeType="afterEffect">
                                  <p:stCondLst>
                                    <p:cond delay="500"/>
                                  </p:stCondLst>
                                  <p:childTnLst>
                                    <p:set>
                                      <p:cBhvr>
                                        <p:cTn id="74" dur="1" fill="hold">
                                          <p:stCondLst>
                                            <p:cond delay="0"/>
                                          </p:stCondLst>
                                        </p:cTn>
                                        <p:tgtEl>
                                          <p:spTgt spid="119"/>
                                        </p:tgtEl>
                                        <p:attrNameLst>
                                          <p:attrName>style.visibility</p:attrName>
                                        </p:attrNameLst>
                                      </p:cBhvr>
                                      <p:to>
                                        <p:strVal val="visible"/>
                                      </p:to>
                                    </p:set>
                                    <p:animEffect transition="in" filter="fade">
                                      <p:cBhvr>
                                        <p:cTn id="75" dur="1000"/>
                                        <p:tgtEl>
                                          <p:spTgt spid="119"/>
                                        </p:tgtEl>
                                      </p:cBhvr>
                                    </p:animEffect>
                                    <p:anim calcmode="lin" valueType="num">
                                      <p:cBhvr>
                                        <p:cTn id="76" dur="1000" fill="hold"/>
                                        <p:tgtEl>
                                          <p:spTgt spid="119"/>
                                        </p:tgtEl>
                                        <p:attrNameLst>
                                          <p:attrName>ppt_x</p:attrName>
                                        </p:attrNameLst>
                                      </p:cBhvr>
                                      <p:tavLst>
                                        <p:tav tm="0">
                                          <p:val>
                                            <p:strVal val="#ppt_x"/>
                                          </p:val>
                                        </p:tav>
                                        <p:tav tm="100000">
                                          <p:val>
                                            <p:strVal val="#ppt_x"/>
                                          </p:val>
                                        </p:tav>
                                      </p:tavLst>
                                    </p:anim>
                                    <p:anim calcmode="lin" valueType="num">
                                      <p:cBhvr>
                                        <p:cTn id="77" dur="1000" fill="hold"/>
                                        <p:tgtEl>
                                          <p:spTgt spid="119"/>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6" presetClass="emph" presetSubtype="0" fill="hold" grpId="0" nodeType="clickEffect">
                                  <p:stCondLst>
                                    <p:cond delay="0"/>
                                  </p:stCondLst>
                                  <p:childTnLst>
                                    <p:animScale>
                                      <p:cBhvr>
                                        <p:cTn id="81" dur="2000" fill="hold"/>
                                        <p:tgtEl>
                                          <p:spTgt spid="123"/>
                                        </p:tgtEl>
                                      </p:cBhvr>
                                      <p:by x="150000" y="150000"/>
                                    </p:animScale>
                                  </p:childTnLst>
                                </p:cTn>
                              </p:par>
                            </p:childTnLst>
                          </p:cTn>
                        </p:par>
                      </p:childTnLst>
                    </p:cTn>
                  </p:par>
                  <p:par>
                    <p:cTn id="82" fill="hold">
                      <p:stCondLst>
                        <p:cond delay="indefinite"/>
                      </p:stCondLst>
                      <p:childTnLst>
                        <p:par>
                          <p:cTn id="83" fill="hold">
                            <p:stCondLst>
                              <p:cond delay="0"/>
                            </p:stCondLst>
                            <p:childTnLst>
                              <p:par>
                                <p:cTn id="84" presetID="10" presetClass="exit" presetSubtype="0" fill="hold" grpId="1" nodeType="clickEffect">
                                  <p:stCondLst>
                                    <p:cond delay="0"/>
                                  </p:stCondLst>
                                  <p:childTnLst>
                                    <p:animEffect transition="out" filter="fade">
                                      <p:cBhvr>
                                        <p:cTn id="85" dur="500"/>
                                        <p:tgtEl>
                                          <p:spTgt spid="123"/>
                                        </p:tgtEl>
                                      </p:cBhvr>
                                    </p:animEffect>
                                    <p:set>
                                      <p:cBhvr>
                                        <p:cTn id="86" dur="1" fill="hold">
                                          <p:stCondLst>
                                            <p:cond delay="499"/>
                                          </p:stCondLst>
                                        </p:cTn>
                                        <p:tgtEl>
                                          <p:spTgt spid="123"/>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16" presetClass="entr" presetSubtype="21" fill="hold" nodeType="clickEffect">
                                  <p:stCondLst>
                                    <p:cond delay="0"/>
                                  </p:stCondLst>
                                  <p:childTnLst>
                                    <p:set>
                                      <p:cBhvr>
                                        <p:cTn id="90" dur="1" fill="hold">
                                          <p:stCondLst>
                                            <p:cond delay="0"/>
                                          </p:stCondLst>
                                        </p:cTn>
                                        <p:tgtEl>
                                          <p:spTgt spid="126"/>
                                        </p:tgtEl>
                                        <p:attrNameLst>
                                          <p:attrName>style.visibility</p:attrName>
                                        </p:attrNameLst>
                                      </p:cBhvr>
                                      <p:to>
                                        <p:strVal val="visible"/>
                                      </p:to>
                                    </p:set>
                                    <p:animEffect transition="in" filter="barn(inVertical)">
                                      <p:cBhvr>
                                        <p:cTn id="91" dur="500"/>
                                        <p:tgtEl>
                                          <p:spTgt spid="126"/>
                                        </p:tgtEl>
                                      </p:cBhvr>
                                    </p:animEffect>
                                  </p:childTnLst>
                                </p:cTn>
                              </p:par>
                            </p:childTnLst>
                          </p:cTn>
                        </p:par>
                      </p:childTnLst>
                    </p:cTn>
                  </p:par>
                  <p:par>
                    <p:cTn id="92" fill="hold">
                      <p:stCondLst>
                        <p:cond delay="indefinite"/>
                      </p:stCondLst>
                      <p:childTnLst>
                        <p:par>
                          <p:cTn id="93" fill="hold">
                            <p:stCondLst>
                              <p:cond delay="0"/>
                            </p:stCondLst>
                            <p:childTnLst>
                              <p:par>
                                <p:cTn id="94" presetID="31" presetClass="exit" presetSubtype="0" fill="hold" nodeType="clickEffect">
                                  <p:stCondLst>
                                    <p:cond delay="0"/>
                                  </p:stCondLst>
                                  <p:childTnLst>
                                    <p:anim calcmode="lin" valueType="num">
                                      <p:cBhvr>
                                        <p:cTn id="95" dur="1000"/>
                                        <p:tgtEl>
                                          <p:spTgt spid="126"/>
                                        </p:tgtEl>
                                        <p:attrNameLst>
                                          <p:attrName>ppt_w</p:attrName>
                                        </p:attrNameLst>
                                      </p:cBhvr>
                                      <p:tavLst>
                                        <p:tav tm="0">
                                          <p:val>
                                            <p:strVal val="ppt_w"/>
                                          </p:val>
                                        </p:tav>
                                        <p:tav tm="100000">
                                          <p:val>
                                            <p:fltVal val="0"/>
                                          </p:val>
                                        </p:tav>
                                      </p:tavLst>
                                    </p:anim>
                                    <p:anim calcmode="lin" valueType="num">
                                      <p:cBhvr>
                                        <p:cTn id="96" dur="1000"/>
                                        <p:tgtEl>
                                          <p:spTgt spid="126"/>
                                        </p:tgtEl>
                                        <p:attrNameLst>
                                          <p:attrName>ppt_h</p:attrName>
                                        </p:attrNameLst>
                                      </p:cBhvr>
                                      <p:tavLst>
                                        <p:tav tm="0">
                                          <p:val>
                                            <p:strVal val="ppt_h"/>
                                          </p:val>
                                        </p:tav>
                                        <p:tav tm="100000">
                                          <p:val>
                                            <p:fltVal val="0"/>
                                          </p:val>
                                        </p:tav>
                                      </p:tavLst>
                                    </p:anim>
                                    <p:anim calcmode="lin" valueType="num">
                                      <p:cBhvr>
                                        <p:cTn id="97" dur="1000"/>
                                        <p:tgtEl>
                                          <p:spTgt spid="126"/>
                                        </p:tgtEl>
                                        <p:attrNameLst>
                                          <p:attrName>style.rotation</p:attrName>
                                        </p:attrNameLst>
                                      </p:cBhvr>
                                      <p:tavLst>
                                        <p:tav tm="0">
                                          <p:val>
                                            <p:fltVal val="0"/>
                                          </p:val>
                                        </p:tav>
                                        <p:tav tm="100000">
                                          <p:val>
                                            <p:fltVal val="90"/>
                                          </p:val>
                                        </p:tav>
                                      </p:tavLst>
                                    </p:anim>
                                    <p:animEffect transition="out" filter="fade">
                                      <p:cBhvr>
                                        <p:cTn id="98" dur="1000"/>
                                        <p:tgtEl>
                                          <p:spTgt spid="126"/>
                                        </p:tgtEl>
                                      </p:cBhvr>
                                    </p:animEffect>
                                    <p:set>
                                      <p:cBhvr>
                                        <p:cTn id="99" dur="1" fill="hold">
                                          <p:stCondLst>
                                            <p:cond delay="999"/>
                                          </p:stCondLst>
                                        </p:cTn>
                                        <p:tgtEl>
                                          <p:spTgt spid="126"/>
                                        </p:tgtEl>
                                        <p:attrNameLst>
                                          <p:attrName>style.visibility</p:attrName>
                                        </p:attrNameLst>
                                      </p:cBhvr>
                                      <p:to>
                                        <p:strVal val="hidden"/>
                                      </p:to>
                                    </p:set>
                                  </p:childTnLst>
                                </p:cTn>
                              </p:par>
                            </p:childTnLst>
                          </p:cTn>
                        </p:par>
                        <p:par>
                          <p:cTn id="100" fill="hold">
                            <p:stCondLst>
                              <p:cond delay="1000"/>
                            </p:stCondLst>
                            <p:childTnLst>
                              <p:par>
                                <p:cTn id="101" presetID="42" presetClass="entr" presetSubtype="0" fill="hold" nodeType="afterEffect">
                                  <p:stCondLst>
                                    <p:cond delay="0"/>
                                  </p:stCondLst>
                                  <p:childTnLst>
                                    <p:set>
                                      <p:cBhvr>
                                        <p:cTn id="102" dur="1" fill="hold">
                                          <p:stCondLst>
                                            <p:cond delay="0"/>
                                          </p:stCondLst>
                                        </p:cTn>
                                        <p:tgtEl>
                                          <p:spTgt spid="127"/>
                                        </p:tgtEl>
                                        <p:attrNameLst>
                                          <p:attrName>style.visibility</p:attrName>
                                        </p:attrNameLst>
                                      </p:cBhvr>
                                      <p:to>
                                        <p:strVal val="visible"/>
                                      </p:to>
                                    </p:set>
                                    <p:animEffect transition="in" filter="fade">
                                      <p:cBhvr>
                                        <p:cTn id="103" dur="1000"/>
                                        <p:tgtEl>
                                          <p:spTgt spid="127"/>
                                        </p:tgtEl>
                                      </p:cBhvr>
                                    </p:animEffect>
                                    <p:anim calcmode="lin" valueType="num">
                                      <p:cBhvr>
                                        <p:cTn id="104" dur="1000" fill="hold"/>
                                        <p:tgtEl>
                                          <p:spTgt spid="127"/>
                                        </p:tgtEl>
                                        <p:attrNameLst>
                                          <p:attrName>ppt_x</p:attrName>
                                        </p:attrNameLst>
                                      </p:cBhvr>
                                      <p:tavLst>
                                        <p:tav tm="0">
                                          <p:val>
                                            <p:strVal val="#ppt_x"/>
                                          </p:val>
                                        </p:tav>
                                        <p:tav tm="100000">
                                          <p:val>
                                            <p:strVal val="#ppt_x"/>
                                          </p:val>
                                        </p:tav>
                                      </p:tavLst>
                                    </p:anim>
                                    <p:anim calcmode="lin" valueType="num">
                                      <p:cBhvr>
                                        <p:cTn id="105" dur="1000" fill="hold"/>
                                        <p:tgtEl>
                                          <p:spTgt spid="127"/>
                                        </p:tgtEl>
                                        <p:attrNameLst>
                                          <p:attrName>ppt_y</p:attrName>
                                        </p:attrNameLst>
                                      </p:cBhvr>
                                      <p:tavLst>
                                        <p:tav tm="0">
                                          <p:val>
                                            <p:strVal val="#ppt_y+.1"/>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2" presetClass="entr" presetSubtype="4" fill="hold" nodeType="clickEffect">
                                  <p:stCondLst>
                                    <p:cond delay="0"/>
                                  </p:stCondLst>
                                  <p:childTnLst>
                                    <p:set>
                                      <p:cBhvr>
                                        <p:cTn id="109" dur="1" fill="hold">
                                          <p:stCondLst>
                                            <p:cond delay="0"/>
                                          </p:stCondLst>
                                        </p:cTn>
                                        <p:tgtEl>
                                          <p:spTgt spid="132"/>
                                        </p:tgtEl>
                                        <p:attrNameLst>
                                          <p:attrName>style.visibility</p:attrName>
                                        </p:attrNameLst>
                                      </p:cBhvr>
                                      <p:to>
                                        <p:strVal val="visible"/>
                                      </p:to>
                                    </p:set>
                                    <p:anim calcmode="lin" valueType="num">
                                      <p:cBhvr additive="base">
                                        <p:cTn id="110" dur="500" fill="hold"/>
                                        <p:tgtEl>
                                          <p:spTgt spid="132"/>
                                        </p:tgtEl>
                                        <p:attrNameLst>
                                          <p:attrName>ppt_x</p:attrName>
                                        </p:attrNameLst>
                                      </p:cBhvr>
                                      <p:tavLst>
                                        <p:tav tm="0">
                                          <p:val>
                                            <p:strVal val="#ppt_x"/>
                                          </p:val>
                                        </p:tav>
                                        <p:tav tm="100000">
                                          <p:val>
                                            <p:strVal val="#ppt_x"/>
                                          </p:val>
                                        </p:tav>
                                      </p:tavLst>
                                    </p:anim>
                                    <p:anim calcmode="lin" valueType="num">
                                      <p:cBhvr additive="base">
                                        <p:cTn id="111" dur="500" fill="hold"/>
                                        <p:tgtEl>
                                          <p:spTgt spid="132"/>
                                        </p:tgtEl>
                                        <p:attrNameLst>
                                          <p:attrName>ppt_y</p:attrName>
                                        </p:attrNameLst>
                                      </p:cBhvr>
                                      <p:tavLst>
                                        <p:tav tm="0">
                                          <p:val>
                                            <p:strVal val="1+#ppt_h/2"/>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2" presetClass="entr" presetSubtype="4" fill="hold" nodeType="clickEffect">
                                  <p:stCondLst>
                                    <p:cond delay="0"/>
                                  </p:stCondLst>
                                  <p:childTnLst>
                                    <p:set>
                                      <p:cBhvr>
                                        <p:cTn id="115" dur="1" fill="hold">
                                          <p:stCondLst>
                                            <p:cond delay="0"/>
                                          </p:stCondLst>
                                        </p:cTn>
                                        <p:tgtEl>
                                          <p:spTgt spid="133"/>
                                        </p:tgtEl>
                                        <p:attrNameLst>
                                          <p:attrName>style.visibility</p:attrName>
                                        </p:attrNameLst>
                                      </p:cBhvr>
                                      <p:to>
                                        <p:strVal val="visible"/>
                                      </p:to>
                                    </p:set>
                                    <p:anim calcmode="lin" valueType="num">
                                      <p:cBhvr additive="base">
                                        <p:cTn id="116" dur="500" fill="hold"/>
                                        <p:tgtEl>
                                          <p:spTgt spid="133"/>
                                        </p:tgtEl>
                                        <p:attrNameLst>
                                          <p:attrName>ppt_x</p:attrName>
                                        </p:attrNameLst>
                                      </p:cBhvr>
                                      <p:tavLst>
                                        <p:tav tm="0">
                                          <p:val>
                                            <p:strVal val="#ppt_x"/>
                                          </p:val>
                                        </p:tav>
                                        <p:tav tm="100000">
                                          <p:val>
                                            <p:strVal val="#ppt_x"/>
                                          </p:val>
                                        </p:tav>
                                      </p:tavLst>
                                    </p:anim>
                                    <p:anim calcmode="lin" valueType="num">
                                      <p:cBhvr additive="base">
                                        <p:cTn id="117" dur="500" fill="hold"/>
                                        <p:tgtEl>
                                          <p:spTgt spid="133"/>
                                        </p:tgtEl>
                                        <p:attrNameLst>
                                          <p:attrName>ppt_y</p:attrName>
                                        </p:attrNameLst>
                                      </p:cBhvr>
                                      <p:tavLst>
                                        <p:tav tm="0">
                                          <p:val>
                                            <p:strVal val="1+#ppt_h/2"/>
                                          </p:val>
                                        </p:tav>
                                        <p:tav tm="100000">
                                          <p:val>
                                            <p:strVal val="#ppt_y"/>
                                          </p:val>
                                        </p:tav>
                                      </p:tavLst>
                                    </p:anim>
                                  </p:childTnLst>
                                </p:cTn>
                              </p:par>
                            </p:childTnLst>
                          </p:cTn>
                        </p:par>
                      </p:childTnLst>
                    </p:cTn>
                  </p:par>
                  <p:par>
                    <p:cTn id="118" fill="hold">
                      <p:stCondLst>
                        <p:cond delay="indefinite"/>
                      </p:stCondLst>
                      <p:childTnLst>
                        <p:par>
                          <p:cTn id="119" fill="hold">
                            <p:stCondLst>
                              <p:cond delay="0"/>
                            </p:stCondLst>
                            <p:childTnLst>
                              <p:par>
                                <p:cTn id="120" presetID="2" presetClass="entr" presetSubtype="4" fill="hold" nodeType="clickEffect">
                                  <p:stCondLst>
                                    <p:cond delay="0"/>
                                  </p:stCondLst>
                                  <p:childTnLst>
                                    <p:set>
                                      <p:cBhvr>
                                        <p:cTn id="121" dur="1" fill="hold">
                                          <p:stCondLst>
                                            <p:cond delay="0"/>
                                          </p:stCondLst>
                                        </p:cTn>
                                        <p:tgtEl>
                                          <p:spTgt spid="134"/>
                                        </p:tgtEl>
                                        <p:attrNameLst>
                                          <p:attrName>style.visibility</p:attrName>
                                        </p:attrNameLst>
                                      </p:cBhvr>
                                      <p:to>
                                        <p:strVal val="visible"/>
                                      </p:to>
                                    </p:set>
                                    <p:anim calcmode="lin" valueType="num">
                                      <p:cBhvr additive="base">
                                        <p:cTn id="122" dur="500" fill="hold"/>
                                        <p:tgtEl>
                                          <p:spTgt spid="134"/>
                                        </p:tgtEl>
                                        <p:attrNameLst>
                                          <p:attrName>ppt_x</p:attrName>
                                        </p:attrNameLst>
                                      </p:cBhvr>
                                      <p:tavLst>
                                        <p:tav tm="0">
                                          <p:val>
                                            <p:strVal val="#ppt_x"/>
                                          </p:val>
                                        </p:tav>
                                        <p:tav tm="100000">
                                          <p:val>
                                            <p:strVal val="#ppt_x"/>
                                          </p:val>
                                        </p:tav>
                                      </p:tavLst>
                                    </p:anim>
                                    <p:anim calcmode="lin" valueType="num">
                                      <p:cBhvr additive="base">
                                        <p:cTn id="123" dur="500" fill="hold"/>
                                        <p:tgtEl>
                                          <p:spTgt spid="134"/>
                                        </p:tgtEl>
                                        <p:attrNameLst>
                                          <p:attrName>ppt_y</p:attrName>
                                        </p:attrNameLst>
                                      </p:cBhvr>
                                      <p:tavLst>
                                        <p:tav tm="0">
                                          <p:val>
                                            <p:strVal val="1+#ppt_h/2"/>
                                          </p:val>
                                        </p:tav>
                                        <p:tav tm="100000">
                                          <p:val>
                                            <p:strVal val="#ppt_y"/>
                                          </p:val>
                                        </p:tav>
                                      </p:tavLst>
                                    </p:anim>
                                  </p:childTnLst>
                                </p:cTn>
                              </p:par>
                            </p:childTnLst>
                          </p:cTn>
                        </p:par>
                      </p:childTnLst>
                    </p:cTn>
                  </p:par>
                  <p:par>
                    <p:cTn id="124" fill="hold">
                      <p:stCondLst>
                        <p:cond delay="indefinite"/>
                      </p:stCondLst>
                      <p:childTnLst>
                        <p:par>
                          <p:cTn id="125" fill="hold">
                            <p:stCondLst>
                              <p:cond delay="0"/>
                            </p:stCondLst>
                            <p:childTnLst>
                              <p:par>
                                <p:cTn id="126" presetID="2" presetClass="entr" presetSubtype="4" fill="hold" nodeType="clickEffect">
                                  <p:stCondLst>
                                    <p:cond delay="0"/>
                                  </p:stCondLst>
                                  <p:childTnLst>
                                    <p:set>
                                      <p:cBhvr>
                                        <p:cTn id="127" dur="1" fill="hold">
                                          <p:stCondLst>
                                            <p:cond delay="0"/>
                                          </p:stCondLst>
                                        </p:cTn>
                                        <p:tgtEl>
                                          <p:spTgt spid="140"/>
                                        </p:tgtEl>
                                        <p:attrNameLst>
                                          <p:attrName>style.visibility</p:attrName>
                                        </p:attrNameLst>
                                      </p:cBhvr>
                                      <p:to>
                                        <p:strVal val="visible"/>
                                      </p:to>
                                    </p:set>
                                    <p:anim calcmode="lin" valueType="num">
                                      <p:cBhvr additive="base">
                                        <p:cTn id="128" dur="500" fill="hold"/>
                                        <p:tgtEl>
                                          <p:spTgt spid="140"/>
                                        </p:tgtEl>
                                        <p:attrNameLst>
                                          <p:attrName>ppt_x</p:attrName>
                                        </p:attrNameLst>
                                      </p:cBhvr>
                                      <p:tavLst>
                                        <p:tav tm="0">
                                          <p:val>
                                            <p:strVal val="#ppt_x"/>
                                          </p:val>
                                        </p:tav>
                                        <p:tav tm="100000">
                                          <p:val>
                                            <p:strVal val="#ppt_x"/>
                                          </p:val>
                                        </p:tav>
                                      </p:tavLst>
                                    </p:anim>
                                    <p:anim calcmode="lin" valueType="num">
                                      <p:cBhvr additive="base">
                                        <p:cTn id="129" dur="500" fill="hold"/>
                                        <p:tgtEl>
                                          <p:spTgt spid="140"/>
                                        </p:tgtEl>
                                        <p:attrNameLst>
                                          <p:attrName>ppt_y</p:attrName>
                                        </p:attrNameLst>
                                      </p:cBhvr>
                                      <p:tavLst>
                                        <p:tav tm="0">
                                          <p:val>
                                            <p:strVal val="1+#ppt_h/2"/>
                                          </p:val>
                                        </p:tav>
                                        <p:tav tm="100000">
                                          <p:val>
                                            <p:strVal val="#ppt_y"/>
                                          </p:val>
                                        </p:tav>
                                      </p:tavLst>
                                    </p:anim>
                                  </p:childTnLst>
                                </p:cTn>
                              </p:par>
                            </p:childTnLst>
                          </p:cTn>
                        </p:par>
                      </p:childTnLst>
                    </p:cTn>
                  </p:par>
                  <p:par>
                    <p:cTn id="130" fill="hold">
                      <p:stCondLst>
                        <p:cond delay="indefinite"/>
                      </p:stCondLst>
                      <p:childTnLst>
                        <p:par>
                          <p:cTn id="131" fill="hold">
                            <p:stCondLst>
                              <p:cond delay="0"/>
                            </p:stCondLst>
                            <p:childTnLst>
                              <p:par>
                                <p:cTn id="132" presetID="42" presetClass="entr" presetSubtype="0" fill="hold" grpId="0" nodeType="clickEffect">
                                  <p:stCondLst>
                                    <p:cond delay="0"/>
                                  </p:stCondLst>
                                  <p:childTnLst>
                                    <p:set>
                                      <p:cBhvr>
                                        <p:cTn id="133" dur="1" fill="hold">
                                          <p:stCondLst>
                                            <p:cond delay="0"/>
                                          </p:stCondLst>
                                        </p:cTn>
                                        <p:tgtEl>
                                          <p:spTgt spid="129"/>
                                        </p:tgtEl>
                                        <p:attrNameLst>
                                          <p:attrName>style.visibility</p:attrName>
                                        </p:attrNameLst>
                                      </p:cBhvr>
                                      <p:to>
                                        <p:strVal val="visible"/>
                                      </p:to>
                                    </p:set>
                                    <p:animEffect transition="in" filter="fade">
                                      <p:cBhvr>
                                        <p:cTn id="134" dur="1000"/>
                                        <p:tgtEl>
                                          <p:spTgt spid="129"/>
                                        </p:tgtEl>
                                      </p:cBhvr>
                                    </p:animEffect>
                                    <p:anim calcmode="lin" valueType="num">
                                      <p:cBhvr>
                                        <p:cTn id="135" dur="1000" fill="hold"/>
                                        <p:tgtEl>
                                          <p:spTgt spid="129"/>
                                        </p:tgtEl>
                                        <p:attrNameLst>
                                          <p:attrName>ppt_x</p:attrName>
                                        </p:attrNameLst>
                                      </p:cBhvr>
                                      <p:tavLst>
                                        <p:tav tm="0">
                                          <p:val>
                                            <p:strVal val="#ppt_x"/>
                                          </p:val>
                                        </p:tav>
                                        <p:tav tm="100000">
                                          <p:val>
                                            <p:strVal val="#ppt_x"/>
                                          </p:val>
                                        </p:tav>
                                      </p:tavLst>
                                    </p:anim>
                                    <p:anim calcmode="lin" valueType="num">
                                      <p:cBhvr>
                                        <p:cTn id="136" dur="1000" fill="hold"/>
                                        <p:tgtEl>
                                          <p:spTgt spid="129"/>
                                        </p:tgtEl>
                                        <p:attrNameLst>
                                          <p:attrName>ppt_y</p:attrName>
                                        </p:attrNameLst>
                                      </p:cBhvr>
                                      <p:tavLst>
                                        <p:tav tm="0">
                                          <p:val>
                                            <p:strVal val="#ppt_y+.1"/>
                                          </p:val>
                                        </p:tav>
                                        <p:tav tm="100000">
                                          <p:val>
                                            <p:strVal val="#ppt_y"/>
                                          </p:val>
                                        </p:tav>
                                      </p:tavLst>
                                    </p:anim>
                                  </p:childTnLst>
                                </p:cTn>
                              </p:par>
                            </p:childTnLst>
                          </p:cTn>
                        </p:par>
                      </p:childTnLst>
                    </p:cTn>
                  </p:par>
                  <p:par>
                    <p:cTn id="137" fill="hold">
                      <p:stCondLst>
                        <p:cond delay="indefinite"/>
                      </p:stCondLst>
                      <p:childTnLst>
                        <p:par>
                          <p:cTn id="138" fill="hold">
                            <p:stCondLst>
                              <p:cond delay="0"/>
                            </p:stCondLst>
                            <p:childTnLst>
                              <p:par>
                                <p:cTn id="139" presetID="42" presetClass="entr" presetSubtype="0" fill="hold" nodeType="clickEffect">
                                  <p:stCondLst>
                                    <p:cond delay="0"/>
                                  </p:stCondLst>
                                  <p:childTnLst>
                                    <p:set>
                                      <p:cBhvr>
                                        <p:cTn id="140" dur="1" fill="hold">
                                          <p:stCondLst>
                                            <p:cond delay="0"/>
                                          </p:stCondLst>
                                        </p:cTn>
                                        <p:tgtEl>
                                          <p:spTgt spid="130"/>
                                        </p:tgtEl>
                                        <p:attrNameLst>
                                          <p:attrName>style.visibility</p:attrName>
                                        </p:attrNameLst>
                                      </p:cBhvr>
                                      <p:to>
                                        <p:strVal val="visible"/>
                                      </p:to>
                                    </p:set>
                                    <p:animEffect transition="in" filter="fade">
                                      <p:cBhvr>
                                        <p:cTn id="141" dur="1000"/>
                                        <p:tgtEl>
                                          <p:spTgt spid="130"/>
                                        </p:tgtEl>
                                      </p:cBhvr>
                                    </p:animEffect>
                                    <p:anim calcmode="lin" valueType="num">
                                      <p:cBhvr>
                                        <p:cTn id="142" dur="1000" fill="hold"/>
                                        <p:tgtEl>
                                          <p:spTgt spid="130"/>
                                        </p:tgtEl>
                                        <p:attrNameLst>
                                          <p:attrName>ppt_x</p:attrName>
                                        </p:attrNameLst>
                                      </p:cBhvr>
                                      <p:tavLst>
                                        <p:tav tm="0">
                                          <p:val>
                                            <p:strVal val="#ppt_x"/>
                                          </p:val>
                                        </p:tav>
                                        <p:tav tm="100000">
                                          <p:val>
                                            <p:strVal val="#ppt_x"/>
                                          </p:val>
                                        </p:tav>
                                      </p:tavLst>
                                    </p:anim>
                                    <p:anim calcmode="lin" valueType="num">
                                      <p:cBhvr>
                                        <p:cTn id="143" dur="1000" fill="hold"/>
                                        <p:tgtEl>
                                          <p:spTgt spid="130"/>
                                        </p:tgtEl>
                                        <p:attrNameLst>
                                          <p:attrName>ppt_y</p:attrName>
                                        </p:attrNameLst>
                                      </p:cBhvr>
                                      <p:tavLst>
                                        <p:tav tm="0">
                                          <p:val>
                                            <p:strVal val="#ppt_y+.1"/>
                                          </p:val>
                                        </p:tav>
                                        <p:tav tm="100000">
                                          <p:val>
                                            <p:strVal val="#ppt_y"/>
                                          </p:val>
                                        </p:tav>
                                      </p:tavLst>
                                    </p:anim>
                                  </p:childTnLst>
                                </p:cTn>
                              </p:par>
                            </p:childTnLst>
                          </p:cTn>
                        </p:par>
                      </p:childTnLst>
                    </p:cTn>
                  </p:par>
                  <p:par>
                    <p:cTn id="144" fill="hold">
                      <p:stCondLst>
                        <p:cond delay="indefinite"/>
                      </p:stCondLst>
                      <p:childTnLst>
                        <p:par>
                          <p:cTn id="145" fill="hold">
                            <p:stCondLst>
                              <p:cond delay="0"/>
                            </p:stCondLst>
                            <p:childTnLst>
                              <p:par>
                                <p:cTn id="146" presetID="31" presetClass="exit" presetSubtype="0" fill="hold" nodeType="clickEffect">
                                  <p:stCondLst>
                                    <p:cond delay="0"/>
                                  </p:stCondLst>
                                  <p:childTnLst>
                                    <p:anim calcmode="lin" valueType="num">
                                      <p:cBhvr>
                                        <p:cTn id="147" dur="1000"/>
                                        <p:tgtEl>
                                          <p:spTgt spid="130"/>
                                        </p:tgtEl>
                                        <p:attrNameLst>
                                          <p:attrName>ppt_w</p:attrName>
                                        </p:attrNameLst>
                                      </p:cBhvr>
                                      <p:tavLst>
                                        <p:tav tm="0">
                                          <p:val>
                                            <p:strVal val="ppt_w"/>
                                          </p:val>
                                        </p:tav>
                                        <p:tav tm="100000">
                                          <p:val>
                                            <p:fltVal val="0"/>
                                          </p:val>
                                        </p:tav>
                                      </p:tavLst>
                                    </p:anim>
                                    <p:anim calcmode="lin" valueType="num">
                                      <p:cBhvr>
                                        <p:cTn id="148" dur="1000"/>
                                        <p:tgtEl>
                                          <p:spTgt spid="130"/>
                                        </p:tgtEl>
                                        <p:attrNameLst>
                                          <p:attrName>ppt_h</p:attrName>
                                        </p:attrNameLst>
                                      </p:cBhvr>
                                      <p:tavLst>
                                        <p:tav tm="0">
                                          <p:val>
                                            <p:strVal val="ppt_h"/>
                                          </p:val>
                                        </p:tav>
                                        <p:tav tm="100000">
                                          <p:val>
                                            <p:fltVal val="0"/>
                                          </p:val>
                                        </p:tav>
                                      </p:tavLst>
                                    </p:anim>
                                    <p:anim calcmode="lin" valueType="num">
                                      <p:cBhvr>
                                        <p:cTn id="149" dur="1000"/>
                                        <p:tgtEl>
                                          <p:spTgt spid="130"/>
                                        </p:tgtEl>
                                        <p:attrNameLst>
                                          <p:attrName>style.rotation</p:attrName>
                                        </p:attrNameLst>
                                      </p:cBhvr>
                                      <p:tavLst>
                                        <p:tav tm="0">
                                          <p:val>
                                            <p:fltVal val="0"/>
                                          </p:val>
                                        </p:tav>
                                        <p:tav tm="100000">
                                          <p:val>
                                            <p:fltVal val="90"/>
                                          </p:val>
                                        </p:tav>
                                      </p:tavLst>
                                    </p:anim>
                                    <p:animEffect transition="out" filter="fade">
                                      <p:cBhvr>
                                        <p:cTn id="150" dur="1000"/>
                                        <p:tgtEl>
                                          <p:spTgt spid="130"/>
                                        </p:tgtEl>
                                      </p:cBhvr>
                                    </p:animEffect>
                                    <p:set>
                                      <p:cBhvr>
                                        <p:cTn id="151" dur="1" fill="hold">
                                          <p:stCondLst>
                                            <p:cond delay="999"/>
                                          </p:stCondLst>
                                        </p:cTn>
                                        <p:tgtEl>
                                          <p:spTgt spid="130"/>
                                        </p:tgtEl>
                                        <p:attrNameLst>
                                          <p:attrName>style.visibility</p:attrName>
                                        </p:attrNameLst>
                                      </p:cBhvr>
                                      <p:to>
                                        <p:strVal val="hidden"/>
                                      </p:to>
                                    </p:set>
                                  </p:childTnLst>
                                </p:cTn>
                              </p:par>
                            </p:childTnLst>
                          </p:cTn>
                        </p:par>
                      </p:childTnLst>
                    </p:cTn>
                  </p:par>
                  <p:par>
                    <p:cTn id="152" fill="hold">
                      <p:stCondLst>
                        <p:cond delay="indefinite"/>
                      </p:stCondLst>
                      <p:childTnLst>
                        <p:par>
                          <p:cTn id="153" fill="hold">
                            <p:stCondLst>
                              <p:cond delay="0"/>
                            </p:stCondLst>
                            <p:childTnLst>
                              <p:par>
                                <p:cTn id="154" presetID="42" presetClass="entr" presetSubtype="0" fill="hold" nodeType="clickEffect">
                                  <p:stCondLst>
                                    <p:cond delay="0"/>
                                  </p:stCondLst>
                                  <p:childTnLst>
                                    <p:set>
                                      <p:cBhvr>
                                        <p:cTn id="155" dur="1" fill="hold">
                                          <p:stCondLst>
                                            <p:cond delay="0"/>
                                          </p:stCondLst>
                                        </p:cTn>
                                        <p:tgtEl>
                                          <p:spTgt spid="131"/>
                                        </p:tgtEl>
                                        <p:attrNameLst>
                                          <p:attrName>style.visibility</p:attrName>
                                        </p:attrNameLst>
                                      </p:cBhvr>
                                      <p:to>
                                        <p:strVal val="visible"/>
                                      </p:to>
                                    </p:set>
                                    <p:animEffect transition="in" filter="fade">
                                      <p:cBhvr>
                                        <p:cTn id="156" dur="1000"/>
                                        <p:tgtEl>
                                          <p:spTgt spid="131"/>
                                        </p:tgtEl>
                                      </p:cBhvr>
                                    </p:animEffect>
                                    <p:anim calcmode="lin" valueType="num">
                                      <p:cBhvr>
                                        <p:cTn id="157" dur="1000" fill="hold"/>
                                        <p:tgtEl>
                                          <p:spTgt spid="131"/>
                                        </p:tgtEl>
                                        <p:attrNameLst>
                                          <p:attrName>ppt_x</p:attrName>
                                        </p:attrNameLst>
                                      </p:cBhvr>
                                      <p:tavLst>
                                        <p:tav tm="0">
                                          <p:val>
                                            <p:strVal val="#ppt_x"/>
                                          </p:val>
                                        </p:tav>
                                        <p:tav tm="100000">
                                          <p:val>
                                            <p:strVal val="#ppt_x"/>
                                          </p:val>
                                        </p:tav>
                                      </p:tavLst>
                                    </p:anim>
                                    <p:anim calcmode="lin" valueType="num">
                                      <p:cBhvr>
                                        <p:cTn id="158" dur="1000" fill="hold"/>
                                        <p:tgtEl>
                                          <p:spTgt spid="131"/>
                                        </p:tgtEl>
                                        <p:attrNameLst>
                                          <p:attrName>ppt_y</p:attrName>
                                        </p:attrNameLst>
                                      </p:cBhvr>
                                      <p:tavLst>
                                        <p:tav tm="0">
                                          <p:val>
                                            <p:strVal val="#ppt_y+.1"/>
                                          </p:val>
                                        </p:tav>
                                        <p:tav tm="100000">
                                          <p:val>
                                            <p:strVal val="#ppt_y"/>
                                          </p:val>
                                        </p:tav>
                                      </p:tavLst>
                                    </p:anim>
                                  </p:childTnLst>
                                </p:cTn>
                              </p:par>
                              <p:par>
                                <p:cTn id="159" presetID="10" presetClass="exit" presetSubtype="0" fill="hold" grpId="1" nodeType="withEffect">
                                  <p:stCondLst>
                                    <p:cond delay="0"/>
                                  </p:stCondLst>
                                  <p:childTnLst>
                                    <p:animEffect transition="out" filter="fade">
                                      <p:cBhvr>
                                        <p:cTn id="160" dur="500"/>
                                        <p:tgtEl>
                                          <p:spTgt spid="129"/>
                                        </p:tgtEl>
                                      </p:cBhvr>
                                    </p:animEffect>
                                    <p:set>
                                      <p:cBhvr>
                                        <p:cTn id="161" dur="1" fill="hold">
                                          <p:stCondLst>
                                            <p:cond delay="499"/>
                                          </p:stCondLst>
                                        </p:cTn>
                                        <p:tgtEl>
                                          <p:spTgt spid="129"/>
                                        </p:tgtEl>
                                        <p:attrNameLst>
                                          <p:attrName>style.visibility</p:attrName>
                                        </p:attrNameLst>
                                      </p:cBhvr>
                                      <p:to>
                                        <p:strVal val="hidden"/>
                                      </p:to>
                                    </p:set>
                                  </p:childTnLst>
                                </p:cTn>
                              </p:par>
                            </p:childTnLst>
                          </p:cTn>
                        </p:par>
                      </p:childTnLst>
                    </p:cTn>
                  </p:par>
                  <p:par>
                    <p:cTn id="162" fill="hold">
                      <p:stCondLst>
                        <p:cond delay="indefinite"/>
                      </p:stCondLst>
                      <p:childTnLst>
                        <p:par>
                          <p:cTn id="163" fill="hold">
                            <p:stCondLst>
                              <p:cond delay="0"/>
                            </p:stCondLst>
                            <p:childTnLst>
                              <p:par>
                                <p:cTn id="164" presetID="42" presetClass="entr" presetSubtype="0" fill="hold" nodeType="clickEffect">
                                  <p:stCondLst>
                                    <p:cond delay="0"/>
                                  </p:stCondLst>
                                  <p:childTnLst>
                                    <p:set>
                                      <p:cBhvr>
                                        <p:cTn id="165" dur="1" fill="hold">
                                          <p:stCondLst>
                                            <p:cond delay="0"/>
                                          </p:stCondLst>
                                        </p:cTn>
                                        <p:tgtEl>
                                          <p:spTgt spid="137"/>
                                        </p:tgtEl>
                                        <p:attrNameLst>
                                          <p:attrName>style.visibility</p:attrName>
                                        </p:attrNameLst>
                                      </p:cBhvr>
                                      <p:to>
                                        <p:strVal val="visible"/>
                                      </p:to>
                                    </p:set>
                                    <p:animEffect transition="in" filter="fade">
                                      <p:cBhvr>
                                        <p:cTn id="166" dur="1000"/>
                                        <p:tgtEl>
                                          <p:spTgt spid="137"/>
                                        </p:tgtEl>
                                      </p:cBhvr>
                                    </p:animEffect>
                                    <p:anim calcmode="lin" valueType="num">
                                      <p:cBhvr>
                                        <p:cTn id="167" dur="1000" fill="hold"/>
                                        <p:tgtEl>
                                          <p:spTgt spid="137"/>
                                        </p:tgtEl>
                                        <p:attrNameLst>
                                          <p:attrName>ppt_x</p:attrName>
                                        </p:attrNameLst>
                                      </p:cBhvr>
                                      <p:tavLst>
                                        <p:tav tm="0">
                                          <p:val>
                                            <p:strVal val="#ppt_x"/>
                                          </p:val>
                                        </p:tav>
                                        <p:tav tm="100000">
                                          <p:val>
                                            <p:strVal val="#ppt_x"/>
                                          </p:val>
                                        </p:tav>
                                      </p:tavLst>
                                    </p:anim>
                                    <p:anim calcmode="lin" valueType="num">
                                      <p:cBhvr>
                                        <p:cTn id="168" dur="1000" fill="hold"/>
                                        <p:tgtEl>
                                          <p:spTgt spid="137"/>
                                        </p:tgtEl>
                                        <p:attrNameLst>
                                          <p:attrName>ppt_y</p:attrName>
                                        </p:attrNameLst>
                                      </p:cBhvr>
                                      <p:tavLst>
                                        <p:tav tm="0">
                                          <p:val>
                                            <p:strVal val="#ppt_y+.1"/>
                                          </p:val>
                                        </p:tav>
                                        <p:tav tm="100000">
                                          <p:val>
                                            <p:strVal val="#ppt_y"/>
                                          </p:val>
                                        </p:tav>
                                      </p:tavLst>
                                    </p:anim>
                                  </p:childTnLst>
                                </p:cTn>
                              </p:par>
                            </p:childTnLst>
                          </p:cTn>
                        </p:par>
                      </p:childTnLst>
                    </p:cTn>
                  </p:par>
                  <p:par>
                    <p:cTn id="169" fill="hold">
                      <p:stCondLst>
                        <p:cond delay="indefinite"/>
                      </p:stCondLst>
                      <p:childTnLst>
                        <p:par>
                          <p:cTn id="170" fill="hold">
                            <p:stCondLst>
                              <p:cond delay="0"/>
                            </p:stCondLst>
                            <p:childTnLst>
                              <p:par>
                                <p:cTn id="171" presetID="31" presetClass="exit" presetSubtype="0" fill="hold" nodeType="clickEffect">
                                  <p:stCondLst>
                                    <p:cond delay="0"/>
                                  </p:stCondLst>
                                  <p:childTnLst>
                                    <p:anim calcmode="lin" valueType="num">
                                      <p:cBhvr>
                                        <p:cTn id="172" dur="1000"/>
                                        <p:tgtEl>
                                          <p:spTgt spid="137"/>
                                        </p:tgtEl>
                                        <p:attrNameLst>
                                          <p:attrName>ppt_w</p:attrName>
                                        </p:attrNameLst>
                                      </p:cBhvr>
                                      <p:tavLst>
                                        <p:tav tm="0">
                                          <p:val>
                                            <p:strVal val="ppt_w"/>
                                          </p:val>
                                        </p:tav>
                                        <p:tav tm="100000">
                                          <p:val>
                                            <p:fltVal val="0"/>
                                          </p:val>
                                        </p:tav>
                                      </p:tavLst>
                                    </p:anim>
                                    <p:anim calcmode="lin" valueType="num">
                                      <p:cBhvr>
                                        <p:cTn id="173" dur="1000"/>
                                        <p:tgtEl>
                                          <p:spTgt spid="137"/>
                                        </p:tgtEl>
                                        <p:attrNameLst>
                                          <p:attrName>ppt_h</p:attrName>
                                        </p:attrNameLst>
                                      </p:cBhvr>
                                      <p:tavLst>
                                        <p:tav tm="0">
                                          <p:val>
                                            <p:strVal val="ppt_h"/>
                                          </p:val>
                                        </p:tav>
                                        <p:tav tm="100000">
                                          <p:val>
                                            <p:fltVal val="0"/>
                                          </p:val>
                                        </p:tav>
                                      </p:tavLst>
                                    </p:anim>
                                    <p:anim calcmode="lin" valueType="num">
                                      <p:cBhvr>
                                        <p:cTn id="174" dur="1000"/>
                                        <p:tgtEl>
                                          <p:spTgt spid="137"/>
                                        </p:tgtEl>
                                        <p:attrNameLst>
                                          <p:attrName>style.rotation</p:attrName>
                                        </p:attrNameLst>
                                      </p:cBhvr>
                                      <p:tavLst>
                                        <p:tav tm="0">
                                          <p:val>
                                            <p:fltVal val="0"/>
                                          </p:val>
                                        </p:tav>
                                        <p:tav tm="100000">
                                          <p:val>
                                            <p:fltVal val="90"/>
                                          </p:val>
                                        </p:tav>
                                      </p:tavLst>
                                    </p:anim>
                                    <p:animEffect transition="out" filter="fade">
                                      <p:cBhvr>
                                        <p:cTn id="175" dur="1000"/>
                                        <p:tgtEl>
                                          <p:spTgt spid="137"/>
                                        </p:tgtEl>
                                      </p:cBhvr>
                                    </p:animEffect>
                                    <p:set>
                                      <p:cBhvr>
                                        <p:cTn id="176" dur="1" fill="hold">
                                          <p:stCondLst>
                                            <p:cond delay="999"/>
                                          </p:stCondLst>
                                        </p:cTn>
                                        <p:tgtEl>
                                          <p:spTgt spid="137"/>
                                        </p:tgtEl>
                                        <p:attrNameLst>
                                          <p:attrName>style.visibility</p:attrName>
                                        </p:attrNameLst>
                                      </p:cBhvr>
                                      <p:to>
                                        <p:strVal val="hidden"/>
                                      </p:to>
                                    </p:set>
                                  </p:childTnLst>
                                </p:cTn>
                              </p:par>
                              <p:par>
                                <p:cTn id="177" presetID="42" presetClass="entr" presetSubtype="0" fill="hold" nodeType="withEffect">
                                  <p:stCondLst>
                                    <p:cond delay="0"/>
                                  </p:stCondLst>
                                  <p:childTnLst>
                                    <p:set>
                                      <p:cBhvr>
                                        <p:cTn id="178" dur="1" fill="hold">
                                          <p:stCondLst>
                                            <p:cond delay="0"/>
                                          </p:stCondLst>
                                        </p:cTn>
                                        <p:tgtEl>
                                          <p:spTgt spid="138"/>
                                        </p:tgtEl>
                                        <p:attrNameLst>
                                          <p:attrName>style.visibility</p:attrName>
                                        </p:attrNameLst>
                                      </p:cBhvr>
                                      <p:to>
                                        <p:strVal val="visible"/>
                                      </p:to>
                                    </p:set>
                                    <p:animEffect transition="in" filter="fade">
                                      <p:cBhvr>
                                        <p:cTn id="179" dur="1000"/>
                                        <p:tgtEl>
                                          <p:spTgt spid="138"/>
                                        </p:tgtEl>
                                      </p:cBhvr>
                                    </p:animEffect>
                                    <p:anim calcmode="lin" valueType="num">
                                      <p:cBhvr>
                                        <p:cTn id="180" dur="1000" fill="hold"/>
                                        <p:tgtEl>
                                          <p:spTgt spid="138"/>
                                        </p:tgtEl>
                                        <p:attrNameLst>
                                          <p:attrName>ppt_x</p:attrName>
                                        </p:attrNameLst>
                                      </p:cBhvr>
                                      <p:tavLst>
                                        <p:tav tm="0">
                                          <p:val>
                                            <p:strVal val="#ppt_x"/>
                                          </p:val>
                                        </p:tav>
                                        <p:tav tm="100000">
                                          <p:val>
                                            <p:strVal val="#ppt_x"/>
                                          </p:val>
                                        </p:tav>
                                      </p:tavLst>
                                    </p:anim>
                                    <p:anim calcmode="lin" valueType="num">
                                      <p:cBhvr>
                                        <p:cTn id="181" dur="1000" fill="hold"/>
                                        <p:tgtEl>
                                          <p:spTgt spid="138"/>
                                        </p:tgtEl>
                                        <p:attrNameLst>
                                          <p:attrName>ppt_y</p:attrName>
                                        </p:attrNameLst>
                                      </p:cBhvr>
                                      <p:tavLst>
                                        <p:tav tm="0">
                                          <p:val>
                                            <p:strVal val="#ppt_y+.1"/>
                                          </p:val>
                                        </p:tav>
                                        <p:tav tm="100000">
                                          <p:val>
                                            <p:strVal val="#ppt_y"/>
                                          </p:val>
                                        </p:tav>
                                      </p:tavLst>
                                    </p:anim>
                                  </p:childTnLst>
                                </p:cTn>
                              </p:par>
                            </p:childTnLst>
                          </p:cTn>
                        </p:par>
                        <p:par>
                          <p:cTn id="182" fill="hold">
                            <p:stCondLst>
                              <p:cond delay="1000"/>
                            </p:stCondLst>
                            <p:childTnLst>
                              <p:par>
                                <p:cTn id="183" presetID="42" presetClass="entr" presetSubtype="0" fill="hold" nodeType="afterEffect">
                                  <p:stCondLst>
                                    <p:cond delay="0"/>
                                  </p:stCondLst>
                                  <p:childTnLst>
                                    <p:set>
                                      <p:cBhvr>
                                        <p:cTn id="184" dur="1" fill="hold">
                                          <p:stCondLst>
                                            <p:cond delay="0"/>
                                          </p:stCondLst>
                                        </p:cTn>
                                        <p:tgtEl>
                                          <p:spTgt spid="139"/>
                                        </p:tgtEl>
                                        <p:attrNameLst>
                                          <p:attrName>style.visibility</p:attrName>
                                        </p:attrNameLst>
                                      </p:cBhvr>
                                      <p:to>
                                        <p:strVal val="visible"/>
                                      </p:to>
                                    </p:set>
                                    <p:animEffect transition="in" filter="fade">
                                      <p:cBhvr>
                                        <p:cTn id="185" dur="1000"/>
                                        <p:tgtEl>
                                          <p:spTgt spid="139"/>
                                        </p:tgtEl>
                                      </p:cBhvr>
                                    </p:animEffect>
                                    <p:anim calcmode="lin" valueType="num">
                                      <p:cBhvr>
                                        <p:cTn id="186" dur="1000" fill="hold"/>
                                        <p:tgtEl>
                                          <p:spTgt spid="139"/>
                                        </p:tgtEl>
                                        <p:attrNameLst>
                                          <p:attrName>ppt_x</p:attrName>
                                        </p:attrNameLst>
                                      </p:cBhvr>
                                      <p:tavLst>
                                        <p:tav tm="0">
                                          <p:val>
                                            <p:strVal val="#ppt_x"/>
                                          </p:val>
                                        </p:tav>
                                        <p:tav tm="100000">
                                          <p:val>
                                            <p:strVal val="#ppt_x"/>
                                          </p:val>
                                        </p:tav>
                                      </p:tavLst>
                                    </p:anim>
                                    <p:anim calcmode="lin" valueType="num">
                                      <p:cBhvr>
                                        <p:cTn id="187" dur="1000" fill="hold"/>
                                        <p:tgtEl>
                                          <p:spTgt spid="1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animBg="1"/>
      <p:bldP spid="129" grpId="1" animBg="1"/>
      <p:bldP spid="123" grpId="0" animBg="1"/>
      <p:bldP spid="123" grpId="1"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7C6C4B6A-6B80-4258-A17A-2A97A292E0E4}"/>
              </a:ext>
            </a:extLst>
          </p:cNvPr>
          <p:cNvPicPr>
            <a:picLocks noChangeAspect="1"/>
          </p:cNvPicPr>
          <p:nvPr/>
        </p:nvPicPr>
        <p:blipFill>
          <a:blip r:embed="rId3"/>
          <a:stretch>
            <a:fillRect/>
          </a:stretch>
        </p:blipFill>
        <p:spPr>
          <a:xfrm>
            <a:off x="0" y="196738"/>
            <a:ext cx="9144000" cy="6464524"/>
          </a:xfrm>
          <a:prstGeom prst="rect">
            <a:avLst/>
          </a:prstGeom>
        </p:spPr>
      </p:pic>
    </p:spTree>
    <p:extLst>
      <p:ext uri="{BB962C8B-B14F-4D97-AF65-F5344CB8AC3E}">
        <p14:creationId xmlns:p14="http://schemas.microsoft.com/office/powerpoint/2010/main" val="4253798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7250FC26-C442-4598-A49F-5625B59CE731}"/>
              </a:ext>
            </a:extLst>
          </p:cNvPr>
          <p:cNvSpPr/>
          <p:nvPr/>
        </p:nvSpPr>
        <p:spPr>
          <a:xfrm>
            <a:off x="152400" y="1114425"/>
            <a:ext cx="8765357" cy="5413106"/>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A6DBA811-B429-4A29-95F4-3BE68CDD4740}"/>
              </a:ext>
            </a:extLst>
          </p:cNvPr>
          <p:cNvSpPr txBox="1"/>
          <p:nvPr/>
        </p:nvSpPr>
        <p:spPr>
          <a:xfrm>
            <a:off x="452486" y="330469"/>
            <a:ext cx="8691514" cy="6247864"/>
          </a:xfrm>
          <a:prstGeom prst="rect">
            <a:avLst/>
          </a:prstGeom>
          <a:noFill/>
        </p:spPr>
        <p:txBody>
          <a:bodyPr wrap="square" rtlCol="0">
            <a:spAutoFit/>
          </a:bodyPr>
          <a:lstStyle/>
          <a:p>
            <a:r>
              <a:rPr kumimoji="1" lang="ja-JP" altLang="en-US" sz="3200" dirty="0">
                <a:latin typeface="AR P丸ゴシック体E" panose="020F0900000000000000" pitchFamily="50" charset="-128"/>
                <a:ea typeface="AR P丸ゴシック体E" panose="020F0900000000000000" pitchFamily="50" charset="-128"/>
              </a:rPr>
              <a:t>　</a:t>
            </a:r>
            <a:r>
              <a:rPr kumimoji="1" lang="ja-JP" altLang="en-US" sz="3200" dirty="0">
                <a:latin typeface="BIZ UDPゴシック" panose="020B0400000000000000" pitchFamily="50" charset="-128"/>
                <a:ea typeface="BIZ UDPゴシック" panose="020B0400000000000000" pitchFamily="50" charset="-128"/>
              </a:rPr>
              <a:t>困難な問題に出会ったときには</a:t>
            </a:r>
            <a:r>
              <a:rPr kumimoji="1" lang="en-US" altLang="ja-JP" sz="3200" dirty="0">
                <a:latin typeface="BIZ UDPゴシック" panose="020B0400000000000000" pitchFamily="50" charset="-128"/>
                <a:ea typeface="BIZ UDPゴシック" panose="020B0400000000000000" pitchFamily="50" charset="-128"/>
              </a:rPr>
              <a:t>…</a:t>
            </a:r>
          </a:p>
          <a:p>
            <a:endParaRPr kumimoji="1" lang="en-US" altLang="ja-JP" sz="3200" dirty="0">
              <a:latin typeface="BIZ UDPゴシック" panose="020B0400000000000000" pitchFamily="50" charset="-128"/>
              <a:ea typeface="BIZ UDPゴシック" panose="020B0400000000000000" pitchFamily="50" charset="-128"/>
            </a:endParaRPr>
          </a:p>
          <a:p>
            <a:r>
              <a:rPr kumimoji="1" lang="ja-JP" altLang="en-US" sz="3200" dirty="0">
                <a:latin typeface="BIZ UDPゴシック" panose="020B0400000000000000" pitchFamily="50" charset="-128"/>
                <a:ea typeface="BIZ UDPゴシック" panose="020B0400000000000000" pitchFamily="50" charset="-128"/>
              </a:rPr>
              <a:t>・関係していることを書きだし、</a:t>
            </a:r>
            <a:endParaRPr kumimoji="1" lang="en-US" altLang="ja-JP" sz="3200" dirty="0">
              <a:latin typeface="BIZ UDPゴシック" panose="020B0400000000000000" pitchFamily="50" charset="-128"/>
              <a:ea typeface="BIZ UDPゴシック" panose="020B0400000000000000" pitchFamily="50" charset="-128"/>
            </a:endParaRPr>
          </a:p>
          <a:p>
            <a:endParaRPr kumimoji="1" lang="en-US" altLang="ja-JP" sz="2000" dirty="0">
              <a:latin typeface="BIZ UDPゴシック" panose="020B0400000000000000" pitchFamily="50" charset="-128"/>
              <a:ea typeface="BIZ UDPゴシック" panose="020B0400000000000000" pitchFamily="50" charset="-128"/>
            </a:endParaRPr>
          </a:p>
          <a:p>
            <a:r>
              <a:rPr kumimoji="1" lang="ja-JP" altLang="en-US" sz="3200" dirty="0">
                <a:latin typeface="BIZ UDPゴシック" panose="020B0400000000000000" pitchFamily="50" charset="-128"/>
                <a:ea typeface="BIZ UDPゴシック" panose="020B0400000000000000" pitchFamily="50" charset="-128"/>
              </a:rPr>
              <a:t>・ウェブ図にまとめ、</a:t>
            </a:r>
            <a:endParaRPr kumimoji="1" lang="en-US" altLang="ja-JP" sz="3200" dirty="0">
              <a:latin typeface="BIZ UDPゴシック" panose="020B0400000000000000" pitchFamily="50" charset="-128"/>
              <a:ea typeface="BIZ UDPゴシック" panose="020B0400000000000000" pitchFamily="50" charset="-128"/>
            </a:endParaRPr>
          </a:p>
          <a:p>
            <a:endParaRPr kumimoji="1" lang="en-US" altLang="ja-JP" sz="2000" dirty="0">
              <a:latin typeface="BIZ UDPゴシック" panose="020B0400000000000000" pitchFamily="50" charset="-128"/>
              <a:ea typeface="BIZ UDPゴシック" panose="020B0400000000000000" pitchFamily="50" charset="-128"/>
            </a:endParaRPr>
          </a:p>
          <a:p>
            <a:r>
              <a:rPr kumimoji="1" lang="ja-JP" altLang="en-US" sz="3200" dirty="0">
                <a:latin typeface="BIZ UDPゴシック" panose="020B0400000000000000" pitchFamily="50" charset="-128"/>
                <a:ea typeface="BIZ UDPゴシック" panose="020B0400000000000000" pitchFamily="50" charset="-128"/>
              </a:rPr>
              <a:t>・ＳＤＧｓのどの視点と関係しているか考え、</a:t>
            </a:r>
            <a:endParaRPr kumimoji="1" lang="en-US" altLang="ja-JP" sz="3200" dirty="0">
              <a:latin typeface="BIZ UDPゴシック" panose="020B0400000000000000" pitchFamily="50" charset="-128"/>
              <a:ea typeface="BIZ UDPゴシック" panose="020B0400000000000000" pitchFamily="50" charset="-128"/>
            </a:endParaRPr>
          </a:p>
          <a:p>
            <a:r>
              <a:rPr kumimoji="1" lang="ja-JP" altLang="en-US" sz="2000" dirty="0">
                <a:latin typeface="BIZ UDPゴシック" panose="020B0400000000000000" pitchFamily="50" charset="-128"/>
                <a:ea typeface="BIZ UDPゴシック" panose="020B0400000000000000" pitchFamily="50" charset="-128"/>
              </a:rPr>
              <a:t>　</a:t>
            </a:r>
            <a:endParaRPr kumimoji="1" lang="en-US" altLang="ja-JP" sz="2000" dirty="0">
              <a:latin typeface="BIZ UDPゴシック" panose="020B0400000000000000" pitchFamily="50" charset="-128"/>
              <a:ea typeface="BIZ UDPゴシック" panose="020B0400000000000000" pitchFamily="50" charset="-128"/>
            </a:endParaRPr>
          </a:p>
          <a:p>
            <a:r>
              <a:rPr kumimoji="1" lang="ja-JP" altLang="en-US" sz="3200" dirty="0">
                <a:latin typeface="BIZ UDPゴシック" panose="020B0400000000000000" pitchFamily="50" charset="-128"/>
                <a:ea typeface="BIZ UDPゴシック" panose="020B0400000000000000" pitchFamily="50" charset="-128"/>
              </a:rPr>
              <a:t>・解決に向けてだれが、どのような取り組み</a:t>
            </a:r>
            <a:endParaRPr kumimoji="1" lang="en-US" altLang="ja-JP" sz="3200" dirty="0">
              <a:latin typeface="BIZ UDPゴシック" panose="020B0400000000000000" pitchFamily="50" charset="-128"/>
              <a:ea typeface="BIZ UDPゴシック" panose="020B0400000000000000" pitchFamily="50" charset="-128"/>
            </a:endParaRPr>
          </a:p>
          <a:p>
            <a:r>
              <a:rPr kumimoji="1" lang="ja-JP" altLang="en-US" sz="3200" dirty="0">
                <a:latin typeface="BIZ UDPゴシック" panose="020B0400000000000000" pitchFamily="50" charset="-128"/>
                <a:ea typeface="BIZ UDPゴシック" panose="020B0400000000000000" pitchFamily="50" charset="-128"/>
              </a:rPr>
              <a:t>　を進めているだろうか見つめ、</a:t>
            </a:r>
            <a:endParaRPr kumimoji="1" lang="en-US" altLang="ja-JP" sz="3200" dirty="0">
              <a:latin typeface="BIZ UDPゴシック" panose="020B0400000000000000" pitchFamily="50" charset="-128"/>
              <a:ea typeface="BIZ UDPゴシック" panose="020B0400000000000000" pitchFamily="50" charset="-128"/>
            </a:endParaRPr>
          </a:p>
          <a:p>
            <a:endParaRPr kumimoji="1" lang="en-US" altLang="ja-JP" sz="2000" dirty="0">
              <a:latin typeface="BIZ UDPゴシック" panose="020B0400000000000000" pitchFamily="50" charset="-128"/>
              <a:ea typeface="BIZ UDPゴシック" panose="020B0400000000000000" pitchFamily="50" charset="-128"/>
            </a:endParaRPr>
          </a:p>
          <a:p>
            <a:r>
              <a:rPr kumimoji="1" lang="ja-JP" altLang="en-US" sz="3200" dirty="0">
                <a:latin typeface="BIZ UDPゴシック" panose="020B0400000000000000" pitchFamily="50" charset="-128"/>
                <a:ea typeface="BIZ UDPゴシック" panose="020B0400000000000000" pitchFamily="50" charset="-128"/>
              </a:rPr>
              <a:t>・自分たちにできることを考え、</a:t>
            </a:r>
            <a:endParaRPr kumimoji="1" lang="en-US" altLang="ja-JP" sz="3200" dirty="0">
              <a:latin typeface="BIZ UDPゴシック" panose="020B0400000000000000" pitchFamily="50" charset="-128"/>
              <a:ea typeface="BIZ UDPゴシック" panose="020B0400000000000000" pitchFamily="50" charset="-128"/>
            </a:endParaRPr>
          </a:p>
          <a:p>
            <a:r>
              <a:rPr kumimoji="1" lang="ja-JP" altLang="en-US" sz="3200" dirty="0">
                <a:latin typeface="BIZ UDPゴシック" panose="020B0400000000000000" pitchFamily="50" charset="-128"/>
                <a:ea typeface="BIZ UDPゴシック" panose="020B0400000000000000" pitchFamily="50" charset="-128"/>
              </a:rPr>
              <a:t>　協力し合って実行し、のりこえていくこと　　　</a:t>
            </a:r>
            <a:endParaRPr kumimoji="1" lang="en-US" altLang="ja-JP" sz="3200" dirty="0">
              <a:latin typeface="BIZ UDPゴシック" panose="020B0400000000000000" pitchFamily="50" charset="-128"/>
              <a:ea typeface="BIZ UDPゴシック" panose="020B0400000000000000" pitchFamily="50" charset="-128"/>
            </a:endParaRPr>
          </a:p>
          <a:p>
            <a:r>
              <a:rPr kumimoji="1" lang="ja-JP" altLang="en-US" sz="3200" dirty="0">
                <a:latin typeface="BIZ UDPゴシック" panose="020B0400000000000000" pitchFamily="50" charset="-128"/>
                <a:ea typeface="BIZ UDPゴシック" panose="020B0400000000000000" pitchFamily="50" charset="-128"/>
              </a:rPr>
              <a:t>　　</a:t>
            </a:r>
            <a:endParaRPr kumimoji="1" lang="en-US" altLang="ja-JP" sz="32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42024515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11FCA2CC-13D4-4364-83A6-797A68E7E773}"/>
              </a:ext>
            </a:extLst>
          </p:cNvPr>
          <p:cNvSpPr txBox="1"/>
          <p:nvPr/>
        </p:nvSpPr>
        <p:spPr>
          <a:xfrm>
            <a:off x="287814" y="836908"/>
            <a:ext cx="8568371" cy="4524315"/>
          </a:xfrm>
          <a:prstGeom prst="rect">
            <a:avLst/>
          </a:prstGeom>
          <a:noFill/>
        </p:spPr>
        <p:txBody>
          <a:bodyPr wrap="none" rtlCol="0">
            <a:spAutoFit/>
          </a:bodyPr>
          <a:lstStyle/>
          <a:p>
            <a:r>
              <a:rPr kumimoji="1" lang="ja-JP" altLang="en-US" sz="3200" dirty="0">
                <a:latin typeface="BIZ UDPゴシック" panose="020B0400000000000000" pitchFamily="50" charset="-128"/>
                <a:ea typeface="BIZ UDPゴシック" panose="020B0400000000000000" pitchFamily="50" charset="-128"/>
              </a:rPr>
              <a:t>今日のお話は、</a:t>
            </a:r>
            <a:endParaRPr kumimoji="1" lang="en-US" altLang="ja-JP" sz="3200" dirty="0">
              <a:latin typeface="BIZ UDPゴシック" panose="020B0400000000000000" pitchFamily="50" charset="-128"/>
              <a:ea typeface="BIZ UDPゴシック" panose="020B0400000000000000" pitchFamily="50" charset="-128"/>
            </a:endParaRPr>
          </a:p>
          <a:p>
            <a:endParaRPr kumimoji="1" lang="en-US" altLang="ja-JP" sz="3200" dirty="0">
              <a:latin typeface="BIZ UDPゴシック" panose="020B0400000000000000" pitchFamily="50" charset="-128"/>
              <a:ea typeface="BIZ UDPゴシック" panose="020B0400000000000000" pitchFamily="50" charset="-128"/>
            </a:endParaRPr>
          </a:p>
          <a:p>
            <a:r>
              <a:rPr kumimoji="1" lang="ja-JP" altLang="en-US" sz="3200" b="1" dirty="0">
                <a:solidFill>
                  <a:srgbClr val="FF0000"/>
                </a:solidFill>
                <a:latin typeface="BIZ UDPゴシック" panose="020B0400000000000000" pitchFamily="50" charset="-128"/>
                <a:ea typeface="BIZ UDPゴシック" panose="020B0400000000000000" pitchFamily="50" charset="-128"/>
              </a:rPr>
              <a:t>「新型コロナウイルスから始めるＳＤＧｓの学び」</a:t>
            </a:r>
            <a:endParaRPr kumimoji="1" lang="en-US" altLang="ja-JP" sz="3200" b="1" dirty="0">
              <a:solidFill>
                <a:srgbClr val="FF0000"/>
              </a:solidFill>
              <a:latin typeface="BIZ UDPゴシック" panose="020B0400000000000000" pitchFamily="50" charset="-128"/>
              <a:ea typeface="BIZ UDPゴシック" panose="020B0400000000000000" pitchFamily="50" charset="-128"/>
            </a:endParaRPr>
          </a:p>
          <a:p>
            <a:endParaRPr kumimoji="1" lang="en-US" altLang="ja-JP" sz="3200" dirty="0">
              <a:latin typeface="BIZ UDPゴシック" panose="020B0400000000000000" pitchFamily="50" charset="-128"/>
              <a:ea typeface="BIZ UDPゴシック" panose="020B0400000000000000" pitchFamily="50" charset="-128"/>
            </a:endParaRPr>
          </a:p>
          <a:p>
            <a:r>
              <a:rPr kumimoji="1" lang="ja-JP" altLang="en-US" sz="3200" dirty="0">
                <a:latin typeface="BIZ UDPゴシック" panose="020B0400000000000000" pitchFamily="50" charset="-128"/>
                <a:ea typeface="BIZ UDPゴシック" panose="020B0400000000000000" pitchFamily="50" charset="-128"/>
              </a:rPr>
              <a:t>持続可能で、明るい未来を創っていくための</a:t>
            </a:r>
            <a:endParaRPr kumimoji="1" lang="en-US" altLang="ja-JP" sz="3200" dirty="0">
              <a:latin typeface="BIZ UDPゴシック" panose="020B0400000000000000" pitchFamily="50" charset="-128"/>
              <a:ea typeface="BIZ UDPゴシック" panose="020B0400000000000000" pitchFamily="50" charset="-128"/>
            </a:endParaRPr>
          </a:p>
          <a:p>
            <a:endParaRPr kumimoji="1" lang="en-US" altLang="ja-JP" sz="3200" dirty="0">
              <a:latin typeface="BIZ UDPゴシック" panose="020B0400000000000000" pitchFamily="50" charset="-128"/>
              <a:ea typeface="BIZ UDPゴシック" panose="020B0400000000000000" pitchFamily="50" charset="-128"/>
            </a:endParaRPr>
          </a:p>
          <a:p>
            <a:r>
              <a:rPr kumimoji="1" lang="ja-JP" altLang="en-US" sz="3200" dirty="0">
                <a:latin typeface="BIZ UDPゴシック" panose="020B0400000000000000" pitchFamily="50" charset="-128"/>
                <a:ea typeface="BIZ UDPゴシック" panose="020B0400000000000000" pitchFamily="50" charset="-128"/>
              </a:rPr>
              <a:t>学びのスタートとする授業でした。</a:t>
            </a:r>
            <a:endParaRPr kumimoji="1" lang="en-US" altLang="ja-JP" sz="3200" dirty="0">
              <a:latin typeface="BIZ UDPゴシック" panose="020B0400000000000000" pitchFamily="50" charset="-128"/>
              <a:ea typeface="BIZ UDPゴシック" panose="020B0400000000000000" pitchFamily="50" charset="-128"/>
            </a:endParaRPr>
          </a:p>
          <a:p>
            <a:endParaRPr kumimoji="1" lang="en-US" altLang="ja-JP" sz="3200" dirty="0">
              <a:latin typeface="BIZ UDPゴシック" panose="020B0400000000000000" pitchFamily="50" charset="-128"/>
              <a:ea typeface="BIZ UDPゴシック" panose="020B0400000000000000" pitchFamily="50" charset="-128"/>
            </a:endParaRPr>
          </a:p>
          <a:p>
            <a:r>
              <a:rPr kumimoji="1" lang="ja-JP" altLang="en-US" sz="3200" dirty="0">
                <a:latin typeface="BIZ UDPゴシック" panose="020B0400000000000000" pitchFamily="50" charset="-128"/>
                <a:ea typeface="BIZ UDPゴシック" panose="020B0400000000000000" pitchFamily="50" charset="-128"/>
              </a:rPr>
              <a:t>では、また会いましょう。</a:t>
            </a:r>
          </a:p>
        </p:txBody>
      </p:sp>
    </p:spTree>
    <p:extLst>
      <p:ext uri="{BB962C8B-B14F-4D97-AF65-F5344CB8AC3E}">
        <p14:creationId xmlns:p14="http://schemas.microsoft.com/office/powerpoint/2010/main" val="13213973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91C26516-84E9-41CD-B996-A4C7D5D8D937}"/>
              </a:ext>
            </a:extLst>
          </p:cNvPr>
          <p:cNvSpPr txBox="1"/>
          <p:nvPr/>
        </p:nvSpPr>
        <p:spPr>
          <a:xfrm>
            <a:off x="560894" y="339726"/>
            <a:ext cx="8022211" cy="7048083"/>
          </a:xfrm>
          <a:prstGeom prst="rect">
            <a:avLst/>
          </a:prstGeom>
          <a:noFill/>
        </p:spPr>
        <p:txBody>
          <a:bodyPr wrap="square" rtlCol="0">
            <a:spAutoFit/>
          </a:bodyPr>
          <a:lstStyle/>
          <a:p>
            <a:r>
              <a:rPr kumimoji="1" lang="en-US" altLang="ja-JP" sz="2800" dirty="0">
                <a:solidFill>
                  <a:schemeClr val="accent5">
                    <a:lumMod val="75000"/>
                  </a:schemeClr>
                </a:solidFill>
                <a:latin typeface="BIZ UDPゴシック" panose="020B0400000000000000" pitchFamily="50" charset="-128"/>
                <a:ea typeface="BIZ UDPゴシック" panose="020B0400000000000000" pitchFamily="50" charset="-128"/>
              </a:rPr>
              <a:t>【</a:t>
            </a:r>
            <a:r>
              <a:rPr kumimoji="1" lang="ja-JP" altLang="en-US" sz="2800" dirty="0">
                <a:solidFill>
                  <a:schemeClr val="accent5">
                    <a:lumMod val="75000"/>
                  </a:schemeClr>
                </a:solidFill>
                <a:latin typeface="BIZ UDPゴシック" panose="020B0400000000000000" pitchFamily="50" charset="-128"/>
                <a:ea typeface="BIZ UDPゴシック" panose="020B0400000000000000" pitchFamily="50" charset="-128"/>
              </a:rPr>
              <a:t>確認しよう</a:t>
            </a:r>
            <a:r>
              <a:rPr kumimoji="1" lang="en-US" altLang="ja-JP" sz="2800" dirty="0">
                <a:solidFill>
                  <a:schemeClr val="accent5">
                    <a:lumMod val="75000"/>
                  </a:schemeClr>
                </a:solidFill>
                <a:latin typeface="BIZ UDPゴシック" panose="020B0400000000000000" pitchFamily="50" charset="-128"/>
                <a:ea typeface="BIZ UDPゴシック" panose="020B0400000000000000" pitchFamily="50" charset="-128"/>
              </a:rPr>
              <a:t>】</a:t>
            </a:r>
          </a:p>
          <a:p>
            <a:endParaRPr kumimoji="1" lang="en-US" altLang="ja-JP" sz="2800" dirty="0">
              <a:solidFill>
                <a:schemeClr val="accent5">
                  <a:lumMod val="75000"/>
                </a:schemeClr>
              </a:solidFill>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　</a:t>
            </a:r>
            <a:r>
              <a:rPr kumimoji="1" lang="ja-JP" altLang="en-US" sz="2800" dirty="0">
                <a:latin typeface="BIZ UDPゴシック" panose="020B0400000000000000" pitchFamily="50" charset="-128"/>
                <a:ea typeface="BIZ UDPゴシック" panose="020B0400000000000000" pitchFamily="50" charset="-128"/>
              </a:rPr>
              <a:t>新型コロナウイルス大流行のニュースを、</a:t>
            </a:r>
            <a:endParaRPr kumimoji="1" lang="en-US" altLang="ja-JP" sz="2800" dirty="0">
              <a:latin typeface="BIZ UDPゴシック" panose="020B0400000000000000" pitchFamily="50" charset="-128"/>
              <a:ea typeface="BIZ UDPゴシック" panose="020B0400000000000000" pitchFamily="50" charset="-128"/>
            </a:endParaRPr>
          </a:p>
          <a:p>
            <a:endParaRPr kumimoji="1" lang="en-US" altLang="ja-JP" sz="2800" dirty="0">
              <a:latin typeface="BIZ UDPゴシック" panose="020B0400000000000000" pitchFamily="50" charset="-128"/>
              <a:ea typeface="BIZ UDPゴシック" panose="020B0400000000000000" pitchFamily="50" charset="-128"/>
            </a:endParaRPr>
          </a:p>
          <a:p>
            <a:r>
              <a:rPr kumimoji="1" lang="ja-JP" altLang="en-US" sz="2800" dirty="0">
                <a:latin typeface="BIZ UDPゴシック" panose="020B0400000000000000" pitchFamily="50" charset="-128"/>
                <a:ea typeface="BIZ UDPゴシック" panose="020B0400000000000000" pitchFamily="50" charset="-128"/>
              </a:rPr>
              <a:t>　（</a:t>
            </a:r>
            <a:r>
              <a:rPr kumimoji="1" lang="en-US" altLang="ja-JP" sz="2800" dirty="0">
                <a:latin typeface="BIZ UDPゴシック" panose="020B0400000000000000" pitchFamily="50" charset="-128"/>
                <a:ea typeface="BIZ UDPゴシック" panose="020B0400000000000000" pitchFamily="50" charset="-128"/>
              </a:rPr>
              <a:t>2020</a:t>
            </a:r>
            <a:r>
              <a:rPr kumimoji="1" lang="ja-JP" altLang="en-US" sz="2800" dirty="0">
                <a:latin typeface="BIZ UDPゴシック" panose="020B0400000000000000" pitchFamily="50" charset="-128"/>
                <a:ea typeface="BIZ UDPゴシック" panose="020B0400000000000000" pitchFamily="50" charset="-128"/>
              </a:rPr>
              <a:t>年）１月から５月までの朝日小学生新聞</a:t>
            </a:r>
            <a:endParaRPr kumimoji="1" lang="en-US" altLang="ja-JP" sz="2800" dirty="0">
              <a:latin typeface="BIZ UDPゴシック" panose="020B0400000000000000" pitchFamily="50" charset="-128"/>
              <a:ea typeface="BIZ UDPゴシック" panose="020B0400000000000000" pitchFamily="50" charset="-128"/>
            </a:endParaRPr>
          </a:p>
          <a:p>
            <a:endParaRPr kumimoji="1" lang="en-US" altLang="ja-JP" sz="2800" dirty="0">
              <a:latin typeface="BIZ UDPゴシック" panose="020B0400000000000000" pitchFamily="50" charset="-128"/>
              <a:ea typeface="BIZ UDPゴシック" panose="020B0400000000000000" pitchFamily="50" charset="-128"/>
            </a:endParaRPr>
          </a:p>
          <a:p>
            <a:r>
              <a:rPr kumimoji="1" lang="ja-JP" altLang="en-US" sz="2800" dirty="0">
                <a:latin typeface="BIZ UDPゴシック" panose="020B0400000000000000" pitchFamily="50" charset="-128"/>
                <a:ea typeface="BIZ UDPゴシック" panose="020B0400000000000000" pitchFamily="50" charset="-128"/>
              </a:rPr>
              <a:t>　でふり返ってみましょう。</a:t>
            </a:r>
            <a:endParaRPr kumimoji="1" lang="en-US" altLang="ja-JP" sz="2800" dirty="0">
              <a:latin typeface="BIZ UDPゴシック" panose="020B0400000000000000" pitchFamily="50" charset="-128"/>
              <a:ea typeface="BIZ UDPゴシック" panose="020B0400000000000000" pitchFamily="50" charset="-128"/>
            </a:endParaRPr>
          </a:p>
          <a:p>
            <a:endParaRPr kumimoji="1" lang="en-US" altLang="ja-JP" sz="2800" dirty="0">
              <a:latin typeface="BIZ UDPゴシック" panose="020B0400000000000000" pitchFamily="50" charset="-128"/>
              <a:ea typeface="BIZ UDPゴシック" panose="020B0400000000000000" pitchFamily="50" charset="-128"/>
            </a:endParaRPr>
          </a:p>
          <a:p>
            <a:r>
              <a:rPr kumimoji="1" lang="ja-JP" altLang="en-US" sz="2800" dirty="0">
                <a:latin typeface="BIZ UDPゴシック" panose="020B0400000000000000" pitchFamily="50" charset="-128"/>
                <a:ea typeface="BIZ UDPゴシック" panose="020B0400000000000000" pitchFamily="50" charset="-128"/>
              </a:rPr>
              <a:t>　ゆっくりと示しますから、忘れていたけれど、</a:t>
            </a:r>
            <a:endParaRPr kumimoji="1" lang="en-US" altLang="ja-JP" sz="2800" dirty="0">
              <a:latin typeface="BIZ UDPゴシック" panose="020B0400000000000000" pitchFamily="50" charset="-128"/>
              <a:ea typeface="BIZ UDPゴシック" panose="020B0400000000000000" pitchFamily="50" charset="-128"/>
            </a:endParaRPr>
          </a:p>
          <a:p>
            <a:endParaRPr kumimoji="1" lang="en-US" altLang="ja-JP" sz="2800" dirty="0">
              <a:latin typeface="BIZ UDPゴシック" panose="020B0400000000000000" pitchFamily="50" charset="-128"/>
              <a:ea typeface="BIZ UDPゴシック" panose="020B0400000000000000" pitchFamily="50" charset="-128"/>
            </a:endParaRPr>
          </a:p>
          <a:p>
            <a:r>
              <a:rPr kumimoji="1" lang="ja-JP" altLang="en-US" sz="2800" dirty="0">
                <a:latin typeface="BIZ UDPゴシック" panose="020B0400000000000000" pitchFamily="50" charset="-128"/>
                <a:ea typeface="BIZ UDPゴシック" panose="020B0400000000000000" pitchFamily="50" charset="-128"/>
              </a:rPr>
              <a:t>　大事な変化だなと思うものがあれば、</a:t>
            </a:r>
            <a:endParaRPr kumimoji="1" lang="en-US" altLang="ja-JP" sz="2800" dirty="0">
              <a:latin typeface="BIZ UDPゴシック" panose="020B0400000000000000" pitchFamily="50" charset="-128"/>
              <a:ea typeface="BIZ UDPゴシック" panose="020B0400000000000000" pitchFamily="50" charset="-128"/>
            </a:endParaRPr>
          </a:p>
          <a:p>
            <a:endParaRPr kumimoji="1" lang="en-US" altLang="ja-JP" sz="2800" dirty="0">
              <a:latin typeface="BIZ UDPゴシック" panose="020B0400000000000000" pitchFamily="50" charset="-128"/>
              <a:ea typeface="BIZ UDPゴシック" panose="020B0400000000000000" pitchFamily="50" charset="-128"/>
            </a:endParaRPr>
          </a:p>
          <a:p>
            <a:r>
              <a:rPr kumimoji="1" lang="ja-JP" altLang="en-US" sz="2800" dirty="0">
                <a:latin typeface="BIZ UDPゴシック" panose="020B0400000000000000" pitchFamily="50" charset="-128"/>
                <a:ea typeface="BIZ UDPゴシック" panose="020B0400000000000000" pitchFamily="50" charset="-128"/>
              </a:rPr>
              <a:t>　ふせん紙に書き足してください。</a:t>
            </a:r>
            <a:endParaRPr kumimoji="1" lang="en-US" altLang="ja-JP" sz="2800" dirty="0">
              <a:latin typeface="BIZ UDPゴシック" panose="020B0400000000000000" pitchFamily="50" charset="-128"/>
              <a:ea typeface="BIZ UDPゴシック" panose="020B0400000000000000" pitchFamily="50" charset="-128"/>
            </a:endParaRPr>
          </a:p>
          <a:p>
            <a:endParaRPr kumimoji="1" lang="en-US" altLang="ja-JP" sz="2800" dirty="0">
              <a:latin typeface="BIZ UDPゴシック" panose="020B0400000000000000" pitchFamily="50" charset="-128"/>
              <a:ea typeface="BIZ UDPゴシック" panose="020B0400000000000000" pitchFamily="50" charset="-128"/>
            </a:endParaRPr>
          </a:p>
          <a:p>
            <a:r>
              <a:rPr kumimoji="1" lang="ja-JP" altLang="en-US" sz="2800" dirty="0">
                <a:latin typeface="BIZ UDPゴシック" panose="020B0400000000000000" pitchFamily="50" charset="-128"/>
                <a:ea typeface="BIZ UDPゴシック" panose="020B0400000000000000" pitchFamily="50" charset="-128"/>
              </a:rPr>
              <a:t>　</a:t>
            </a:r>
            <a:endParaRPr kumimoji="1" lang="en-US" altLang="ja-JP" sz="2800" dirty="0">
              <a:latin typeface="BIZ UDPゴシック" panose="020B0400000000000000" pitchFamily="50" charset="-128"/>
              <a:ea typeface="BIZ UDPゴシック" panose="020B0400000000000000" pitchFamily="50" charset="-128"/>
            </a:endParaRPr>
          </a:p>
          <a:p>
            <a:endParaRPr kumimoji="1" lang="ja-JP" altLang="en-US" sz="3200" dirty="0">
              <a:latin typeface="AR P丸ゴシック体E" panose="020F0900000000000000" pitchFamily="50" charset="-128"/>
              <a:ea typeface="AR P丸ゴシック体E" panose="020F0900000000000000" pitchFamily="50" charset="-128"/>
            </a:endParaRPr>
          </a:p>
        </p:txBody>
      </p:sp>
    </p:spTree>
    <p:extLst>
      <p:ext uri="{BB962C8B-B14F-4D97-AF65-F5344CB8AC3E}">
        <p14:creationId xmlns:p14="http://schemas.microsoft.com/office/powerpoint/2010/main" val="2933845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8" end="8"/>
                                            </p:txEl>
                                          </p:spTgt>
                                        </p:tgtEl>
                                        <p:attrNameLst>
                                          <p:attrName>style.visibility</p:attrName>
                                        </p:attrNameLst>
                                      </p:cBhvr>
                                      <p:to>
                                        <p:strVal val="visible"/>
                                      </p:to>
                                    </p:set>
                                    <p:animEffect transition="in" filter="fade">
                                      <p:cBhvr>
                                        <p:cTn id="7" dur="1000"/>
                                        <p:tgtEl>
                                          <p:spTgt spid="2">
                                            <p:txEl>
                                              <p:pRg st="8" end="8"/>
                                            </p:txEl>
                                          </p:spTgt>
                                        </p:tgtEl>
                                      </p:cBhvr>
                                    </p:animEffect>
                                    <p:anim calcmode="lin" valueType="num">
                                      <p:cBhvr>
                                        <p:cTn id="8"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xEl>
                                              <p:pRg st="10" end="10"/>
                                            </p:txEl>
                                          </p:spTgt>
                                        </p:tgtEl>
                                        <p:attrNameLst>
                                          <p:attrName>style.visibility</p:attrName>
                                        </p:attrNameLst>
                                      </p:cBhvr>
                                      <p:to>
                                        <p:strVal val="visible"/>
                                      </p:to>
                                    </p:set>
                                    <p:animEffect transition="in" filter="fade">
                                      <p:cBhvr>
                                        <p:cTn id="13" dur="1000"/>
                                        <p:tgtEl>
                                          <p:spTgt spid="2">
                                            <p:txEl>
                                              <p:pRg st="10" end="10"/>
                                            </p:txEl>
                                          </p:spTgt>
                                        </p:tgtEl>
                                      </p:cBhvr>
                                    </p:animEffect>
                                    <p:anim calcmode="lin" valueType="num">
                                      <p:cBhvr>
                                        <p:cTn id="14"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15" dur="1000" fill="hold"/>
                                        <p:tgtEl>
                                          <p:spTgt spid="2">
                                            <p:txEl>
                                              <p:pRg st="10" end="10"/>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2">
                                            <p:txEl>
                                              <p:pRg st="12" end="12"/>
                                            </p:txEl>
                                          </p:spTgt>
                                        </p:tgtEl>
                                        <p:attrNameLst>
                                          <p:attrName>style.visibility</p:attrName>
                                        </p:attrNameLst>
                                      </p:cBhvr>
                                      <p:to>
                                        <p:strVal val="visible"/>
                                      </p:to>
                                    </p:set>
                                    <p:animEffect transition="in" filter="fade">
                                      <p:cBhvr>
                                        <p:cTn id="19" dur="1000"/>
                                        <p:tgtEl>
                                          <p:spTgt spid="2">
                                            <p:txEl>
                                              <p:pRg st="12" end="12"/>
                                            </p:txEl>
                                          </p:spTgt>
                                        </p:tgtEl>
                                      </p:cBhvr>
                                    </p:animEffect>
                                    <p:anim calcmode="lin" valueType="num">
                                      <p:cBhvr>
                                        <p:cTn id="20" dur="1000" fill="hold"/>
                                        <p:tgtEl>
                                          <p:spTgt spid="2">
                                            <p:txEl>
                                              <p:pRg st="12" end="12"/>
                                            </p:txEl>
                                          </p:spTgt>
                                        </p:tgtEl>
                                        <p:attrNameLst>
                                          <p:attrName>ppt_x</p:attrName>
                                        </p:attrNameLst>
                                      </p:cBhvr>
                                      <p:tavLst>
                                        <p:tav tm="0">
                                          <p:val>
                                            <p:strVal val="#ppt_x"/>
                                          </p:val>
                                        </p:tav>
                                        <p:tav tm="100000">
                                          <p:val>
                                            <p:strVal val="#ppt_x"/>
                                          </p:val>
                                        </p:tav>
                                      </p:tavLst>
                                    </p:anim>
                                    <p:anim calcmode="lin" valueType="num">
                                      <p:cBhvr>
                                        <p:cTn id="21" dur="1000" fill="hold"/>
                                        <p:tgtEl>
                                          <p:spTgt spid="2">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図 6" descr="ケーキ, 閉じる, 座る, 手 が含まれている画像&#10;&#10;自動的に生成された説明">
            <a:extLst>
              <a:ext uri="{FF2B5EF4-FFF2-40B4-BE49-F238E27FC236}">
                <a16:creationId xmlns:a16="http://schemas.microsoft.com/office/drawing/2014/main" id="{5326CA00-A214-4005-B0F3-10D2F88067E1}"/>
              </a:ext>
            </a:extLst>
          </p:cNvPr>
          <p:cNvPicPr>
            <a:picLocks noChangeAspect="1"/>
          </p:cNvPicPr>
          <p:nvPr/>
        </p:nvPicPr>
        <p:blipFill rotWithShape="1">
          <a:blip r:embed="rId3">
            <a:extLst>
              <a:ext uri="{28A0092B-C50C-407E-A947-70E740481C1C}">
                <a14:useLocalDpi xmlns:a14="http://schemas.microsoft.com/office/drawing/2010/main" val="0"/>
              </a:ext>
            </a:extLst>
          </a:blip>
          <a:srcRect l="19125" t="5376" r="30417" b="1"/>
          <a:stretch/>
        </p:blipFill>
        <p:spPr>
          <a:xfrm>
            <a:off x="2642616" y="10"/>
            <a:ext cx="6501384" cy="6857990"/>
          </a:xfrm>
          <a:prstGeom prst="rect">
            <a:avLst/>
          </a:prstGeom>
        </p:spPr>
      </p:pic>
      <p:sp>
        <p:nvSpPr>
          <p:cNvPr id="14" name="Rectangle 13">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004404"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テキスト ボックス 3">
            <a:extLst>
              <a:ext uri="{FF2B5EF4-FFF2-40B4-BE49-F238E27FC236}">
                <a16:creationId xmlns:a16="http://schemas.microsoft.com/office/drawing/2014/main" id="{8DFACEAD-2837-4A2C-AA81-52430D20A98B}"/>
              </a:ext>
            </a:extLst>
          </p:cNvPr>
          <p:cNvSpPr txBox="1"/>
          <p:nvPr/>
        </p:nvSpPr>
        <p:spPr>
          <a:xfrm>
            <a:off x="358485" y="134485"/>
            <a:ext cx="5340186" cy="3204134"/>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kumimoji="1" lang="ja-JP" altLang="en-US" sz="4200" b="1" dirty="0">
                <a:latin typeface="BIZ UDPゴシック" panose="020B0400000000000000" pitchFamily="50" charset="-128"/>
                <a:ea typeface="BIZ UDPゴシック" panose="020B0400000000000000" pitchFamily="50" charset="-128"/>
                <a:cs typeface="+mj-cs"/>
              </a:rPr>
              <a:t>新型コロナウイルス</a:t>
            </a:r>
            <a:endParaRPr kumimoji="1" lang="en-US" altLang="ja-JP" sz="4200" b="1" dirty="0">
              <a:latin typeface="BIZ UDPゴシック" panose="020B0400000000000000" pitchFamily="50" charset="-128"/>
              <a:ea typeface="BIZ UDPゴシック" panose="020B0400000000000000" pitchFamily="50" charset="-128"/>
              <a:cs typeface="+mj-cs"/>
            </a:endParaRPr>
          </a:p>
          <a:p>
            <a:pPr defTabSz="914400">
              <a:lnSpc>
                <a:spcPct val="90000"/>
              </a:lnSpc>
              <a:spcBef>
                <a:spcPct val="0"/>
              </a:spcBef>
              <a:spcAft>
                <a:spcPts val="600"/>
              </a:spcAft>
            </a:pPr>
            <a:r>
              <a:rPr kumimoji="1" lang="ja-JP" altLang="en-US" sz="4200" b="1" dirty="0">
                <a:latin typeface="BIZ UDPゴシック" panose="020B0400000000000000" pitchFamily="50" charset="-128"/>
                <a:ea typeface="BIZ UDPゴシック" panose="020B0400000000000000" pitchFamily="50" charset="-128"/>
                <a:cs typeface="+mj-cs"/>
              </a:rPr>
              <a:t>から始める</a:t>
            </a:r>
            <a:endParaRPr kumimoji="1" lang="en-US" altLang="ja-JP" sz="4200" b="1" dirty="0">
              <a:latin typeface="BIZ UDPゴシック" panose="020B0400000000000000" pitchFamily="50" charset="-128"/>
              <a:ea typeface="BIZ UDPゴシック" panose="020B0400000000000000" pitchFamily="50" charset="-128"/>
              <a:cs typeface="+mj-cs"/>
            </a:endParaRPr>
          </a:p>
          <a:p>
            <a:pPr defTabSz="914400">
              <a:lnSpc>
                <a:spcPct val="90000"/>
              </a:lnSpc>
              <a:spcBef>
                <a:spcPct val="0"/>
              </a:spcBef>
              <a:spcAft>
                <a:spcPts val="600"/>
              </a:spcAft>
            </a:pPr>
            <a:r>
              <a:rPr kumimoji="1" lang="ja-JP" altLang="en-US" sz="4200" b="1" dirty="0">
                <a:latin typeface="BIZ UDPゴシック" panose="020B0400000000000000" pitchFamily="50" charset="-128"/>
                <a:ea typeface="BIZ UDPゴシック" panose="020B0400000000000000" pitchFamily="50" charset="-128"/>
                <a:cs typeface="+mj-cs"/>
              </a:rPr>
              <a:t>ＳＤＧｓの学び</a:t>
            </a:r>
          </a:p>
        </p:txBody>
      </p:sp>
      <p:sp>
        <p:nvSpPr>
          <p:cNvPr id="16" name="Rectangle 15">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 name="Rectangle 17">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テキスト ボックス 4">
            <a:extLst>
              <a:ext uri="{FF2B5EF4-FFF2-40B4-BE49-F238E27FC236}">
                <a16:creationId xmlns:a16="http://schemas.microsoft.com/office/drawing/2014/main" id="{6B60BB53-8C16-4ED3-921E-788D43CCBEE0}"/>
              </a:ext>
            </a:extLst>
          </p:cNvPr>
          <p:cNvSpPr txBox="1"/>
          <p:nvPr/>
        </p:nvSpPr>
        <p:spPr>
          <a:xfrm>
            <a:off x="278597" y="4598449"/>
            <a:ext cx="3177473" cy="1938992"/>
          </a:xfrm>
          <a:prstGeom prst="rect">
            <a:avLst/>
          </a:prstGeom>
          <a:noFill/>
        </p:spPr>
        <p:txBody>
          <a:bodyPr wrap="none" rtlCol="0">
            <a:spAutoFit/>
          </a:bodyPr>
          <a:lstStyle/>
          <a:p>
            <a:pPr>
              <a:spcAft>
                <a:spcPts val="600"/>
              </a:spcAft>
            </a:pPr>
            <a:r>
              <a:rPr kumimoji="1" lang="ja-JP" altLang="en-US" sz="2000" dirty="0">
                <a:latin typeface="BIZ UDPゴシック" panose="020B0400000000000000" pitchFamily="50" charset="-128"/>
                <a:ea typeface="BIZ UDPゴシック" panose="020B0400000000000000" pitchFamily="50" charset="-128"/>
              </a:rPr>
              <a:t>日本ＥＳＤ学会副会長　　</a:t>
            </a:r>
            <a:endParaRPr kumimoji="1" lang="en-US" altLang="ja-JP" sz="2000" dirty="0">
              <a:latin typeface="BIZ UDPゴシック" panose="020B0400000000000000" pitchFamily="50" charset="-128"/>
              <a:ea typeface="BIZ UDPゴシック" panose="020B0400000000000000" pitchFamily="50" charset="-128"/>
            </a:endParaRPr>
          </a:p>
          <a:p>
            <a:pPr>
              <a:spcAft>
                <a:spcPts val="600"/>
              </a:spcAft>
            </a:pPr>
            <a:r>
              <a:rPr kumimoji="1" lang="ja-JP" altLang="en-US" sz="2000" dirty="0">
                <a:latin typeface="BIZ UDPゴシック" panose="020B0400000000000000" pitchFamily="50" charset="-128"/>
                <a:ea typeface="BIZ UDPゴシック" panose="020B0400000000000000" pitchFamily="50" charset="-128"/>
              </a:rPr>
              <a:t>手島利夫</a:t>
            </a:r>
          </a:p>
          <a:p>
            <a:pPr>
              <a:spcAft>
                <a:spcPts val="600"/>
              </a:spcAft>
            </a:pPr>
            <a:endParaRPr kumimoji="1" lang="ja-JP" altLang="en-US" sz="2000" dirty="0">
              <a:latin typeface="BIZ UDPゴシック" panose="020B0400000000000000" pitchFamily="50" charset="-128"/>
              <a:ea typeface="BIZ UDPゴシック" panose="020B0400000000000000" pitchFamily="50" charset="-128"/>
            </a:endParaRPr>
          </a:p>
          <a:p>
            <a:pPr>
              <a:spcAft>
                <a:spcPts val="600"/>
              </a:spcAft>
            </a:pPr>
            <a:r>
              <a:rPr kumimoji="1" lang="ja-JP" altLang="en-US" sz="2000" dirty="0">
                <a:latin typeface="BIZ UDPゴシック" panose="020B0400000000000000" pitchFamily="50" charset="-128"/>
                <a:ea typeface="BIZ UDPゴシック" panose="020B0400000000000000" pitchFamily="50" charset="-128"/>
              </a:rPr>
              <a:t>協力　　　　日本ＥＳＤ学会</a:t>
            </a:r>
          </a:p>
          <a:p>
            <a:pPr>
              <a:spcAft>
                <a:spcPts val="600"/>
              </a:spcAft>
            </a:pPr>
            <a:r>
              <a:rPr kumimoji="1" lang="ja-JP" altLang="en-US" sz="2000" dirty="0">
                <a:latin typeface="BIZ UDPゴシック" panose="020B0400000000000000" pitchFamily="50" charset="-128"/>
                <a:ea typeface="BIZ UDPゴシック" panose="020B0400000000000000" pitchFamily="50" charset="-128"/>
              </a:rPr>
              <a:t>企画制作　朝日学生新聞社</a:t>
            </a:r>
            <a:endParaRPr kumimoji="1" lang="en-US" altLang="ja-JP" sz="20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39361106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4" grpId="0"/>
      <p:bldP spid="16" grpId="0" animBg="1"/>
      <p:bldP spid="20" grpId="0" animBg="1"/>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5C23120C-3492-4844-92B2-379589D3CFFD}"/>
              </a:ext>
            </a:extLst>
          </p:cNvPr>
          <p:cNvSpPr txBox="1"/>
          <p:nvPr/>
        </p:nvSpPr>
        <p:spPr>
          <a:xfrm>
            <a:off x="3987539" y="6488668"/>
            <a:ext cx="4807669" cy="307777"/>
          </a:xfrm>
          <a:prstGeom prst="rect">
            <a:avLst/>
          </a:prstGeom>
          <a:noFill/>
        </p:spPr>
        <p:txBody>
          <a:bodyPr wrap="square" rtlCol="0">
            <a:spAutoFit/>
          </a:bodyPr>
          <a:lstStyle/>
          <a:p>
            <a:r>
              <a:rPr kumimoji="1" lang="ja-JP" altLang="en-US" sz="1400" b="1" dirty="0">
                <a:latin typeface="BIZ UDPゴシック" panose="020B0400000000000000" pitchFamily="50" charset="-128"/>
                <a:ea typeface="BIZ UDPゴシック" panose="020B0400000000000000" pitchFamily="50" charset="-128"/>
              </a:rPr>
              <a:t>　　　　　　　　　</a:t>
            </a:r>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a:t>
            </a:r>
            <a:r>
              <a:rPr kumimoji="1" lang="en-US" altLang="ja-JP" sz="1400" b="1" dirty="0">
                <a:latin typeface="BIZ UDPゴシック" panose="020B0400000000000000" pitchFamily="50" charset="-128"/>
                <a:ea typeface="BIZ UDPゴシック" panose="020B0400000000000000" pitchFamily="50" charset="-128"/>
              </a:rPr>
              <a:t>1</a:t>
            </a:r>
            <a:r>
              <a:rPr kumimoji="1" lang="ja-JP" altLang="en-US" sz="1400" b="1" dirty="0">
                <a:latin typeface="BIZ UDPゴシック" panose="020B0400000000000000" pitchFamily="50" charset="-128"/>
                <a:ea typeface="BIZ UDPゴシック" panose="020B0400000000000000" pitchFamily="50" charset="-128"/>
              </a:rPr>
              <a:t>月</a:t>
            </a:r>
            <a:r>
              <a:rPr kumimoji="1" lang="en-US" altLang="ja-JP" sz="1400" b="1" dirty="0">
                <a:latin typeface="BIZ UDPゴシック" panose="020B0400000000000000" pitchFamily="50" charset="-128"/>
                <a:ea typeface="BIZ UDPゴシック" panose="020B0400000000000000" pitchFamily="50" charset="-128"/>
              </a:rPr>
              <a:t>21</a:t>
            </a:r>
            <a:r>
              <a:rPr kumimoji="1" lang="ja-JP" altLang="en-US" sz="1400" b="1" dirty="0">
                <a:latin typeface="BIZ UDPゴシック" panose="020B0400000000000000" pitchFamily="50" charset="-128"/>
                <a:ea typeface="BIZ UDPゴシック" panose="020B0400000000000000" pitchFamily="50" charset="-128"/>
              </a:rPr>
              <a:t>日　朝日小学生新聞記事より</a:t>
            </a:r>
          </a:p>
        </p:txBody>
      </p:sp>
      <p:sp>
        <p:nvSpPr>
          <p:cNvPr id="5" name="テキスト ボックス 4">
            <a:extLst>
              <a:ext uri="{FF2B5EF4-FFF2-40B4-BE49-F238E27FC236}">
                <a16:creationId xmlns:a16="http://schemas.microsoft.com/office/drawing/2014/main" id="{BF0FEAAF-8BFE-4C9D-8733-2B498CDB7592}"/>
              </a:ext>
            </a:extLst>
          </p:cNvPr>
          <p:cNvSpPr txBox="1"/>
          <p:nvPr/>
        </p:nvSpPr>
        <p:spPr>
          <a:xfrm>
            <a:off x="2511179" y="138498"/>
            <a:ext cx="4121641" cy="461665"/>
          </a:xfrm>
          <a:prstGeom prst="rect">
            <a:avLst/>
          </a:prstGeom>
          <a:solidFill>
            <a:srgbClr val="FFFF99"/>
          </a:solidFill>
          <a:ln>
            <a:solidFill>
              <a:schemeClr val="tx1"/>
            </a:solidFill>
          </a:ln>
        </p:spPr>
        <p:txBody>
          <a:bodyPr wrap="none" rtlCol="0">
            <a:spAutoFit/>
          </a:bodyPr>
          <a:lstStyle/>
          <a:p>
            <a:pPr algn="ctr"/>
            <a:r>
              <a:rPr kumimoji="1" lang="ja-JP" altLang="en-US" sz="2400" dirty="0">
                <a:latin typeface="BIZ UDPゴシック" panose="020B0400000000000000" pitchFamily="50" charset="-128"/>
                <a:ea typeface="BIZ UDPゴシック" panose="020B0400000000000000" pitchFamily="50" charset="-128"/>
              </a:rPr>
              <a:t>新型肺炎が中国から広がった</a:t>
            </a:r>
          </a:p>
        </p:txBody>
      </p:sp>
      <p:pic>
        <p:nvPicPr>
          <p:cNvPr id="3" name="図 2">
            <a:extLst>
              <a:ext uri="{FF2B5EF4-FFF2-40B4-BE49-F238E27FC236}">
                <a16:creationId xmlns:a16="http://schemas.microsoft.com/office/drawing/2014/main" id="{C2CFE5E5-3D44-493B-9D13-704C7F5D6A1A}"/>
              </a:ext>
            </a:extLst>
          </p:cNvPr>
          <p:cNvPicPr>
            <a:picLocks noChangeAspect="1"/>
          </p:cNvPicPr>
          <p:nvPr/>
        </p:nvPicPr>
        <p:blipFill>
          <a:blip r:embed="rId3"/>
          <a:stretch>
            <a:fillRect/>
          </a:stretch>
        </p:blipFill>
        <p:spPr>
          <a:xfrm>
            <a:off x="400049" y="808512"/>
            <a:ext cx="8343900" cy="5680156"/>
          </a:xfrm>
          <a:prstGeom prst="rect">
            <a:avLst/>
          </a:prstGeom>
        </p:spPr>
      </p:pic>
    </p:spTree>
    <p:extLst>
      <p:ext uri="{BB962C8B-B14F-4D97-AF65-F5344CB8AC3E}">
        <p14:creationId xmlns:p14="http://schemas.microsoft.com/office/powerpoint/2010/main" val="17575882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4898927" y="6297105"/>
            <a:ext cx="3744040"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年２月１日　朝日小学生新聞記事より</a:t>
            </a:r>
          </a:p>
        </p:txBody>
      </p:sp>
      <p:pic>
        <p:nvPicPr>
          <p:cNvPr id="3" name="図 2">
            <a:extLst>
              <a:ext uri="{FF2B5EF4-FFF2-40B4-BE49-F238E27FC236}">
                <a16:creationId xmlns:a16="http://schemas.microsoft.com/office/drawing/2014/main" id="{6F8F3A79-082B-49B1-A95F-94CBE518AD87}"/>
              </a:ext>
            </a:extLst>
          </p:cNvPr>
          <p:cNvPicPr>
            <a:picLocks noChangeAspect="1"/>
          </p:cNvPicPr>
          <p:nvPr/>
        </p:nvPicPr>
        <p:blipFill rotWithShape="1">
          <a:blip r:embed="rId3"/>
          <a:srcRect l="6209" t="22822" r="38969" b="11892"/>
          <a:stretch/>
        </p:blipFill>
        <p:spPr>
          <a:xfrm>
            <a:off x="641022" y="1030650"/>
            <a:ext cx="7861956" cy="5266455"/>
          </a:xfrm>
          <a:prstGeom prst="rect">
            <a:avLst/>
          </a:prstGeom>
        </p:spPr>
      </p:pic>
      <p:sp>
        <p:nvSpPr>
          <p:cNvPr id="4" name="テキスト ボックス 3">
            <a:extLst>
              <a:ext uri="{FF2B5EF4-FFF2-40B4-BE49-F238E27FC236}">
                <a16:creationId xmlns:a16="http://schemas.microsoft.com/office/drawing/2014/main" id="{C8DB2804-07FF-4D74-9B3D-55088964CD04}"/>
              </a:ext>
            </a:extLst>
          </p:cNvPr>
          <p:cNvSpPr txBox="1"/>
          <p:nvPr/>
        </p:nvSpPr>
        <p:spPr>
          <a:xfrm>
            <a:off x="1330567" y="171654"/>
            <a:ext cx="6482865"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世界保健機関（ＷＨＯ）が緊急事態宣言を出した</a:t>
            </a:r>
            <a:endParaRPr kumimoji="1" lang="en-US" altLang="ja-JP" sz="24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1183490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4983582" y="5855362"/>
            <a:ext cx="4807669"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年２月７日　朝日小学生新聞記事より</a:t>
            </a:r>
          </a:p>
        </p:txBody>
      </p:sp>
      <p:sp>
        <p:nvSpPr>
          <p:cNvPr id="4" name="テキスト ボックス 3">
            <a:extLst>
              <a:ext uri="{FF2B5EF4-FFF2-40B4-BE49-F238E27FC236}">
                <a16:creationId xmlns:a16="http://schemas.microsoft.com/office/drawing/2014/main" id="{DD28DCE6-52E1-4ED4-B986-06B7552F8EAC}"/>
              </a:ext>
            </a:extLst>
          </p:cNvPr>
          <p:cNvSpPr txBox="1"/>
          <p:nvPr/>
        </p:nvSpPr>
        <p:spPr>
          <a:xfrm>
            <a:off x="2171343" y="233196"/>
            <a:ext cx="4801314" cy="461665"/>
          </a:xfrm>
          <a:prstGeom prst="rect">
            <a:avLst/>
          </a:prstGeom>
          <a:solidFill>
            <a:srgbClr val="FFFF99"/>
          </a:solidFill>
          <a:ln>
            <a:solidFill>
              <a:schemeClr val="tx1"/>
            </a:solidFill>
          </a:ln>
        </p:spPr>
        <p:txBody>
          <a:bodyPr wrap="none" rtlCol="0">
            <a:spAutoFit/>
          </a:bodyPr>
          <a:lstStyle/>
          <a:p>
            <a:r>
              <a:rPr kumimoji="1" lang="ja-JP" altLang="en-US" sz="2400" dirty="0">
                <a:latin typeface="BIZ UDPゴシック" panose="020B0400000000000000" pitchFamily="50" charset="-128"/>
                <a:ea typeface="BIZ UDPゴシック" panose="020B0400000000000000" pitchFamily="50" charset="-128"/>
              </a:rPr>
              <a:t>マスクや消毒薬が品切れになった</a:t>
            </a:r>
          </a:p>
        </p:txBody>
      </p:sp>
      <p:pic>
        <p:nvPicPr>
          <p:cNvPr id="5" name="図 4">
            <a:extLst>
              <a:ext uri="{FF2B5EF4-FFF2-40B4-BE49-F238E27FC236}">
                <a16:creationId xmlns:a16="http://schemas.microsoft.com/office/drawing/2014/main" id="{77F308BA-1DA0-4604-9986-F7ED90B8B498}"/>
              </a:ext>
            </a:extLst>
          </p:cNvPr>
          <p:cNvPicPr>
            <a:picLocks noChangeAspect="1"/>
          </p:cNvPicPr>
          <p:nvPr/>
        </p:nvPicPr>
        <p:blipFill>
          <a:blip r:embed="rId3"/>
          <a:stretch>
            <a:fillRect/>
          </a:stretch>
        </p:blipFill>
        <p:spPr>
          <a:xfrm>
            <a:off x="586286" y="1124238"/>
            <a:ext cx="7971428" cy="4609524"/>
          </a:xfrm>
          <a:prstGeom prst="rect">
            <a:avLst/>
          </a:prstGeom>
        </p:spPr>
      </p:pic>
    </p:spTree>
    <p:extLst>
      <p:ext uri="{BB962C8B-B14F-4D97-AF65-F5344CB8AC3E}">
        <p14:creationId xmlns:p14="http://schemas.microsoft.com/office/powerpoint/2010/main" val="42583705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87F4BCEB-48D0-41AF-8D2C-657322968198}"/>
              </a:ext>
            </a:extLst>
          </p:cNvPr>
          <p:cNvSpPr txBox="1"/>
          <p:nvPr/>
        </p:nvSpPr>
        <p:spPr>
          <a:xfrm>
            <a:off x="4918268" y="6383298"/>
            <a:ext cx="3833847" cy="307777"/>
          </a:xfrm>
          <a:prstGeom prst="rect">
            <a:avLst/>
          </a:prstGeom>
          <a:noFill/>
        </p:spPr>
        <p:txBody>
          <a:bodyPr wrap="square" rtlCol="0">
            <a:spAutoFit/>
          </a:bodyPr>
          <a:lstStyle/>
          <a:p>
            <a:r>
              <a:rPr kumimoji="1" lang="en-US" altLang="ja-JP" sz="1400" b="1" dirty="0">
                <a:latin typeface="BIZ UDPゴシック" panose="020B0400000000000000" pitchFamily="50" charset="-128"/>
                <a:ea typeface="BIZ UDPゴシック" panose="020B0400000000000000" pitchFamily="50" charset="-128"/>
              </a:rPr>
              <a:t>2020</a:t>
            </a:r>
            <a:r>
              <a:rPr kumimoji="1" lang="ja-JP" altLang="en-US" sz="1400" b="1" dirty="0">
                <a:latin typeface="BIZ UDPゴシック" panose="020B0400000000000000" pitchFamily="50" charset="-128"/>
                <a:ea typeface="BIZ UDPゴシック" panose="020B0400000000000000" pitchFamily="50" charset="-128"/>
              </a:rPr>
              <a:t>年２月１３日　朝日小学生新聞記事より</a:t>
            </a:r>
          </a:p>
        </p:txBody>
      </p:sp>
      <p:sp>
        <p:nvSpPr>
          <p:cNvPr id="4" name="テキスト ボックス 3">
            <a:extLst>
              <a:ext uri="{FF2B5EF4-FFF2-40B4-BE49-F238E27FC236}">
                <a16:creationId xmlns:a16="http://schemas.microsoft.com/office/drawing/2014/main" id="{9D0AA39C-AD3D-4E09-8D45-9F7B7E2FB659}"/>
              </a:ext>
            </a:extLst>
          </p:cNvPr>
          <p:cNvSpPr txBox="1"/>
          <p:nvPr/>
        </p:nvSpPr>
        <p:spPr>
          <a:xfrm>
            <a:off x="1954135" y="166925"/>
            <a:ext cx="5235729" cy="461665"/>
          </a:xfrm>
          <a:prstGeom prst="rect">
            <a:avLst/>
          </a:prstGeom>
          <a:solidFill>
            <a:srgbClr val="FFFF99"/>
          </a:solidFill>
          <a:ln>
            <a:solidFill>
              <a:schemeClr val="tx1"/>
            </a:solidFill>
          </a:ln>
        </p:spPr>
        <p:txBody>
          <a:bodyPr wrap="none" rtlCol="0">
            <a:spAutoFit/>
          </a:bodyPr>
          <a:lstStyle/>
          <a:p>
            <a:pPr algn="ctr"/>
            <a:r>
              <a:rPr kumimoji="1" lang="ja-JP" altLang="en-US" sz="2400" dirty="0">
                <a:latin typeface="BIZ UDPゴシック" panose="020B0400000000000000" pitchFamily="50" charset="-128"/>
                <a:ea typeface="BIZ UDPゴシック" panose="020B0400000000000000" pitchFamily="50" charset="-128"/>
              </a:rPr>
              <a:t>新型コロナウイルスでいじめが起きた</a:t>
            </a:r>
          </a:p>
        </p:txBody>
      </p:sp>
      <p:pic>
        <p:nvPicPr>
          <p:cNvPr id="5" name="図 4">
            <a:extLst>
              <a:ext uri="{FF2B5EF4-FFF2-40B4-BE49-F238E27FC236}">
                <a16:creationId xmlns:a16="http://schemas.microsoft.com/office/drawing/2014/main" id="{C9C44771-B633-4E6C-B9B2-E332424B1C49}"/>
              </a:ext>
            </a:extLst>
          </p:cNvPr>
          <p:cNvPicPr>
            <a:picLocks noChangeAspect="1"/>
          </p:cNvPicPr>
          <p:nvPr/>
        </p:nvPicPr>
        <p:blipFill>
          <a:blip r:embed="rId3"/>
          <a:stretch>
            <a:fillRect/>
          </a:stretch>
        </p:blipFill>
        <p:spPr>
          <a:xfrm>
            <a:off x="416378" y="699220"/>
            <a:ext cx="8164391" cy="5585021"/>
          </a:xfrm>
          <a:prstGeom prst="rect">
            <a:avLst/>
          </a:prstGeom>
        </p:spPr>
      </p:pic>
    </p:spTree>
    <p:extLst>
      <p:ext uri="{BB962C8B-B14F-4D97-AF65-F5344CB8AC3E}">
        <p14:creationId xmlns:p14="http://schemas.microsoft.com/office/powerpoint/2010/main" val="802971611"/>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1493</TotalTime>
  <Words>5671</Words>
  <Application>Microsoft Office PowerPoint</Application>
  <PresentationFormat>画面に合わせる (4:3)</PresentationFormat>
  <Paragraphs>913</Paragraphs>
  <Slides>50</Slides>
  <Notes>50</Notes>
  <HiddenSlides>0</HiddenSlides>
  <MMClips>0</MMClips>
  <ScaleCrop>false</ScaleCrop>
  <HeadingPairs>
    <vt:vector size="6" baseType="variant">
      <vt:variant>
        <vt:lpstr>使用されているフォント</vt:lpstr>
      </vt:variant>
      <vt:variant>
        <vt:i4>8</vt:i4>
      </vt:variant>
      <vt:variant>
        <vt:lpstr>テーマ</vt:lpstr>
      </vt:variant>
      <vt:variant>
        <vt:i4>1</vt:i4>
      </vt:variant>
      <vt:variant>
        <vt:lpstr>スライド タイトル</vt:lpstr>
      </vt:variant>
      <vt:variant>
        <vt:i4>50</vt:i4>
      </vt:variant>
    </vt:vector>
  </HeadingPairs>
  <TitlesOfParts>
    <vt:vector size="59" baseType="lpstr">
      <vt:lpstr>AR P丸ゴシック体E</vt:lpstr>
      <vt:lpstr>AR丸ゴシック体E</vt:lpstr>
      <vt:lpstr>BIZ UDPゴシック</vt:lpstr>
      <vt:lpstr>UD デジタル 教科書体 NP-B</vt:lpstr>
      <vt:lpstr>游ゴシック</vt:lpstr>
      <vt:lpstr>Arial</vt:lpstr>
      <vt:lpstr>Calibri</vt:lpstr>
      <vt:lpstr>Calibri Light</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利夫 手島</dc:creator>
  <cp:lastModifiedBy>嶋田 英輔</cp:lastModifiedBy>
  <cp:revision>146</cp:revision>
  <cp:lastPrinted>2020-06-03T09:19:30Z</cp:lastPrinted>
  <dcterms:created xsi:type="dcterms:W3CDTF">2020-06-01T01:24:37Z</dcterms:created>
  <dcterms:modified xsi:type="dcterms:W3CDTF">2020-06-21T00:14:19Z</dcterms:modified>
</cp:coreProperties>
</file>