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10"/>
  </p:notesMasterIdLst>
  <p:handoutMasterIdLst>
    <p:handoutMasterId r:id="rId111"/>
  </p:handoutMasterIdLst>
  <p:sldIdLst>
    <p:sldId id="1909" r:id="rId2"/>
    <p:sldId id="1910" r:id="rId3"/>
    <p:sldId id="1911" r:id="rId4"/>
    <p:sldId id="1898" r:id="rId5"/>
    <p:sldId id="392" r:id="rId6"/>
    <p:sldId id="404" r:id="rId7"/>
    <p:sldId id="394" r:id="rId8"/>
    <p:sldId id="2604" r:id="rId9"/>
    <p:sldId id="2605" r:id="rId10"/>
    <p:sldId id="2606" r:id="rId11"/>
    <p:sldId id="1912" r:id="rId12"/>
    <p:sldId id="2224" r:id="rId13"/>
    <p:sldId id="2225" r:id="rId14"/>
    <p:sldId id="2226" r:id="rId15"/>
    <p:sldId id="2227" r:id="rId16"/>
    <p:sldId id="2228" r:id="rId17"/>
    <p:sldId id="2229" r:id="rId18"/>
    <p:sldId id="2230" r:id="rId19"/>
    <p:sldId id="2231" r:id="rId20"/>
    <p:sldId id="2232" r:id="rId21"/>
    <p:sldId id="2233" r:id="rId22"/>
    <p:sldId id="2234" r:id="rId23"/>
    <p:sldId id="2235" r:id="rId24"/>
    <p:sldId id="2236" r:id="rId25"/>
    <p:sldId id="2237" r:id="rId26"/>
    <p:sldId id="2238" r:id="rId27"/>
    <p:sldId id="2239" r:id="rId28"/>
    <p:sldId id="2240" r:id="rId29"/>
    <p:sldId id="2241" r:id="rId30"/>
    <p:sldId id="2242" r:id="rId31"/>
    <p:sldId id="2243" r:id="rId32"/>
    <p:sldId id="2244" r:id="rId33"/>
    <p:sldId id="2245" r:id="rId34"/>
    <p:sldId id="2246" r:id="rId35"/>
    <p:sldId id="2247" r:id="rId36"/>
    <p:sldId id="2248" r:id="rId37"/>
    <p:sldId id="2249" r:id="rId38"/>
    <p:sldId id="2250" r:id="rId39"/>
    <p:sldId id="2251" r:id="rId40"/>
    <p:sldId id="2252" r:id="rId41"/>
    <p:sldId id="2253" r:id="rId42"/>
    <p:sldId id="2254" r:id="rId43"/>
    <p:sldId id="2255" r:id="rId44"/>
    <p:sldId id="2256" r:id="rId45"/>
    <p:sldId id="2257" r:id="rId46"/>
    <p:sldId id="2258" r:id="rId47"/>
    <p:sldId id="2259" r:id="rId48"/>
    <p:sldId id="2260" r:id="rId49"/>
    <p:sldId id="2261" r:id="rId50"/>
    <p:sldId id="2262" r:id="rId51"/>
    <p:sldId id="2263" r:id="rId52"/>
    <p:sldId id="2264" r:id="rId53"/>
    <p:sldId id="2265" r:id="rId54"/>
    <p:sldId id="2266" r:id="rId55"/>
    <p:sldId id="2267" r:id="rId56"/>
    <p:sldId id="2268" r:id="rId57"/>
    <p:sldId id="2269" r:id="rId58"/>
    <p:sldId id="2270" r:id="rId59"/>
    <p:sldId id="2271" r:id="rId60"/>
    <p:sldId id="2272" r:id="rId61"/>
    <p:sldId id="2273" r:id="rId62"/>
    <p:sldId id="2274" r:id="rId63"/>
    <p:sldId id="2275" r:id="rId64"/>
    <p:sldId id="2276" r:id="rId65"/>
    <p:sldId id="2277" r:id="rId66"/>
    <p:sldId id="2278" r:id="rId67"/>
    <p:sldId id="2279" r:id="rId68"/>
    <p:sldId id="2280" r:id="rId69"/>
    <p:sldId id="2281" r:id="rId70"/>
    <p:sldId id="2282" r:id="rId71"/>
    <p:sldId id="2283" r:id="rId72"/>
    <p:sldId id="2284" r:id="rId73"/>
    <p:sldId id="2660" r:id="rId74"/>
    <p:sldId id="2607" r:id="rId75"/>
    <p:sldId id="1897" r:id="rId76"/>
    <p:sldId id="2608" r:id="rId77"/>
    <p:sldId id="2649" r:id="rId78"/>
    <p:sldId id="1891" r:id="rId79"/>
    <p:sldId id="2609" r:id="rId80"/>
    <p:sldId id="2610" r:id="rId81"/>
    <p:sldId id="2611" r:id="rId82"/>
    <p:sldId id="2613" r:id="rId83"/>
    <p:sldId id="2620" r:id="rId84"/>
    <p:sldId id="2622" r:id="rId85"/>
    <p:sldId id="2623" r:id="rId86"/>
    <p:sldId id="2624" r:id="rId87"/>
    <p:sldId id="2625" r:id="rId88"/>
    <p:sldId id="2626" r:id="rId89"/>
    <p:sldId id="2627" r:id="rId90"/>
    <p:sldId id="2628" r:id="rId91"/>
    <p:sldId id="2629" r:id="rId92"/>
    <p:sldId id="2630" r:id="rId93"/>
    <p:sldId id="2631" r:id="rId94"/>
    <p:sldId id="2632" r:id="rId95"/>
    <p:sldId id="2633" r:id="rId96"/>
    <p:sldId id="2634" r:id="rId97"/>
    <p:sldId id="2635" r:id="rId98"/>
    <p:sldId id="2636" r:id="rId99"/>
    <p:sldId id="2637" r:id="rId100"/>
    <p:sldId id="2638" r:id="rId101"/>
    <p:sldId id="2659" r:id="rId102"/>
    <p:sldId id="2652" r:id="rId103"/>
    <p:sldId id="2653" r:id="rId104"/>
    <p:sldId id="2654" r:id="rId105"/>
    <p:sldId id="2642" r:id="rId106"/>
    <p:sldId id="2655" r:id="rId107"/>
    <p:sldId id="2657" r:id="rId108"/>
    <p:sldId id="2658"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46D7ED1-25C8-4F4F-92CE-00A2CEB937C2}">
          <p14:sldIdLst>
            <p14:sldId id="1909"/>
            <p14:sldId id="1910"/>
            <p14:sldId id="1911"/>
            <p14:sldId id="1898"/>
            <p14:sldId id="392"/>
            <p14:sldId id="404"/>
            <p14:sldId id="394"/>
            <p14:sldId id="2604"/>
            <p14:sldId id="2605"/>
            <p14:sldId id="2606"/>
            <p14:sldId id="1912"/>
            <p14:sldId id="2224"/>
            <p14:sldId id="2225"/>
            <p14:sldId id="2226"/>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660"/>
            <p14:sldId id="2607"/>
            <p14:sldId id="1897"/>
            <p14:sldId id="2608"/>
            <p14:sldId id="2649"/>
            <p14:sldId id="1891"/>
            <p14:sldId id="2609"/>
            <p14:sldId id="2610"/>
            <p14:sldId id="2611"/>
            <p14:sldId id="2613"/>
            <p14:sldId id="2620"/>
            <p14:sldId id="2622"/>
            <p14:sldId id="2623"/>
            <p14:sldId id="2624"/>
            <p14:sldId id="2625"/>
            <p14:sldId id="2626"/>
            <p14:sldId id="2627"/>
            <p14:sldId id="2628"/>
            <p14:sldId id="2629"/>
            <p14:sldId id="2630"/>
            <p14:sldId id="2631"/>
            <p14:sldId id="2632"/>
            <p14:sldId id="2633"/>
            <p14:sldId id="2634"/>
            <p14:sldId id="2635"/>
            <p14:sldId id="2636"/>
            <p14:sldId id="2637"/>
            <p14:sldId id="2638"/>
            <p14:sldId id="2659"/>
            <p14:sldId id="2652"/>
            <p14:sldId id="2653"/>
            <p14:sldId id="2654"/>
            <p14:sldId id="2642"/>
            <p14:sldId id="2655"/>
            <p14:sldId id="2657"/>
            <p14:sldId id="26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FF0000"/>
    <a:srgbClr val="FFFF99"/>
    <a:srgbClr val="FF0066"/>
    <a:srgbClr val="FF7C80"/>
    <a:srgbClr val="38E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9" autoAdjust="0"/>
    <p:restoredTop sz="86729" autoAdjust="0"/>
  </p:normalViewPr>
  <p:slideViewPr>
    <p:cSldViewPr snapToGrid="0">
      <p:cViewPr varScale="1">
        <p:scale>
          <a:sx n="92" d="100"/>
          <a:sy n="92" d="100"/>
        </p:scale>
        <p:origin x="756"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66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42DD168-ED64-4F77-A3A0-0EAE0E40FA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6C2488-7326-4ACE-AFE5-B4F4AA6D88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366F0-4B2F-49DA-82E4-CB5D4CF0038C}" type="datetimeFigureOut">
              <a:rPr kumimoji="1" lang="ja-JP" altLang="en-US" smtClean="0"/>
              <a:t>2020/6/18</a:t>
            </a:fld>
            <a:endParaRPr kumimoji="1" lang="ja-JP" altLang="en-US"/>
          </a:p>
        </p:txBody>
      </p:sp>
      <p:sp>
        <p:nvSpPr>
          <p:cNvPr id="4" name="フッター プレースホルダー 3">
            <a:extLst>
              <a:ext uri="{FF2B5EF4-FFF2-40B4-BE49-F238E27FC236}">
                <a16:creationId xmlns:a16="http://schemas.microsoft.com/office/drawing/2014/main" id="{8D4AAFB5-C1A7-4897-B162-80BF588774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1E19903-C930-40B9-869D-7A9656C73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8FEDA2-49AD-48CB-95E2-3AAC672F0FFF}" type="slidenum">
              <a:rPr kumimoji="1" lang="ja-JP" altLang="en-US" smtClean="0"/>
              <a:t>‹#›</a:t>
            </a:fld>
            <a:endParaRPr kumimoji="1" lang="ja-JP" altLang="en-US"/>
          </a:p>
        </p:txBody>
      </p:sp>
    </p:spTree>
    <p:extLst>
      <p:ext uri="{BB962C8B-B14F-4D97-AF65-F5344CB8AC3E}">
        <p14:creationId xmlns:p14="http://schemas.microsoft.com/office/powerpoint/2010/main" val="1125250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95F4-8566-41F8-BA69-E951CE0ABBD7}" type="datetimeFigureOut">
              <a:rPr kumimoji="1" lang="ja-JP" altLang="en-US" smtClean="0"/>
              <a:t>2020/6/18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928D6-086D-4D68-B078-A641FB39E249}" type="slidenum">
              <a:rPr kumimoji="1" lang="ja-JP" altLang="en-US" smtClean="0"/>
              <a:t>‹#›</a:t>
            </a:fld>
            <a:endParaRPr kumimoji="1" lang="ja-JP" altLang="en-US"/>
          </a:p>
        </p:txBody>
      </p:sp>
    </p:spTree>
    <p:extLst>
      <p:ext uri="{BB962C8B-B14F-4D97-AF65-F5344CB8AC3E}">
        <p14:creationId xmlns:p14="http://schemas.microsoft.com/office/powerpoint/2010/main" val="27140730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朝日小学生新聞がお送りする</a:t>
            </a:r>
            <a:r>
              <a:rPr kumimoji="1" lang="en-US" altLang="ja-JP" dirty="0"/>
              <a:t>WEB</a:t>
            </a:r>
            <a:r>
              <a:rPr kumimoji="1" lang="ja-JP" altLang="en-US" dirty="0"/>
              <a:t>授業「</a:t>
            </a:r>
            <a:r>
              <a:rPr kumimoji="1" lang="en-US" altLang="ja-JP" dirty="0"/>
              <a:t>SDG</a:t>
            </a:r>
            <a:r>
              <a:rPr kumimoji="1" lang="ja-JP" altLang="en-US" dirty="0"/>
              <a:t>ｓって何だろう？」</a:t>
            </a:r>
          </a:p>
          <a:p>
            <a:r>
              <a:rPr kumimoji="1" lang="ja-JP" altLang="en-US" dirty="0"/>
              <a:t>この授業は、日本</a:t>
            </a:r>
            <a:r>
              <a:rPr kumimoji="1" lang="en-US" altLang="ja-JP" dirty="0"/>
              <a:t>ESD</a:t>
            </a:r>
            <a:r>
              <a:rPr kumimoji="1" lang="ja-JP" altLang="en-US" dirty="0"/>
              <a:t>学会副会長の、手島利夫先生に伺ってまいります。</a:t>
            </a:r>
          </a:p>
          <a:p>
            <a:r>
              <a:rPr kumimoji="1" lang="ja-JP" altLang="en-US" dirty="0"/>
              <a:t>聞き手は私、松尾由紀子がお相手をさせていただきます。</a:t>
            </a:r>
          </a:p>
          <a:p>
            <a:r>
              <a:rPr kumimoji="1" lang="ja-JP" altLang="en-US" dirty="0"/>
              <a:t>手島先生、どうぞ、よろしくお願いいたします。</a:t>
            </a:r>
          </a:p>
          <a:p>
            <a:endParaRPr kumimoji="1" lang="ja-JP" altLang="en-US" dirty="0"/>
          </a:p>
          <a:p>
            <a:r>
              <a:rPr kumimoji="1" lang="ja-JP" altLang="en-US" dirty="0"/>
              <a:t>よろしくお願いいたします。 </a:t>
            </a: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a:t>
            </a:fld>
            <a:endParaRPr kumimoji="1" lang="ja-JP" altLang="en-US"/>
          </a:p>
        </p:txBody>
      </p:sp>
    </p:spTree>
    <p:extLst>
      <p:ext uri="{BB962C8B-B14F-4D97-AF65-F5344CB8AC3E}">
        <p14:creationId xmlns:p14="http://schemas.microsoft.com/office/powerpoint/2010/main" val="156284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水産業も発展して・・・食りょう危機を克服できましたね！</a:t>
            </a:r>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10</a:t>
            </a:fld>
            <a:endParaRPr kumimoji="1" lang="ja-JP" altLang="en-US"/>
          </a:p>
        </p:txBody>
      </p:sp>
    </p:spTree>
    <p:extLst>
      <p:ext uri="{BB962C8B-B14F-4D97-AF65-F5344CB8AC3E}">
        <p14:creationId xmlns:p14="http://schemas.microsoft.com/office/powerpoint/2010/main" val="163261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さて、それでは問題「ミッション</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ただいま、「食糧危機」を紹介しましたが、私たち人間はこれまでに何を克服してきたのでしょうか？</a:t>
            </a:r>
          </a:p>
          <a:p>
            <a:r>
              <a:rPr kumimoji="1" lang="ja-JP" altLang="en-US" sz="1200" dirty="0">
                <a:solidFill>
                  <a:srgbClr val="0000FF"/>
                </a:solidFill>
                <a:latin typeface="メイリオ" panose="020B0604030504040204" pitchFamily="50" charset="-128"/>
                <a:ea typeface="メイリオ" panose="020B0604030504040204" pitchFamily="50" charset="-128"/>
              </a:rPr>
              <a:t>３つ考えてノートに記入してください。ワークシートがある方はワークシートにお願いします。</a:t>
            </a:r>
          </a:p>
          <a:p>
            <a:r>
              <a:rPr kumimoji="1" lang="ja-JP" altLang="en-US" sz="1200" dirty="0">
                <a:solidFill>
                  <a:srgbClr val="0000FF"/>
                </a:solidFill>
                <a:latin typeface="メイリオ" panose="020B0604030504040204" pitchFamily="50" charset="-128"/>
                <a:ea typeface="メイリオ" panose="020B0604030504040204" pitchFamily="50" charset="-128"/>
              </a:rPr>
              <a:t>「食りょう危機」は除いてくださいね。</a:t>
            </a:r>
          </a:p>
          <a:p>
            <a:r>
              <a:rPr kumimoji="1" lang="ja-JP" altLang="en-US" sz="1200" dirty="0">
                <a:solidFill>
                  <a:srgbClr val="0000FF"/>
                </a:solidFill>
                <a:latin typeface="メイリオ" panose="020B0604030504040204" pitchFamily="50" charset="-128"/>
                <a:ea typeface="メイリオ" panose="020B0604030504040204" pitchFamily="50" charset="-128"/>
              </a:rPr>
              <a:t>所要時間は</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分間です。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11</a:t>
            </a:fld>
            <a:endParaRPr kumimoji="1" lang="ja-JP" altLang="en-US"/>
          </a:p>
        </p:txBody>
      </p:sp>
    </p:spTree>
    <p:extLst>
      <p:ext uri="{BB962C8B-B14F-4D97-AF65-F5344CB8AC3E}">
        <p14:creationId xmlns:p14="http://schemas.microsoft.com/office/powerpoint/2010/main" val="88788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12</a:t>
            </a:fld>
            <a:endParaRPr kumimoji="1" lang="ja-JP" altLang="en-US"/>
          </a:p>
        </p:txBody>
      </p:sp>
    </p:spTree>
    <p:extLst>
      <p:ext uri="{BB962C8B-B14F-4D97-AF65-F5344CB8AC3E}">
        <p14:creationId xmlns:p14="http://schemas.microsoft.com/office/powerpoint/2010/main" val="387477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さて、それでは問題「ミッション</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ただいま、「食糧危機」を紹介しましたが、私たち人間はこれまでに何を克服してきたのでしょうか？</a:t>
            </a:r>
          </a:p>
          <a:p>
            <a:r>
              <a:rPr kumimoji="1" lang="ja-JP" altLang="en-US" sz="1200" dirty="0">
                <a:solidFill>
                  <a:srgbClr val="0000FF"/>
                </a:solidFill>
                <a:latin typeface="メイリオ" panose="020B0604030504040204" pitchFamily="50" charset="-128"/>
                <a:ea typeface="メイリオ" panose="020B0604030504040204" pitchFamily="50" charset="-128"/>
              </a:rPr>
              <a:t>３つ考えてノートに記入してください。ワークシートがある方はワークシートにお願いします。</a:t>
            </a:r>
          </a:p>
          <a:p>
            <a:r>
              <a:rPr kumimoji="1" lang="ja-JP" altLang="en-US" sz="1200" dirty="0">
                <a:solidFill>
                  <a:srgbClr val="0000FF"/>
                </a:solidFill>
                <a:latin typeface="メイリオ" panose="020B0604030504040204" pitchFamily="50" charset="-128"/>
                <a:ea typeface="メイリオ" panose="020B0604030504040204" pitchFamily="50" charset="-128"/>
              </a:rPr>
              <a:t>「食りょう危機」は除いてくださいね。</a:t>
            </a:r>
          </a:p>
          <a:p>
            <a:r>
              <a:rPr kumimoji="1" lang="ja-JP" altLang="en-US" sz="1200" dirty="0">
                <a:solidFill>
                  <a:srgbClr val="0000FF"/>
                </a:solidFill>
                <a:latin typeface="メイリオ" panose="020B0604030504040204" pitchFamily="50" charset="-128"/>
                <a:ea typeface="メイリオ" panose="020B0604030504040204" pitchFamily="50" charset="-128"/>
              </a:rPr>
              <a:t>所要時間は</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分間です。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73</a:t>
            </a:fld>
            <a:endParaRPr kumimoji="1" lang="ja-JP" altLang="en-US"/>
          </a:p>
        </p:txBody>
      </p:sp>
    </p:spTree>
    <p:extLst>
      <p:ext uri="{BB962C8B-B14F-4D97-AF65-F5344CB8AC3E}">
        <p14:creationId xmlns:p14="http://schemas.microsoft.com/office/powerpoint/2010/main" val="3996609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さて、次に</a:t>
            </a:r>
            <a:r>
              <a:rPr kumimoji="1" lang="en-US" altLang="ja-JP" sz="1200" dirty="0">
                <a:solidFill>
                  <a:srgbClr val="0000FF"/>
                </a:solidFill>
                <a:latin typeface="メイリオ" panose="020B0604030504040204" pitchFamily="50" charset="-128"/>
                <a:ea typeface="メイリオ" panose="020B0604030504040204" pitchFamily="50" charset="-128"/>
              </a:rPr>
              <a:t>[</a:t>
            </a:r>
            <a:r>
              <a:rPr kumimoji="1" lang="ja-JP" altLang="en-US" sz="1200" dirty="0">
                <a:solidFill>
                  <a:srgbClr val="0000FF"/>
                </a:solidFill>
                <a:latin typeface="メイリオ" panose="020B0604030504040204" pitchFamily="50" charset="-128"/>
                <a:ea typeface="メイリオ" panose="020B0604030504040204" pitchFamily="50" charset="-128"/>
              </a:rPr>
              <a:t>ミッション</a:t>
            </a:r>
            <a:r>
              <a:rPr kumimoji="1" lang="en-US" altLang="ja-JP" sz="1200" dirty="0">
                <a:solidFill>
                  <a:srgbClr val="0000FF"/>
                </a:solidFill>
                <a:latin typeface="メイリオ" panose="020B0604030504040204" pitchFamily="50" charset="-128"/>
                <a:ea typeface="メイリオ" panose="020B0604030504040204" pitchFamily="50" charset="-128"/>
              </a:rPr>
              <a:t>2]</a:t>
            </a:r>
            <a:r>
              <a:rPr kumimoji="1" lang="ja-JP" altLang="en-US" sz="1200" dirty="0">
                <a:solidFill>
                  <a:srgbClr val="0000FF"/>
                </a:solidFill>
                <a:latin typeface="メイリオ" panose="020B0604030504040204" pitchFamily="50" charset="-128"/>
                <a:ea typeface="メイリオ" panose="020B0604030504040204" pitchFamily="50" charset="-128"/>
              </a:rPr>
              <a:t>では、ミッション</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で書き出したものの中から気にいったものを選び</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「〇〇（ホニャララ）克服物語」を作ってもらいます。</a:t>
            </a:r>
            <a:endParaRPr kumimoji="1" lang="en-US" altLang="ja-JP" sz="1200" dirty="0">
              <a:solidFill>
                <a:srgbClr val="0000FF"/>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74</a:t>
            </a:fld>
            <a:endParaRPr kumimoji="1" lang="ja-JP" altLang="en-US"/>
          </a:p>
        </p:txBody>
      </p:sp>
    </p:spTree>
    <p:extLst>
      <p:ext uri="{BB962C8B-B14F-4D97-AF65-F5344CB8AC3E}">
        <p14:creationId xmlns:p14="http://schemas.microsoft.com/office/powerpoint/2010/main" val="156675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食りょう不足克服物語</a:t>
            </a:r>
          </a:p>
          <a:p>
            <a:r>
              <a:rPr kumimoji="1" lang="ja-JP" altLang="en-US" dirty="0"/>
              <a:t>昔むかし、縄文人は土器を発明した。</a:t>
            </a:r>
          </a:p>
          <a:p>
            <a:r>
              <a:rPr kumimoji="1" lang="ja-JP" altLang="en-US" dirty="0"/>
              <a:t>かたい木の実も土器で煮てみるとやわらかくなって、とてもおいしく食べられることがわかった。</a:t>
            </a:r>
          </a:p>
          <a:p>
            <a:r>
              <a:rPr kumimoji="1" lang="ja-JP" altLang="en-US" dirty="0"/>
              <a:t>「これはいいものを発明したぞ、よしもっといろいろ煮てみよう」これまでは食べなかった貝も煮てみた。</a:t>
            </a:r>
          </a:p>
          <a:p>
            <a:r>
              <a:rPr kumimoji="1" lang="ja-JP" altLang="en-US" dirty="0"/>
              <a:t>煮ると貝はパカっと開いた。そして、その身はとてもおいしかった。</a:t>
            </a:r>
          </a:p>
          <a:p>
            <a:r>
              <a:rPr kumimoji="1" lang="ja-JP" altLang="en-US" dirty="0"/>
              <a:t>こうして縄文人は食りょう不足を克服した。めでたし、めでたし</a:t>
            </a: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75</a:t>
            </a:fld>
            <a:endParaRPr kumimoji="1" lang="ja-JP" altLang="en-US"/>
          </a:p>
        </p:txBody>
      </p:sp>
    </p:spTree>
    <p:extLst>
      <p:ext uri="{BB962C8B-B14F-4D97-AF65-F5344CB8AC3E}">
        <p14:creationId xmlns:p14="http://schemas.microsoft.com/office/powerpoint/2010/main" val="875857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所要時間は</a:t>
            </a:r>
            <a:r>
              <a:rPr kumimoji="1" lang="en-US" altLang="ja-JP" sz="1200" dirty="0">
                <a:solidFill>
                  <a:srgbClr val="0000FF"/>
                </a:solidFill>
                <a:latin typeface="メイリオ" panose="020B0604030504040204" pitchFamily="50" charset="-128"/>
                <a:ea typeface="メイリオ" panose="020B0604030504040204" pitchFamily="50" charset="-128"/>
              </a:rPr>
              <a:t>3</a:t>
            </a:r>
            <a:r>
              <a:rPr kumimoji="1" lang="ja-JP" altLang="en-US" sz="1200" dirty="0">
                <a:solidFill>
                  <a:srgbClr val="0000FF"/>
                </a:solidFill>
                <a:latin typeface="メイリオ" panose="020B0604030504040204" pitchFamily="50" charset="-128"/>
                <a:ea typeface="メイリオ" panose="020B0604030504040204" pitchFamily="50" charset="-128"/>
              </a:rPr>
              <a:t>分間です。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ワークシート、または白い紙でも構いません。「〇〇（ホニャララ）克服物語」を作ってください。</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ここではタイマーは動きませんので、ご自分で時計を計ってくださいね。</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それでは始めてください！</a:t>
            </a:r>
            <a:r>
              <a:rPr kumimoji="1" lang="en-US" altLang="ja-JP" sz="1200" dirty="0">
                <a:solidFill>
                  <a:srgbClr val="0000FF"/>
                </a:solidFill>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76</a:t>
            </a:fld>
            <a:endParaRPr kumimoji="1" lang="ja-JP" altLang="en-US"/>
          </a:p>
        </p:txBody>
      </p:sp>
    </p:spTree>
    <p:extLst>
      <p:ext uri="{BB962C8B-B14F-4D97-AF65-F5344CB8AC3E}">
        <p14:creationId xmlns:p14="http://schemas.microsoft.com/office/powerpoint/2010/main" val="1406576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食りょう不足克服物語</a:t>
            </a:r>
          </a:p>
          <a:p>
            <a:r>
              <a:rPr kumimoji="1" lang="ja-JP" altLang="en-US" dirty="0"/>
              <a:t>昔むかし、縄文人は土器を発明した。</a:t>
            </a:r>
          </a:p>
          <a:p>
            <a:r>
              <a:rPr kumimoji="1" lang="ja-JP" altLang="en-US" dirty="0"/>
              <a:t>かたい木の実も土器で煮てみるとやわらかくなって、とてもおいしく食べられることがわかった。</a:t>
            </a:r>
          </a:p>
          <a:p>
            <a:r>
              <a:rPr kumimoji="1" lang="ja-JP" altLang="en-US" dirty="0"/>
              <a:t>「これはいいものを発明したぞ、よしもっといろいろ煮てみよう」これまでは食べなかった貝も煮てみた。</a:t>
            </a:r>
          </a:p>
          <a:p>
            <a:r>
              <a:rPr kumimoji="1" lang="ja-JP" altLang="en-US" dirty="0"/>
              <a:t>煮ると貝はパカっと開いた。そして、その身はとてもおいしかった。</a:t>
            </a:r>
          </a:p>
          <a:p>
            <a:r>
              <a:rPr kumimoji="1" lang="ja-JP" altLang="en-US" dirty="0"/>
              <a:t>こうして縄文人は食りょう不足を克服した。めでたし、めでたし</a:t>
            </a: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77</a:t>
            </a:fld>
            <a:endParaRPr kumimoji="1" lang="ja-JP" altLang="en-US"/>
          </a:p>
        </p:txBody>
      </p:sp>
    </p:spTree>
    <p:extLst>
      <p:ext uri="{BB962C8B-B14F-4D97-AF65-F5344CB8AC3E}">
        <p14:creationId xmlns:p14="http://schemas.microsoft.com/office/powerpoint/2010/main" val="3967978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松尾</a:t>
            </a:r>
            <a:r>
              <a:rPr kumimoji="1" lang="en-US" altLang="ja-JP" sz="1200" dirty="0">
                <a:solidFill>
                  <a:srgbClr val="0000FF"/>
                </a:solidFill>
                <a:latin typeface="メイリオ" panose="020B0604030504040204" pitchFamily="50" charset="-128"/>
                <a:ea typeface="メイリオ" panose="020B0604030504040204" pitchFamily="50" charset="-128"/>
              </a:rPr>
              <a:t>	</a:t>
            </a:r>
            <a:r>
              <a:rPr kumimoji="1" lang="ja-JP" altLang="en-US" sz="1200" dirty="0">
                <a:solidFill>
                  <a:srgbClr val="0000FF"/>
                </a:solidFill>
                <a:latin typeface="メイリオ" panose="020B0604030504040204" pitchFamily="50" charset="-128"/>
                <a:ea typeface="メイリオ" panose="020B0604030504040204" pitchFamily="50" charset="-128"/>
              </a:rPr>
              <a:t>さて、「〇〇（ホニャララ）克服物語」はできましたか？</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手島先生、出来たストーリーは、お友達やご家族にも読んでもらえるといいですね。</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手島</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	</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その通りです。</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そして、想像して書くだけでなく、クラスの友達やご</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	</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両親などとも話しながら、その物語によって克服された出来事は、「“個人の”しあわせや成長につながっ</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	</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た」のか、「“みんなの”（世界の）しあわせや成長につながった」のか、考えてみるといいね。</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78</a:t>
            </a:fld>
            <a:endParaRPr kumimoji="1" lang="ja-JP" altLang="en-US"/>
          </a:p>
        </p:txBody>
      </p:sp>
    </p:spTree>
    <p:extLst>
      <p:ext uri="{BB962C8B-B14F-4D97-AF65-F5344CB8AC3E}">
        <p14:creationId xmlns:p14="http://schemas.microsoft.com/office/powerpoint/2010/main" val="1873654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かを克服するということは、今まであった世界をより良いものに変えるということにもつながります。</a:t>
            </a: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出発点は、「問題に気づく力」これが足りないと難しいよ。</a:t>
            </a: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みなさんの住むこの世界が、この先もずーっと、豊か</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	</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に続いていくために、何とかしなくてはいけない問題がたくさんありそうだよね。</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79</a:t>
            </a:fld>
            <a:endParaRPr kumimoji="1" lang="ja-JP" altLang="en-US"/>
          </a:p>
        </p:txBody>
      </p:sp>
    </p:spTree>
    <p:extLst>
      <p:ext uri="{BB962C8B-B14F-4D97-AF65-F5344CB8AC3E}">
        <p14:creationId xmlns:p14="http://schemas.microsoft.com/office/powerpoint/2010/main" val="25555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200" b="0" u="none" dirty="0">
                <a:latin typeface="HG丸ｺﾞｼｯｸM-PRO" panose="020F0600000000000000" pitchFamily="50" charset="-128"/>
                <a:ea typeface="HG丸ｺﾞｼｯｸM-PRO" panose="020F0600000000000000" pitchFamily="50" charset="-128"/>
              </a:rPr>
              <a:t>松尾	</a:t>
            </a:r>
            <a:r>
              <a:rPr lang="en-US" altLang="ja-JP" sz="1200" b="0" u="none" dirty="0">
                <a:latin typeface="HG丸ｺﾞｼｯｸM-PRO" panose="020F0600000000000000" pitchFamily="50" charset="-128"/>
                <a:ea typeface="HG丸ｺﾞｼｯｸM-PRO" panose="020F0600000000000000" pitchFamily="50" charset="-128"/>
              </a:rPr>
              <a:t>No one will be left behind </a:t>
            </a:r>
            <a:r>
              <a:rPr lang="ja-JP" altLang="en-US" sz="1200" b="0" u="none" dirty="0">
                <a:latin typeface="HG丸ｺﾞｼｯｸM-PRO" panose="020F0600000000000000" pitchFamily="50" charset="-128"/>
                <a:ea typeface="HG丸ｺﾞｼｯｸM-PRO" panose="020F0600000000000000" pitchFamily="50" charset="-128"/>
              </a:rPr>
              <a:t>　「だれも置き去りにしない」　手島先生、これは・・・？。</a:t>
            </a:r>
          </a:p>
          <a:p>
            <a:pPr algn="l"/>
            <a:endParaRPr lang="ja-JP" altLang="en-US" sz="1200" b="0" u="none" dirty="0">
              <a:latin typeface="HG丸ｺﾞｼｯｸM-PRO" panose="020F0600000000000000" pitchFamily="50" charset="-128"/>
              <a:ea typeface="HG丸ｺﾞｼｯｸM-PRO" panose="020F0600000000000000" pitchFamily="50" charset="-128"/>
            </a:endParaRPr>
          </a:p>
          <a:p>
            <a:pPr algn="l"/>
            <a:r>
              <a:rPr lang="ja-JP" altLang="en-US" sz="1200" b="0" u="none" dirty="0">
                <a:latin typeface="HG丸ｺﾞｼｯｸM-PRO" panose="020F0600000000000000" pitchFamily="50" charset="-128"/>
                <a:ea typeface="HG丸ｺﾞｼｯｸM-PRO" panose="020F0600000000000000" pitchFamily="50" charset="-128"/>
              </a:rPr>
              <a:t>手島	はい、</a:t>
            </a:r>
            <a:r>
              <a:rPr lang="en-US" altLang="ja-JP" sz="1200" b="0" u="none" dirty="0">
                <a:latin typeface="HG丸ｺﾞｼｯｸM-PRO" panose="020F0600000000000000" pitchFamily="50" charset="-128"/>
                <a:ea typeface="HG丸ｺﾞｼｯｸM-PRO" panose="020F0600000000000000" pitchFamily="50" charset="-128"/>
              </a:rPr>
              <a:t>SDG</a:t>
            </a:r>
            <a:r>
              <a:rPr lang="ja-JP" altLang="en-US" sz="1200" b="0" u="none" dirty="0">
                <a:latin typeface="HG丸ｺﾞｼｯｸM-PRO" panose="020F0600000000000000" pitchFamily="50" charset="-128"/>
                <a:ea typeface="HG丸ｺﾞｼｯｸM-PRO" panose="020F0600000000000000" pitchFamily="50" charset="-128"/>
              </a:rPr>
              <a:t>ｓの考え方で最も大切なテーマ。</a:t>
            </a:r>
          </a:p>
          <a:p>
            <a:pPr algn="l"/>
            <a:r>
              <a:rPr lang="ja-JP" altLang="en-US" sz="1200" b="0" u="none" dirty="0">
                <a:latin typeface="HG丸ｺﾞｼｯｸM-PRO" panose="020F0600000000000000" pitchFamily="50" charset="-128"/>
                <a:ea typeface="HG丸ｺﾞｼｯｸM-PRO" panose="020F0600000000000000" pitchFamily="50" charset="-128"/>
              </a:rPr>
              <a:t>誰も置き去りにしない、平等を目指す世界においてとっても大事な事なんですね。</a:t>
            </a:r>
            <a:endParaRPr lang="en-US" altLang="ja-JP" sz="1200" b="0" u="none" dirty="0">
              <a:latin typeface="HG丸ｺﾞｼｯｸM-PRO" panose="020F0600000000000000" pitchFamily="50" charset="-128"/>
              <a:ea typeface="HG丸ｺﾞｼｯｸM-PRO" panose="020F0600000000000000" pitchFamily="50" charset="-128"/>
            </a:endParaRPr>
          </a:p>
          <a:p>
            <a:pPr algn="l"/>
            <a:r>
              <a:rPr lang="ja-JP" altLang="en-US" sz="1200" b="0" u="none" dirty="0">
                <a:latin typeface="HG丸ｺﾞｼｯｸM-PRO" panose="020F0600000000000000" pitchFamily="50" charset="-128"/>
                <a:ea typeface="HG丸ｺﾞｼｯｸM-PRO" panose="020F0600000000000000" pitchFamily="50" charset="-128"/>
              </a:rPr>
              <a:t>今日は</a:t>
            </a:r>
            <a:r>
              <a:rPr lang="en-US" altLang="ja-JP" sz="1200" b="0" u="none" dirty="0">
                <a:latin typeface="HG丸ｺﾞｼｯｸM-PRO" panose="020F0600000000000000" pitchFamily="50" charset="-128"/>
                <a:ea typeface="HG丸ｺﾞｼｯｸM-PRO" panose="020F0600000000000000" pitchFamily="50" charset="-128"/>
              </a:rPr>
              <a:t>WEB</a:t>
            </a:r>
            <a:r>
              <a:rPr lang="ja-JP" altLang="en-US" sz="1200" b="0" u="none" dirty="0">
                <a:latin typeface="HG丸ｺﾞｼｯｸM-PRO" panose="020F0600000000000000" pitchFamily="50" charset="-128"/>
                <a:ea typeface="HG丸ｺﾞｼｯｸM-PRO" panose="020F0600000000000000" pitchFamily="50" charset="-128"/>
              </a:rPr>
              <a:t>動画ですが、みんなと一緒に進めていきたいと思ってますのでよろしくお願いいたします。</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2</a:t>
            </a:fld>
            <a:endParaRPr kumimoji="1" lang="ja-JP" altLang="en-US"/>
          </a:p>
        </p:txBody>
      </p:sp>
    </p:spTree>
    <p:extLst>
      <p:ext uri="{BB962C8B-B14F-4D97-AF65-F5344CB8AC3E}">
        <p14:creationId xmlns:p14="http://schemas.microsoft.com/office/powerpoint/2010/main" val="3089489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さて、そこで</a:t>
            </a:r>
            <a:r>
              <a:rPr kumimoji="1" lang="en-US" altLang="ja-JP" sz="1200" dirty="0">
                <a:solidFill>
                  <a:srgbClr val="0000FF"/>
                </a:solidFill>
                <a:latin typeface="メイリオ" panose="020B0604030504040204" pitchFamily="50" charset="-128"/>
                <a:ea typeface="メイリオ" panose="020B0604030504040204" pitchFamily="50" charset="-128"/>
              </a:rPr>
              <a:t>[</a:t>
            </a:r>
            <a:r>
              <a:rPr kumimoji="1" lang="ja-JP" altLang="en-US" sz="1200" dirty="0">
                <a:solidFill>
                  <a:srgbClr val="0000FF"/>
                </a:solidFill>
                <a:latin typeface="メイリオ" panose="020B0604030504040204" pitchFamily="50" charset="-128"/>
                <a:ea typeface="メイリオ" panose="020B0604030504040204" pitchFamily="50" charset="-128"/>
              </a:rPr>
              <a:t>ミッション</a:t>
            </a:r>
            <a:r>
              <a:rPr kumimoji="1" lang="en-US" altLang="ja-JP" sz="1200" dirty="0">
                <a:solidFill>
                  <a:srgbClr val="0000FF"/>
                </a:solidFill>
                <a:latin typeface="メイリオ" panose="020B0604030504040204" pitchFamily="50" charset="-128"/>
                <a:ea typeface="メイリオ" panose="020B0604030504040204" pitchFamily="50" charset="-128"/>
              </a:rPr>
              <a:t>3]</a:t>
            </a:r>
            <a:r>
              <a:rPr kumimoji="1" lang="ja-JP" altLang="en-US" sz="1200" dirty="0">
                <a:solidFill>
                  <a:srgbClr val="0000FF"/>
                </a:solidFill>
                <a:latin typeface="メイリオ" panose="020B0604030504040204" pitchFamily="50" charset="-128"/>
                <a:ea typeface="メイリオ" panose="020B0604030504040204" pitchFamily="50" charset="-128"/>
              </a:rPr>
              <a:t>は「気づいてみよう！」です。</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みなさんの住むこの世界が、この先もずーっと豊かに続いていくために、克服しないといけない問題を</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人</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en-US" altLang="ja-JP" sz="1200" dirty="0">
                <a:solidFill>
                  <a:srgbClr val="0000FF"/>
                </a:solidFill>
                <a:latin typeface="メイリオ" panose="020B0604030504040204" pitchFamily="50" charset="-128"/>
                <a:ea typeface="メイリオ" panose="020B0604030504040204" pitchFamily="50" charset="-128"/>
              </a:rPr>
              <a:t>5</a:t>
            </a:r>
            <a:r>
              <a:rPr kumimoji="1" lang="ja-JP" altLang="en-US" sz="1200" dirty="0">
                <a:solidFill>
                  <a:srgbClr val="0000FF"/>
                </a:solidFill>
                <a:latin typeface="メイリオ" panose="020B0604030504040204" pitchFamily="50" charset="-128"/>
                <a:ea typeface="メイリオ" panose="020B0604030504040204" pitchFamily="50" charset="-128"/>
              </a:rPr>
              <a:t>つ、ノートかワークシートに書いてください。</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所要時間は</a:t>
            </a:r>
            <a:r>
              <a:rPr kumimoji="1" lang="en-US" altLang="ja-JP" sz="1200" dirty="0">
                <a:solidFill>
                  <a:srgbClr val="0000FF"/>
                </a:solidFill>
                <a:latin typeface="メイリオ" panose="020B0604030504040204" pitchFamily="50" charset="-128"/>
                <a:ea typeface="メイリオ" panose="020B0604030504040204" pitchFamily="50" charset="-128"/>
              </a:rPr>
              <a:t>3</a:t>
            </a:r>
            <a:r>
              <a:rPr kumimoji="1" lang="ja-JP" altLang="en-US" sz="1200" dirty="0">
                <a:solidFill>
                  <a:srgbClr val="0000FF"/>
                </a:solidFill>
                <a:latin typeface="メイリオ" panose="020B0604030504040204" pitchFamily="50" charset="-128"/>
                <a:ea typeface="メイリオ" panose="020B0604030504040204" pitchFamily="50" charset="-128"/>
              </a:rPr>
              <a:t>分とします。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ここもタイマーは動きませんので、ご自分で時計を計ってくださいね。</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それでは始めてください！</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80</a:t>
            </a:fld>
            <a:endParaRPr kumimoji="1" lang="ja-JP" altLang="en-US"/>
          </a:p>
        </p:txBody>
      </p:sp>
    </p:spTree>
    <p:extLst>
      <p:ext uri="{BB962C8B-B14F-4D97-AF65-F5344CB8AC3E}">
        <p14:creationId xmlns:p14="http://schemas.microsoft.com/office/powerpoint/2010/main" val="5466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さて、こちらはみんな目にしたことがあるよね。</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SDG</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ｓ（エスディージーズ）、これは「サステナブル・ディベロップメント・ゴールズ</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と言って、</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ずーっと続く、豊かな未来を創るために、国際連合で決めた１７の目標です。</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キーワードは「誰ひとり取り残さない」という事。</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それではここですべて紹介してもらいましょう。</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81</a:t>
            </a:fld>
            <a:endParaRPr kumimoji="1" lang="ja-JP" altLang="en-US"/>
          </a:p>
        </p:txBody>
      </p:sp>
    </p:spTree>
    <p:extLst>
      <p:ext uri="{BB962C8B-B14F-4D97-AF65-F5344CB8AC3E}">
        <p14:creationId xmlns:p14="http://schemas.microsoft.com/office/powerpoint/2010/main" val="1588452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さて、そこで</a:t>
            </a:r>
            <a:r>
              <a:rPr kumimoji="1" lang="en-US" altLang="ja-JP" sz="1200" dirty="0">
                <a:solidFill>
                  <a:srgbClr val="0000FF"/>
                </a:solidFill>
                <a:latin typeface="メイリオ" panose="020B0604030504040204" pitchFamily="50" charset="-128"/>
                <a:ea typeface="メイリオ" panose="020B0604030504040204" pitchFamily="50" charset="-128"/>
              </a:rPr>
              <a:t>[</a:t>
            </a:r>
            <a:r>
              <a:rPr kumimoji="1" lang="ja-JP" altLang="en-US" sz="1200" dirty="0">
                <a:solidFill>
                  <a:srgbClr val="0000FF"/>
                </a:solidFill>
                <a:latin typeface="メイリオ" panose="020B0604030504040204" pitchFamily="50" charset="-128"/>
                <a:ea typeface="メイリオ" panose="020B0604030504040204" pitchFamily="50" charset="-128"/>
              </a:rPr>
              <a:t>ミッション</a:t>
            </a:r>
            <a:r>
              <a:rPr kumimoji="1" lang="en-US" altLang="ja-JP" sz="1200" dirty="0">
                <a:solidFill>
                  <a:srgbClr val="0000FF"/>
                </a:solidFill>
                <a:latin typeface="メイリオ" panose="020B0604030504040204" pitchFamily="50" charset="-128"/>
                <a:ea typeface="メイリオ" panose="020B0604030504040204" pitchFamily="50" charset="-128"/>
              </a:rPr>
              <a:t>4]</a:t>
            </a:r>
            <a:r>
              <a:rPr kumimoji="1" lang="ja-JP" altLang="en-US" sz="1200" dirty="0">
                <a:solidFill>
                  <a:srgbClr val="0000FF"/>
                </a:solidFill>
                <a:latin typeface="メイリオ" panose="020B0604030504040204" pitchFamily="50" charset="-128"/>
                <a:ea typeface="メイリオ" panose="020B0604030504040204" pitchFamily="50" charset="-128"/>
              </a:rPr>
              <a:t>は</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「当てはまる番号を記入しよう！」です。</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ノートやワークシートに書いた</a:t>
            </a:r>
            <a:r>
              <a:rPr kumimoji="1" lang="en-US" altLang="ja-JP" sz="1200" dirty="0">
                <a:solidFill>
                  <a:srgbClr val="0000FF"/>
                </a:solidFill>
                <a:latin typeface="メイリオ" panose="020B0604030504040204" pitchFamily="50" charset="-128"/>
                <a:ea typeface="メイリオ" panose="020B0604030504040204" pitchFamily="50" charset="-128"/>
              </a:rPr>
              <a:t>5</a:t>
            </a:r>
            <a:r>
              <a:rPr kumimoji="1" lang="ja-JP" altLang="en-US" sz="1200" dirty="0">
                <a:solidFill>
                  <a:srgbClr val="0000FF"/>
                </a:solidFill>
                <a:latin typeface="メイリオ" panose="020B0604030504040204" pitchFamily="50" charset="-128"/>
                <a:ea typeface="メイリオ" panose="020B0604030504040204" pitchFamily="50" charset="-128"/>
              </a:rPr>
              <a:t>つの克服しないといけない問題に当てはまる番号を記入してください。</a:t>
            </a:r>
            <a:endPar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82</a:t>
            </a:fld>
            <a:endParaRPr kumimoji="1" lang="ja-JP" altLang="en-US"/>
          </a:p>
        </p:txBody>
      </p:sp>
    </p:spTree>
    <p:extLst>
      <p:ext uri="{BB962C8B-B14F-4D97-AF65-F5344CB8AC3E}">
        <p14:creationId xmlns:p14="http://schemas.microsoft.com/office/powerpoint/2010/main" val="2140563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番目　貧困をなくそう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世界中あらゆる場所のあらゆる形態の貧困を終わらせよう。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83</a:t>
            </a:fld>
            <a:endParaRPr kumimoji="1" lang="ja-JP" altLang="en-US"/>
          </a:p>
        </p:txBody>
      </p:sp>
    </p:spTree>
    <p:extLst>
      <p:ext uri="{BB962C8B-B14F-4D97-AF65-F5344CB8AC3E}">
        <p14:creationId xmlns:p14="http://schemas.microsoft.com/office/powerpoint/2010/main" val="2812870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2</a:t>
            </a:r>
            <a:r>
              <a:rPr kumimoji="1" lang="ja-JP" altLang="en-US" sz="1200" dirty="0">
                <a:solidFill>
                  <a:srgbClr val="0000FF"/>
                </a:solidFill>
                <a:latin typeface="メイリオ" panose="020B0604030504040204" pitchFamily="50" charset="-128"/>
                <a:ea typeface="メイリオ" panose="020B0604030504040204" pitchFamily="50" charset="-128"/>
              </a:rPr>
              <a:t>番目　飢饉をゼロに</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食事に困るような飢饉を終わらせ、</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全ての人が一年を通して栄養のある十分な食料を確保できるようにし、持続可能な農業を促進しよう。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84</a:t>
            </a:fld>
            <a:endParaRPr kumimoji="1" lang="ja-JP" altLang="en-US"/>
          </a:p>
        </p:txBody>
      </p:sp>
    </p:spTree>
    <p:extLst>
      <p:ext uri="{BB962C8B-B14F-4D97-AF65-F5344CB8AC3E}">
        <p14:creationId xmlns:p14="http://schemas.microsoft.com/office/powerpoint/2010/main" val="125894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3</a:t>
            </a:r>
            <a:r>
              <a:rPr kumimoji="1" lang="ja-JP" altLang="en-US" sz="1200" dirty="0">
                <a:solidFill>
                  <a:srgbClr val="0000FF"/>
                </a:solidFill>
                <a:latin typeface="メイリオ" panose="020B0604030504040204" pitchFamily="50" charset="-128"/>
                <a:ea typeface="メイリオ" panose="020B0604030504040204" pitchFamily="50" charset="-128"/>
              </a:rPr>
              <a:t>番目　すべての人に健康と福祉を</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あらゆる年齢の全ての人々の健康的な生活を確保し、</a:t>
            </a:r>
          </a:p>
          <a:p>
            <a:r>
              <a:rPr kumimoji="1" lang="ja-JP" altLang="en-US" sz="1200" dirty="0">
                <a:solidFill>
                  <a:srgbClr val="0000FF"/>
                </a:solidFill>
                <a:latin typeface="メイリオ" panose="020B0604030504040204" pitchFamily="50" charset="-128"/>
                <a:ea typeface="メイリオ" panose="020B0604030504040204" pitchFamily="50" charset="-128"/>
              </a:rPr>
              <a:t>福祉を促進しよう。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85</a:t>
            </a:fld>
            <a:endParaRPr kumimoji="1" lang="ja-JP" altLang="en-US"/>
          </a:p>
        </p:txBody>
      </p:sp>
    </p:spTree>
    <p:extLst>
      <p:ext uri="{BB962C8B-B14F-4D97-AF65-F5344CB8AC3E}">
        <p14:creationId xmlns:p14="http://schemas.microsoft.com/office/powerpoint/2010/main" val="1295369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4</a:t>
            </a:r>
            <a:r>
              <a:rPr kumimoji="1" lang="ja-JP" altLang="en-US" sz="1200" dirty="0">
                <a:solidFill>
                  <a:srgbClr val="0000FF"/>
                </a:solidFill>
                <a:latin typeface="メイリオ" panose="020B0604030504040204" pitchFamily="50" charset="-128"/>
                <a:ea typeface="メイリオ" panose="020B0604030504040204" pitchFamily="50" charset="-128"/>
              </a:rPr>
              <a:t>番目　質の高い教育をみんなに</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全ての人が公平で質の高い教育をうけられるようにし、生涯にわたって学習できる機会を増やそう。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86</a:t>
            </a:fld>
            <a:endParaRPr kumimoji="1" lang="ja-JP" altLang="en-US"/>
          </a:p>
        </p:txBody>
      </p:sp>
    </p:spTree>
    <p:extLst>
      <p:ext uri="{BB962C8B-B14F-4D97-AF65-F5344CB8AC3E}">
        <p14:creationId xmlns:p14="http://schemas.microsoft.com/office/powerpoint/2010/main" val="2094360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5</a:t>
            </a:r>
            <a:r>
              <a:rPr kumimoji="1" lang="ja-JP" altLang="en-US" sz="1200" dirty="0">
                <a:solidFill>
                  <a:srgbClr val="0000FF"/>
                </a:solidFill>
                <a:latin typeface="メイリオ" panose="020B0604030504040204" pitchFamily="50" charset="-128"/>
                <a:ea typeface="メイリオ" panose="020B0604030504040204" pitchFamily="50" charset="-128"/>
              </a:rPr>
              <a:t>番目　ジェンダー平等を実現しよう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男女平等を達成し、</a:t>
            </a:r>
          </a:p>
          <a:p>
            <a:r>
              <a:rPr kumimoji="1" lang="ja-JP" altLang="en-US" sz="1200" dirty="0">
                <a:solidFill>
                  <a:srgbClr val="0000FF"/>
                </a:solidFill>
                <a:latin typeface="メイリオ" panose="020B0604030504040204" pitchFamily="50" charset="-128"/>
                <a:ea typeface="メイリオ" panose="020B0604030504040204" pitchFamily="50" charset="-128"/>
              </a:rPr>
              <a:t>全ての女性や女子の能力の可能性を伸ばそう。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87</a:t>
            </a:fld>
            <a:endParaRPr kumimoji="1" lang="ja-JP" altLang="en-US"/>
          </a:p>
        </p:txBody>
      </p:sp>
    </p:spTree>
    <p:extLst>
      <p:ext uri="{BB962C8B-B14F-4D97-AF65-F5344CB8AC3E}">
        <p14:creationId xmlns:p14="http://schemas.microsoft.com/office/powerpoint/2010/main" val="197648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6</a:t>
            </a:r>
            <a:r>
              <a:rPr kumimoji="1" lang="ja-JP" altLang="en-US" sz="1200" dirty="0">
                <a:solidFill>
                  <a:srgbClr val="0000FF"/>
                </a:solidFill>
                <a:latin typeface="メイリオ" panose="020B0604030504040204" pitchFamily="50" charset="-128"/>
                <a:ea typeface="メイリオ" panose="020B0604030504040204" pitchFamily="50" charset="-128"/>
              </a:rPr>
              <a:t>番目　安全な水とトイレを世界中に</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全ての人が安全な水とトイレを利用できるよう、</a:t>
            </a:r>
          </a:p>
          <a:p>
            <a:r>
              <a:rPr kumimoji="1" lang="ja-JP" altLang="en-US" sz="1200" dirty="0">
                <a:solidFill>
                  <a:srgbClr val="0000FF"/>
                </a:solidFill>
                <a:latin typeface="メイリオ" panose="020B0604030504040204" pitchFamily="50" charset="-128"/>
                <a:ea typeface="メイリオ" panose="020B0604030504040204" pitchFamily="50" charset="-128"/>
              </a:rPr>
              <a:t>衛生環境を改善し、ずっと管理していけるようにしよう。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88</a:t>
            </a:fld>
            <a:endParaRPr kumimoji="1" lang="ja-JP" altLang="en-US"/>
          </a:p>
        </p:txBody>
      </p:sp>
    </p:spTree>
    <p:extLst>
      <p:ext uri="{BB962C8B-B14F-4D97-AF65-F5344CB8AC3E}">
        <p14:creationId xmlns:p14="http://schemas.microsoft.com/office/powerpoint/2010/main" val="284917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7</a:t>
            </a:r>
            <a:r>
              <a:rPr kumimoji="1" lang="ja-JP" altLang="en-US" sz="1200" dirty="0">
                <a:solidFill>
                  <a:srgbClr val="0000FF"/>
                </a:solidFill>
                <a:latin typeface="メイリオ" panose="020B0604030504040204" pitchFamily="50" charset="-128"/>
                <a:ea typeface="メイリオ" panose="020B0604030504040204" pitchFamily="50" charset="-128"/>
              </a:rPr>
              <a:t>番目　エネルギーをみんなに、そしてクリーンに</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全ての人が、安くて安定した持続可能な近代的エネルギーを利用できるようにしよう。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89</a:t>
            </a:fld>
            <a:endParaRPr kumimoji="1" lang="ja-JP" altLang="en-US"/>
          </a:p>
        </p:txBody>
      </p:sp>
    </p:spTree>
    <p:extLst>
      <p:ext uri="{BB962C8B-B14F-4D97-AF65-F5344CB8AC3E}">
        <p14:creationId xmlns:p14="http://schemas.microsoft.com/office/powerpoint/2010/main" val="344945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手島</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これからの授業のテーマは克服です。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克服というのは“努力して乗り越えてきたこと“です。</a:t>
            </a:r>
          </a:p>
          <a:p>
            <a:r>
              <a:rPr kumimoji="1" lang="ja-JP" altLang="en-US" sz="1200" dirty="0">
                <a:latin typeface="メイリオ" panose="020B0604030504040204" pitchFamily="50" charset="-128"/>
                <a:ea typeface="メイリオ" panose="020B0604030504040204" pitchFamily="50" charset="-128"/>
              </a:rPr>
              <a:t>これまでに人間はどんな努力をして、乗り越えてきたのかな？</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3</a:t>
            </a:fld>
            <a:endParaRPr kumimoji="1" lang="ja-JP" altLang="en-US"/>
          </a:p>
        </p:txBody>
      </p:sp>
    </p:spTree>
    <p:extLst>
      <p:ext uri="{BB962C8B-B14F-4D97-AF65-F5344CB8AC3E}">
        <p14:creationId xmlns:p14="http://schemas.microsoft.com/office/powerpoint/2010/main" val="4256715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8</a:t>
            </a:r>
            <a:r>
              <a:rPr kumimoji="1" lang="ja-JP" altLang="en-US" sz="1200" dirty="0">
                <a:solidFill>
                  <a:srgbClr val="0000FF"/>
                </a:solidFill>
                <a:latin typeface="メイリオ" panose="020B0604030504040204" pitchFamily="50" charset="-128"/>
                <a:ea typeface="メイリオ" panose="020B0604030504040204" pitchFamily="50" charset="-128"/>
              </a:rPr>
              <a:t>番目　働きがいも経済成長も</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誰も取り残さないで持続可能な経済成長を促進し、</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全ての人が働きがいのある人間らしい仕事に就くことができるようにしよう。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90</a:t>
            </a:fld>
            <a:endParaRPr kumimoji="1" lang="ja-JP" altLang="en-US"/>
          </a:p>
        </p:txBody>
      </p:sp>
    </p:spTree>
    <p:extLst>
      <p:ext uri="{BB962C8B-B14F-4D97-AF65-F5344CB8AC3E}">
        <p14:creationId xmlns:p14="http://schemas.microsoft.com/office/powerpoint/2010/main" val="1943406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9</a:t>
            </a:r>
            <a:r>
              <a:rPr kumimoji="1" lang="ja-JP" altLang="en-US" sz="1200" dirty="0">
                <a:solidFill>
                  <a:srgbClr val="0000FF"/>
                </a:solidFill>
                <a:latin typeface="メイリオ" panose="020B0604030504040204" pitchFamily="50" charset="-128"/>
                <a:ea typeface="メイリオ" panose="020B0604030504040204" pitchFamily="50" charset="-128"/>
              </a:rPr>
              <a:t>番目　産業と技術革新の基盤を作ろう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必要なインフラに投資し、持続可能な形で産業を発展させ新たなものを創造していこう。</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91</a:t>
            </a:fld>
            <a:endParaRPr kumimoji="1" lang="ja-JP" altLang="en-US"/>
          </a:p>
        </p:txBody>
      </p:sp>
    </p:spTree>
    <p:extLst>
      <p:ext uri="{BB962C8B-B14F-4D97-AF65-F5344CB8AC3E}">
        <p14:creationId xmlns:p14="http://schemas.microsoft.com/office/powerpoint/2010/main" val="2922601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10</a:t>
            </a:r>
            <a:r>
              <a:rPr kumimoji="1" lang="ja-JP" altLang="en-US" sz="1200" dirty="0">
                <a:solidFill>
                  <a:srgbClr val="0000FF"/>
                </a:solidFill>
                <a:latin typeface="メイリオ" panose="020B0604030504040204" pitchFamily="50" charset="-128"/>
                <a:ea typeface="メイリオ" panose="020B0604030504040204" pitchFamily="50" charset="-128"/>
              </a:rPr>
              <a:t>番目　人や国の不平等をなくそう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国内及び国家間の不平等を見直そう。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92</a:t>
            </a:fld>
            <a:endParaRPr kumimoji="1" lang="ja-JP" altLang="en-US"/>
          </a:p>
        </p:txBody>
      </p:sp>
    </p:spTree>
    <p:extLst>
      <p:ext uri="{BB962C8B-B14F-4D97-AF65-F5344CB8AC3E}">
        <p14:creationId xmlns:p14="http://schemas.microsoft.com/office/powerpoint/2010/main" val="4212238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11</a:t>
            </a:r>
            <a:r>
              <a:rPr kumimoji="1" lang="ja-JP" altLang="en-US" sz="1200" dirty="0">
                <a:solidFill>
                  <a:srgbClr val="0000FF"/>
                </a:solidFill>
                <a:latin typeface="メイリオ" panose="020B0604030504040204" pitchFamily="50" charset="-128"/>
                <a:ea typeface="メイリオ" panose="020B0604030504040204" pitchFamily="50" charset="-128"/>
              </a:rPr>
              <a:t>番目　住み続けられるまちづくりを</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安全で災害に強く、持続可能な都市及び居住環境を実現しよう。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93</a:t>
            </a:fld>
            <a:endParaRPr kumimoji="1" lang="ja-JP" altLang="en-US"/>
          </a:p>
        </p:txBody>
      </p:sp>
    </p:spTree>
    <p:extLst>
      <p:ext uri="{BB962C8B-B14F-4D97-AF65-F5344CB8AC3E}">
        <p14:creationId xmlns:p14="http://schemas.microsoft.com/office/powerpoint/2010/main" val="215878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12</a:t>
            </a:r>
            <a:r>
              <a:rPr kumimoji="1" lang="ja-JP" altLang="en-US" sz="1200" dirty="0">
                <a:solidFill>
                  <a:srgbClr val="0000FF"/>
                </a:solidFill>
                <a:latin typeface="メイリオ" panose="020B0604030504040204" pitchFamily="50" charset="-128"/>
                <a:ea typeface="メイリオ" panose="020B0604030504040204" pitchFamily="50" charset="-128"/>
              </a:rPr>
              <a:t>番目　つくる責任、つかう責任</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より少ないもので、より大きな、より良い成果を上げる取り組みを進めていこう。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94</a:t>
            </a:fld>
            <a:endParaRPr kumimoji="1" lang="ja-JP" altLang="en-US"/>
          </a:p>
        </p:txBody>
      </p:sp>
    </p:spTree>
    <p:extLst>
      <p:ext uri="{BB962C8B-B14F-4D97-AF65-F5344CB8AC3E}">
        <p14:creationId xmlns:p14="http://schemas.microsoft.com/office/powerpoint/2010/main" val="3386956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13</a:t>
            </a:r>
            <a:r>
              <a:rPr kumimoji="1" lang="ja-JP" altLang="en-US" sz="1200" dirty="0">
                <a:solidFill>
                  <a:srgbClr val="0000FF"/>
                </a:solidFill>
                <a:latin typeface="メイリオ" panose="020B0604030504040204" pitchFamily="50" charset="-128"/>
                <a:ea typeface="メイリオ" panose="020B0604030504040204" pitchFamily="50" charset="-128"/>
              </a:rPr>
              <a:t>番目　気候変動に具体的な対策を</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深刻な気候変動や、その影響を軽減するための緊急対策をおこなおう。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95</a:t>
            </a:fld>
            <a:endParaRPr kumimoji="1" lang="ja-JP" altLang="en-US"/>
          </a:p>
        </p:txBody>
      </p:sp>
    </p:spTree>
    <p:extLst>
      <p:ext uri="{BB962C8B-B14F-4D97-AF65-F5344CB8AC3E}">
        <p14:creationId xmlns:p14="http://schemas.microsoft.com/office/powerpoint/2010/main" val="2675996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14</a:t>
            </a:r>
            <a:r>
              <a:rPr kumimoji="1" lang="ja-JP" altLang="en-US" sz="1200" dirty="0">
                <a:solidFill>
                  <a:srgbClr val="0000FF"/>
                </a:solidFill>
                <a:latin typeface="メイリオ" panose="020B0604030504040204" pitchFamily="50" charset="-128"/>
                <a:ea typeface="メイリオ" panose="020B0604030504040204" pitchFamily="50" charset="-128"/>
              </a:rPr>
              <a:t>番目　海の豊かさを守ろう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海と、海の恵みを持続可能な開発のために守り、持続可能な形で利用しよう。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96</a:t>
            </a:fld>
            <a:endParaRPr kumimoji="1" lang="ja-JP" altLang="en-US"/>
          </a:p>
        </p:txBody>
      </p:sp>
    </p:spTree>
    <p:extLst>
      <p:ext uri="{BB962C8B-B14F-4D97-AF65-F5344CB8AC3E}">
        <p14:creationId xmlns:p14="http://schemas.microsoft.com/office/powerpoint/2010/main" val="279395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15</a:t>
            </a:r>
            <a:r>
              <a:rPr kumimoji="1" lang="ja-JP" altLang="en-US" sz="1200" dirty="0">
                <a:solidFill>
                  <a:srgbClr val="0000FF"/>
                </a:solidFill>
                <a:latin typeface="メイリオ" panose="020B0604030504040204" pitchFamily="50" charset="-128"/>
                <a:ea typeface="メイリオ" panose="020B0604030504040204" pitchFamily="50" charset="-128"/>
              </a:rPr>
              <a:t>番目　陸の豊かさも守ろう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陸上の生態系や森林の保護・回復と持続可能な利用をすすめ、</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砂漠化と土地の劣化に対処し、生物多様性の損失を阻止しよう。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97</a:t>
            </a:fld>
            <a:endParaRPr kumimoji="1" lang="ja-JP" altLang="en-US"/>
          </a:p>
        </p:txBody>
      </p:sp>
    </p:spTree>
    <p:extLst>
      <p:ext uri="{BB962C8B-B14F-4D97-AF65-F5344CB8AC3E}">
        <p14:creationId xmlns:p14="http://schemas.microsoft.com/office/powerpoint/2010/main" val="330695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16</a:t>
            </a:r>
            <a:r>
              <a:rPr kumimoji="1" lang="ja-JP" altLang="en-US" sz="1200" dirty="0">
                <a:solidFill>
                  <a:srgbClr val="0000FF"/>
                </a:solidFill>
                <a:latin typeface="メイリオ" panose="020B0604030504040204" pitchFamily="50" charset="-128"/>
                <a:ea typeface="メイリオ" panose="020B0604030504040204" pitchFamily="50" charset="-128"/>
              </a:rPr>
              <a:t>番目　平和と公正をすべての人に</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持続可能な開発に向けて、平和で誰も置き去りにしない社会を促進し、</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全ての人が法や制度で守られる社会を構築しよう。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98</a:t>
            </a:fld>
            <a:endParaRPr kumimoji="1" lang="ja-JP" altLang="en-US"/>
          </a:p>
        </p:txBody>
      </p:sp>
    </p:spTree>
    <p:extLst>
      <p:ext uri="{BB962C8B-B14F-4D97-AF65-F5344CB8AC3E}">
        <p14:creationId xmlns:p14="http://schemas.microsoft.com/office/powerpoint/2010/main" val="1132154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17</a:t>
            </a:r>
            <a:r>
              <a:rPr kumimoji="1" lang="ja-JP" altLang="en-US" sz="1200" dirty="0">
                <a:solidFill>
                  <a:srgbClr val="0000FF"/>
                </a:solidFill>
                <a:latin typeface="メイリオ" panose="020B0604030504040204" pitchFamily="50" charset="-128"/>
                <a:ea typeface="メイリオ" panose="020B0604030504040204" pitchFamily="50" charset="-128"/>
              </a:rPr>
              <a:t>番目　パートナーシップで目標を達成しよう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目標の達成のために必要な手段を強化し、</a:t>
            </a:r>
          </a:p>
          <a:p>
            <a:r>
              <a:rPr kumimoji="1" lang="ja-JP" altLang="en-US" sz="1200" dirty="0">
                <a:solidFill>
                  <a:srgbClr val="0000FF"/>
                </a:solidFill>
                <a:latin typeface="メイリオ" panose="020B0604030504040204" pitchFamily="50" charset="-128"/>
                <a:ea typeface="メイリオ" panose="020B0604030504040204" pitchFamily="50" charset="-128"/>
              </a:rPr>
              <a:t>持続可能な開発にむけて世界のみんなで協力しよう。</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99</a:t>
            </a:fld>
            <a:endParaRPr kumimoji="1" lang="ja-JP" altLang="en-US"/>
          </a:p>
        </p:txBody>
      </p:sp>
    </p:spTree>
    <p:extLst>
      <p:ext uri="{BB962C8B-B14F-4D97-AF65-F5344CB8AC3E}">
        <p14:creationId xmlns:p14="http://schemas.microsoft.com/office/powerpoint/2010/main" val="79155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私たちのご先祖様は今から</a:t>
            </a:r>
            <a:r>
              <a:rPr kumimoji="1" lang="en-US" altLang="ja-JP" sz="1200" dirty="0">
                <a:latin typeface="メイリオ" panose="020B0604030504040204" pitchFamily="50" charset="-128"/>
                <a:ea typeface="メイリオ" panose="020B0604030504040204" pitchFamily="50" charset="-128"/>
              </a:rPr>
              <a:t>240</a:t>
            </a:r>
            <a:r>
              <a:rPr kumimoji="1" lang="ja-JP" altLang="en-US" sz="1200" dirty="0">
                <a:latin typeface="メイリオ" panose="020B0604030504040204" pitchFamily="50" charset="-128"/>
                <a:ea typeface="メイリオ" panose="020B0604030504040204" pitchFamily="50" charset="-128"/>
              </a:rPr>
              <a:t>万年前のアフリカで生まれたといわれています。これが人類のご先祖様のホモ・ハビリスです。ゴリラみたいだよね。</a:t>
            </a:r>
          </a:p>
          <a:p>
            <a:r>
              <a:rPr kumimoji="1" lang="ja-JP" altLang="en-US" sz="1200" dirty="0">
                <a:latin typeface="メイリオ" panose="020B0604030504040204" pitchFamily="50" charset="-128"/>
                <a:ea typeface="メイリオ" panose="020B0604030504040204" pitchFamily="50" charset="-128"/>
              </a:rPr>
              <a:t>ホモ・ハビリスはハイエナとか肉食動物が食べた動物の骨の中の骨髄を食べていたそうです。骨を割るために偶然石器を発明しました。</a:t>
            </a:r>
          </a:p>
          <a:p>
            <a:r>
              <a:rPr kumimoji="1" lang="ja-JP" altLang="en-US" sz="1200" dirty="0">
                <a:latin typeface="メイリオ" panose="020B0604030504040204" pitchFamily="50" charset="-128"/>
                <a:ea typeface="メイリオ" panose="020B0604030504040204" pitchFamily="50" charset="-128"/>
              </a:rPr>
              <a:t>そこから</a:t>
            </a:r>
            <a:r>
              <a:rPr kumimoji="1" lang="en-US" altLang="ja-JP" sz="1200" dirty="0">
                <a:latin typeface="メイリオ" panose="020B0604030504040204" pitchFamily="50" charset="-128"/>
                <a:ea typeface="メイリオ" panose="020B0604030504040204" pitchFamily="50" charset="-128"/>
              </a:rPr>
              <a:t>100</a:t>
            </a:r>
            <a:r>
              <a:rPr kumimoji="1" lang="ja-JP" altLang="en-US" sz="1200" dirty="0">
                <a:latin typeface="メイリオ" panose="020B0604030504040204" pitchFamily="50" charset="-128"/>
                <a:ea typeface="メイリオ" panose="020B0604030504040204" pitchFamily="50" charset="-128"/>
              </a:rPr>
              <a:t>万年以上の時が立つとホモ・ハビリスはホモ・サピエンスに進化しました。ホモ・サピエンスはアフリカを出て世界中に広がっていきました。</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4</a:t>
            </a:fld>
            <a:endParaRPr kumimoji="1" lang="ja-JP" altLang="en-US"/>
          </a:p>
        </p:txBody>
      </p:sp>
    </p:spTree>
    <p:extLst>
      <p:ext uri="{BB962C8B-B14F-4D97-AF65-F5344CB8AC3E}">
        <p14:creationId xmlns:p14="http://schemas.microsoft.com/office/powerpoint/2010/main" val="2418548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0000FF"/>
                </a:solidFill>
                <a:latin typeface="メイリオ" panose="020B0604030504040204" pitchFamily="50" charset="-128"/>
                <a:ea typeface="メイリオ" panose="020B0604030504040204" pitchFamily="50" charset="-128"/>
              </a:rPr>
              <a:t>以上、</a:t>
            </a:r>
            <a:r>
              <a:rPr kumimoji="1" lang="en-US" altLang="ja-JP" sz="1200" dirty="0">
                <a:solidFill>
                  <a:srgbClr val="0000FF"/>
                </a:solidFill>
                <a:latin typeface="メイリオ" panose="020B0604030504040204" pitchFamily="50" charset="-128"/>
                <a:ea typeface="メイリオ" panose="020B0604030504040204" pitchFamily="50" charset="-128"/>
              </a:rPr>
              <a:t> SDG</a:t>
            </a:r>
            <a:r>
              <a:rPr kumimoji="1" lang="ja-JP" altLang="en-US" sz="1200" dirty="0">
                <a:solidFill>
                  <a:srgbClr val="0000FF"/>
                </a:solidFill>
                <a:latin typeface="メイリオ" panose="020B0604030504040204" pitchFamily="50" charset="-128"/>
                <a:ea typeface="メイリオ" panose="020B0604030504040204" pitchFamily="50" charset="-128"/>
              </a:rPr>
              <a:t>ｓ「サステナブル・ディベロップメント・ゴールズ」</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持続可能な開発の、</a:t>
            </a:r>
            <a:r>
              <a:rPr kumimoji="1" lang="en-US" altLang="ja-JP" sz="1200" dirty="0">
                <a:solidFill>
                  <a:srgbClr val="0000FF"/>
                </a:solidFill>
                <a:latin typeface="メイリオ" panose="020B0604030504040204" pitchFamily="50" charset="-128"/>
                <a:ea typeface="メイリオ" panose="020B0604030504040204" pitchFamily="50" charset="-128"/>
              </a:rPr>
              <a:t>17</a:t>
            </a:r>
            <a:r>
              <a:rPr kumimoji="1" lang="ja-JP" altLang="en-US" sz="1200" dirty="0">
                <a:solidFill>
                  <a:srgbClr val="0000FF"/>
                </a:solidFill>
                <a:latin typeface="メイリオ" panose="020B0604030504040204" pitchFamily="50" charset="-128"/>
                <a:ea typeface="メイリオ" panose="020B0604030504040204" pitchFamily="50" charset="-128"/>
              </a:rPr>
              <a:t>個の目標でした。</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みんなにはさっき「ミッション</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3</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」で書いてもらった</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「克服しないといけない問題」が</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SDG</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ｓ</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17</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個の目標のどれにあたるかを考えてもらいたい。</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きっとどれかの目標に含まれていると思うんだよね。</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100</a:t>
            </a:fld>
            <a:endParaRPr kumimoji="1" lang="ja-JP" altLang="en-US"/>
          </a:p>
        </p:txBody>
      </p:sp>
    </p:spTree>
    <p:extLst>
      <p:ext uri="{BB962C8B-B14F-4D97-AF65-F5344CB8AC3E}">
        <p14:creationId xmlns:p14="http://schemas.microsoft.com/office/powerpoint/2010/main" val="3193079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102</a:t>
            </a:fld>
            <a:endParaRPr kumimoji="1" lang="ja-JP" altLang="en-US"/>
          </a:p>
        </p:txBody>
      </p:sp>
    </p:spTree>
    <p:extLst>
      <p:ext uri="{BB962C8B-B14F-4D97-AF65-F5344CB8AC3E}">
        <p14:creationId xmlns:p14="http://schemas.microsoft.com/office/powerpoint/2010/main" val="107213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103</a:t>
            </a:fld>
            <a:endParaRPr kumimoji="1" lang="ja-JP" altLang="en-US"/>
          </a:p>
        </p:txBody>
      </p:sp>
    </p:spTree>
    <p:extLst>
      <p:ext uri="{BB962C8B-B14F-4D97-AF65-F5344CB8AC3E}">
        <p14:creationId xmlns:p14="http://schemas.microsoft.com/office/powerpoint/2010/main" val="326859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13</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番目の気候変動、</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15</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番目の陸の豊かさも関係してくるんだよね。</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105</a:t>
            </a:fld>
            <a:endParaRPr kumimoji="1" lang="ja-JP" altLang="en-US"/>
          </a:p>
        </p:txBody>
      </p:sp>
    </p:spTree>
    <p:extLst>
      <p:ext uri="{BB962C8B-B14F-4D97-AF65-F5344CB8AC3E}">
        <p14:creationId xmlns:p14="http://schemas.microsoft.com/office/powerpoint/2010/main" val="444791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こうしてみていくと、世界には</a:t>
            </a:r>
          </a:p>
          <a:p>
            <a:r>
              <a:rPr kumimoji="1" lang="ja-JP" altLang="en-US" dirty="0"/>
              <a:t>・知らなかった　</a:t>
            </a:r>
          </a:p>
          <a:p>
            <a:r>
              <a:rPr kumimoji="1" lang="ja-JP" altLang="en-US" dirty="0"/>
              <a:t>・気づかなかった</a:t>
            </a:r>
          </a:p>
          <a:p>
            <a:r>
              <a:rPr kumimoji="1" lang="ja-JP" altLang="en-US" dirty="0"/>
              <a:t>問題がまだまだありそうですね。</a:t>
            </a:r>
          </a:p>
          <a:p>
            <a:r>
              <a:rPr kumimoji="1" lang="ja-JP" altLang="en-US" dirty="0"/>
              <a:t>問題を解決するための力として</a:t>
            </a:r>
          </a:p>
          <a:p>
            <a:r>
              <a:rPr kumimoji="1" lang="ja-JP" altLang="en-US" dirty="0"/>
              <a:t>・問題に気づく力、そして学ぶ力</a:t>
            </a:r>
          </a:p>
          <a:p>
            <a:r>
              <a:rPr kumimoji="1" lang="ja-JP" altLang="en-US" dirty="0"/>
              <a:t>・何が大切か判断し、実践する力</a:t>
            </a:r>
          </a:p>
          <a:p>
            <a:r>
              <a:rPr kumimoji="1" lang="ja-JP" altLang="en-US" dirty="0"/>
              <a:t>・協力のためのコミュニケーション能力</a:t>
            </a:r>
          </a:p>
          <a:p>
            <a:r>
              <a:rPr kumimoji="1" lang="ja-JP" altLang="en-US" dirty="0"/>
              <a:t>　などが大事なんですよ。</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106</a:t>
            </a:fld>
            <a:endParaRPr kumimoji="1" lang="ja-JP" altLang="en-US"/>
          </a:p>
        </p:txBody>
      </p:sp>
    </p:spTree>
    <p:extLst>
      <p:ext uri="{BB962C8B-B14F-4D97-AF65-F5344CB8AC3E}">
        <p14:creationId xmlns:p14="http://schemas.microsoft.com/office/powerpoint/2010/main" val="3433283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さて、みんなはどっちだと思ったかな？</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答えはこの通り。</a:t>
            </a: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「こどもでも遠慮はいらないのです」</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こどもにだって世界を変えていく力はあるのです。</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あなたが今まで、特になあ～んにも取り組めていなかったとしたら、目の前に重要な問題があるのに、気づいてこなかったということです。</a:t>
            </a: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今日の勉強をきっかけに、みなさんが自分が住む地域はもちろん、世界全体にも目を向けて、ＳＤＧｓという地球的な問題に興味や関心を深めてもらえたら、うれしいです。</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今日は一緒に考えてくれて、ありがとうございました。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107</a:t>
            </a:fld>
            <a:endParaRPr kumimoji="1" lang="ja-JP" altLang="en-US"/>
          </a:p>
        </p:txBody>
      </p:sp>
    </p:spTree>
    <p:extLst>
      <p:ext uri="{BB962C8B-B14F-4D97-AF65-F5344CB8AC3E}">
        <p14:creationId xmlns:p14="http://schemas.microsoft.com/office/powerpoint/2010/main" val="1896202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108</a:t>
            </a:fld>
            <a:endParaRPr kumimoji="1" lang="ja-JP" altLang="en-US"/>
          </a:p>
        </p:txBody>
      </p:sp>
    </p:spTree>
    <p:extLst>
      <p:ext uri="{BB962C8B-B14F-4D97-AF65-F5344CB8AC3E}">
        <p14:creationId xmlns:p14="http://schemas.microsoft.com/office/powerpoint/2010/main" val="191130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日本に舞台を移します。皆さん社会科で縄文時代って習いましたか？</a:t>
            </a:r>
          </a:p>
          <a:p>
            <a:r>
              <a:rPr kumimoji="1" lang="ja-JP" altLang="en-US" sz="1200" dirty="0">
                <a:latin typeface="メイリオ" panose="020B0604030504040204" pitchFamily="50" charset="-128"/>
                <a:ea typeface="メイリオ" panose="020B0604030504040204" pitchFamily="50" charset="-128"/>
              </a:rPr>
              <a:t>大体今から</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万５千年から</a:t>
            </a:r>
            <a:r>
              <a:rPr kumimoji="1" lang="en-US" altLang="ja-JP" sz="1200" dirty="0">
                <a:latin typeface="メイリオ" panose="020B0604030504040204" pitchFamily="50" charset="-128"/>
                <a:ea typeface="メイリオ" panose="020B0604030504040204" pitchFamily="50" charset="-128"/>
              </a:rPr>
              <a:t>2800</a:t>
            </a:r>
            <a:r>
              <a:rPr kumimoji="1" lang="ja-JP" altLang="en-US" sz="1200" dirty="0">
                <a:latin typeface="メイリオ" panose="020B0604030504040204" pitchFamily="50" charset="-128"/>
                <a:ea typeface="メイリオ" panose="020B0604030504040204" pitchFamily="50" charset="-128"/>
              </a:rPr>
              <a:t>年ぐらい前の時代です。</a:t>
            </a:r>
          </a:p>
          <a:p>
            <a:r>
              <a:rPr kumimoji="1" lang="ja-JP" altLang="en-US" sz="1200" dirty="0">
                <a:latin typeface="メイリオ" panose="020B0604030504040204" pitchFamily="50" charset="-128"/>
                <a:ea typeface="メイリオ" panose="020B0604030504040204" pitchFamily="50" charset="-128"/>
              </a:rPr>
              <a:t>これが骨から復元された縄文人の女性の顔です。</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（どうですか？誰かに似てる？お母さん？）</a:t>
            </a:r>
          </a:p>
          <a:p>
            <a:r>
              <a:rPr kumimoji="1" lang="ja-JP" altLang="en-US" sz="1200" dirty="0">
                <a:latin typeface="メイリオ" panose="020B0604030504040204" pitchFamily="50" charset="-128"/>
                <a:ea typeface="メイリオ" panose="020B0604030504040204" pitchFamily="50" charset="-128"/>
              </a:rPr>
              <a:t>現代人の顔に近いよね。</a:t>
            </a:r>
            <a:endParaRPr kumimoji="1" lang="en-US" altLang="ja-JP" sz="1200" dirty="0">
              <a:solidFill>
                <a:srgbClr val="FF0000"/>
              </a:solidFill>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では現代人の顔を見てみましょう。なかなかいい男だと思いません？</a:t>
            </a:r>
            <a:endParaRPr kumimoji="1"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5</a:t>
            </a:fld>
            <a:endParaRPr kumimoji="1" lang="ja-JP" altLang="en-US"/>
          </a:p>
        </p:txBody>
      </p:sp>
    </p:spTree>
    <p:extLst>
      <p:ext uri="{BB962C8B-B14F-4D97-AF65-F5344CB8AC3E}">
        <p14:creationId xmlns:p14="http://schemas.microsoft.com/office/powerpoint/2010/main" val="342198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縄文時代の初めに大変なことが起こりました。</a:t>
            </a:r>
          </a:p>
          <a:p>
            <a:r>
              <a:rPr kumimoji="1" lang="ja-JP" altLang="en-US" sz="1200" dirty="0">
                <a:latin typeface="メイリオ" panose="020B0604030504040204" pitchFamily="50" charset="-128"/>
                <a:ea typeface="メイリオ" panose="020B0604030504040204" pitchFamily="50" charset="-128"/>
              </a:rPr>
              <a:t>環境の変化によって大型の動物が減ってしまい、食糧危機になってしまったのです。</a:t>
            </a:r>
          </a:p>
          <a:p>
            <a:r>
              <a:rPr kumimoji="1" lang="ja-JP" altLang="en-US" sz="1200" dirty="0">
                <a:latin typeface="メイリオ" panose="020B0604030504040204" pitchFamily="50" charset="-128"/>
                <a:ea typeface="メイリオ" panose="020B0604030504040204" pitchFamily="50" charset="-128"/>
              </a:rPr>
              <a:t>そこで活躍したのがこの土器、縄文式土器です。 </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土器で何ができたと思いますか？</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6</a:t>
            </a:fld>
            <a:endParaRPr kumimoji="1" lang="ja-JP" altLang="en-US"/>
          </a:p>
        </p:txBody>
      </p:sp>
    </p:spTree>
    <p:extLst>
      <p:ext uri="{BB962C8B-B14F-4D97-AF65-F5344CB8AC3E}">
        <p14:creationId xmlns:p14="http://schemas.microsoft.com/office/powerpoint/2010/main" val="366932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手島</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これはなんだか知っていますか？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松尾</a:t>
            </a:r>
            <a:r>
              <a:rPr kumimoji="1" lang="en-US" altLang="ja-JP" sz="1200" dirty="0">
                <a:solidFill>
                  <a:srgbClr val="0000FF"/>
                </a:solidFill>
                <a:latin typeface="メイリオ" panose="020B0604030504040204" pitchFamily="50" charset="-128"/>
                <a:ea typeface="メイリオ" panose="020B0604030504040204" pitchFamily="50" charset="-128"/>
              </a:rPr>
              <a:t>	</a:t>
            </a:r>
            <a:r>
              <a:rPr kumimoji="1" lang="ja-JP" altLang="en-US" sz="1200" dirty="0">
                <a:solidFill>
                  <a:srgbClr val="0000FF"/>
                </a:solidFill>
                <a:latin typeface="メイリオ" panose="020B0604030504040204" pitchFamily="50" charset="-128"/>
                <a:ea typeface="メイリオ" panose="020B0604030504040204" pitchFamily="50" charset="-128"/>
              </a:rPr>
              <a:t>貝塚ですか？</a:t>
            </a:r>
            <a:endParaRPr kumimoji="1" lang="ja-JP" altLang="en-US"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そうです、貝塚です。</a:t>
            </a:r>
            <a:endParaRPr kumimoji="1" lang="en-US" altLang="ja-JP" sz="1200" dirty="0">
              <a:solidFill>
                <a:srgbClr val="FF0000"/>
              </a:solidFill>
              <a:latin typeface="メイリオ" panose="020B0604030504040204" pitchFamily="50" charset="-128"/>
              <a:ea typeface="メイリオ" panose="020B0604030504040204" pitchFamily="50" charset="-128"/>
            </a:endParaRPr>
          </a:p>
          <a:p>
            <a:r>
              <a:rPr kumimoji="1" lang="en-US" altLang="ja-JP" sz="1200" dirty="0">
                <a:solidFill>
                  <a:srgbClr val="FF0000"/>
                </a:solidFill>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この貝はシオフキという貝だそうですが、</a:t>
            </a:r>
          </a:p>
          <a:p>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大量の貝を食べる習慣があった証拠ですね。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7</a:t>
            </a:fld>
            <a:endParaRPr kumimoji="1" lang="ja-JP" altLang="en-US"/>
          </a:p>
        </p:txBody>
      </p:sp>
    </p:spTree>
    <p:extLst>
      <p:ext uri="{BB962C8B-B14F-4D97-AF65-F5344CB8AC3E}">
        <p14:creationId xmlns:p14="http://schemas.microsoft.com/office/powerpoint/2010/main" val="283730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弥生時代にも稲作が始まり食りょう危機を克服できましたね！</a:t>
            </a:r>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8</a:t>
            </a:fld>
            <a:endParaRPr kumimoji="1" lang="ja-JP" altLang="en-US"/>
          </a:p>
        </p:txBody>
      </p:sp>
    </p:spTree>
    <p:extLst>
      <p:ext uri="{BB962C8B-B14F-4D97-AF65-F5344CB8AC3E}">
        <p14:creationId xmlns:p14="http://schemas.microsoft.com/office/powerpoint/2010/main" val="394441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人口が増えても、農業も発展させ、食りょう危機を克服できましたね！</a:t>
            </a:r>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9</a:t>
            </a:fld>
            <a:endParaRPr kumimoji="1" lang="ja-JP" altLang="en-US"/>
          </a:p>
        </p:txBody>
      </p:sp>
    </p:spTree>
    <p:extLst>
      <p:ext uri="{BB962C8B-B14F-4D97-AF65-F5344CB8AC3E}">
        <p14:creationId xmlns:p14="http://schemas.microsoft.com/office/powerpoint/2010/main" val="215664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46959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92385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59605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 スライドと画像">
    <p:spTree>
      <p:nvGrpSpPr>
        <p:cNvPr id="1" name=""/>
        <p:cNvGrpSpPr/>
        <p:nvPr/>
      </p:nvGrpSpPr>
      <p:grpSpPr>
        <a:xfrm>
          <a:off x="0" y="0"/>
          <a:ext cx="0" cy="0"/>
          <a:chOff x="0" y="0"/>
          <a:chExt cx="0" cy="0"/>
        </a:xfrm>
      </p:grpSpPr>
      <p:sp>
        <p:nvSpPr>
          <p:cNvPr id="36" name="図プレースホルダー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92996" y="124957"/>
            <a:ext cx="8958010"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662" baseline="0" dirty="0">
                <a:ea typeface="Meiryo UI" panose="020B0604030504040204" pitchFamily="50" charset="-128"/>
              </a:defRPr>
            </a:lvl1pPr>
          </a:lstStyle>
          <a:p>
            <a:pPr marL="211021" lvl="0" indent="-211021" algn="ctr" rtl="0"/>
            <a:r>
              <a:rPr lang="ja-JP" altLang="en-US" noProof="0"/>
              <a:t>画像の挿入</a:t>
            </a:r>
          </a:p>
        </p:txBody>
      </p:sp>
      <p:sp>
        <p:nvSpPr>
          <p:cNvPr id="8" name="フリーフォーム:図形 7">
            <a:extLst>
              <a:ext uri="{FF2B5EF4-FFF2-40B4-BE49-F238E27FC236}">
                <a16:creationId xmlns:a16="http://schemas.microsoft.com/office/drawing/2014/main" id="{1E99C6B2-05CE-48A7-8696-CEC64BE74DF5}"/>
              </a:ext>
            </a:extLst>
          </p:cNvPr>
          <p:cNvSpPr/>
          <p:nvPr userDrawn="1"/>
        </p:nvSpPr>
        <p:spPr>
          <a:xfrm>
            <a:off x="-1" y="0"/>
            <a:ext cx="9144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62" baseline="0" noProof="0">
              <a:solidFill>
                <a:schemeClr val="tx1"/>
              </a:solidFill>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4" y="5603181"/>
            <a:ext cx="6858000" cy="322524"/>
          </a:xfrm>
        </p:spPr>
        <p:txBody>
          <a:bodyPr vert="horz" lIns="91440" tIns="45720" rIns="91440" bIns="45720" rtlCol="0">
            <a:spAutoFit/>
          </a:bodyPr>
          <a:lstStyle>
            <a:lvl1pPr marL="0" indent="0">
              <a:buNone/>
              <a:defRPr lang="en-GB" sz="1662" baseline="0" dirty="0">
                <a:solidFill>
                  <a:schemeClr val="accent2">
                    <a:lumMod val="50000"/>
                  </a:schemeClr>
                </a:solidFill>
                <a:latin typeface="Meiryo UI" panose="020B0604030504040204" pitchFamily="50" charset="-128"/>
                <a:ea typeface="Meiryo UI" panose="020B0604030504040204" pitchFamily="50" charset="-128"/>
              </a:defRPr>
            </a:lvl1pPr>
          </a:lstStyle>
          <a:p>
            <a:pPr marL="211021" lvl="0" indent="-211021" rtl="0"/>
            <a:r>
              <a:rPr lang="ja-JP" altLang="en-US" noProof="0"/>
              <a:t>サブタイトル</a:t>
            </a:r>
          </a:p>
        </p:txBody>
      </p:sp>
      <p:sp>
        <p:nvSpPr>
          <p:cNvPr id="2" name="タイトル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4" y="4948262"/>
            <a:ext cx="7955280" cy="654923"/>
          </a:xfrm>
        </p:spPr>
        <p:txBody>
          <a:bodyPr vert="horz" lIns="91440" tIns="45720" rIns="91440" bIns="45720" rtlCol="0" anchor="b">
            <a:spAutoFit/>
          </a:bodyPr>
          <a:lstStyle>
            <a:lvl1pPr>
              <a:defRPr lang="en-GB" sz="4062" b="1" baseline="0" dirty="0">
                <a:solidFill>
                  <a:schemeClr val="tx1">
                    <a:lumMod val="75000"/>
                    <a:lumOff val="25000"/>
                  </a:schemeClr>
                </a:solidFill>
                <a:latin typeface="Meiryo UI" panose="020B0604030504040204" pitchFamily="50" charset="-128"/>
                <a:ea typeface="Meiryo UI" panose="020B0604030504040204" pitchFamily="50" charset="-128"/>
              </a:defRPr>
            </a:lvl1pPr>
          </a:lstStyle>
          <a:p>
            <a:pPr marL="0" lvl="0" rtl="0"/>
            <a:r>
              <a:rPr lang="ja-JP" altLang="en-US" noProof="0"/>
              <a:t>タイトル</a:t>
            </a:r>
          </a:p>
        </p:txBody>
      </p:sp>
    </p:spTree>
    <p:extLst>
      <p:ext uri="{BB962C8B-B14F-4D97-AF65-F5344CB8AC3E}">
        <p14:creationId xmlns:p14="http://schemas.microsoft.com/office/powerpoint/2010/main" val="291615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画像（横長）">
    <p:spTree>
      <p:nvGrpSpPr>
        <p:cNvPr id="1" name=""/>
        <p:cNvGrpSpPr/>
        <p:nvPr/>
      </p:nvGrpSpPr>
      <p:grpSpPr>
        <a:xfrm>
          <a:off x="0" y="0"/>
          <a:ext cx="0" cy="0"/>
          <a:chOff x="0" y="0"/>
          <a:chExt cx="0" cy="0"/>
        </a:xfrm>
      </p:grpSpPr>
      <p:sp>
        <p:nvSpPr>
          <p:cNvPr id="21" name="タイトルテキスト"/>
          <p:cNvSpPr txBox="1">
            <a:spLocks noGrp="1"/>
          </p:cNvSpPr>
          <p:nvPr>
            <p:ph type="title"/>
          </p:nvPr>
        </p:nvSpPr>
        <p:spPr>
          <a:xfrm>
            <a:off x="830461" y="4777383"/>
            <a:ext cx="7483078" cy="1062633"/>
          </a:xfrm>
          <a:prstGeom prst="rect">
            <a:avLst/>
          </a:prstGeom>
        </p:spPr>
        <p:txBody>
          <a:bodyPr/>
          <a:lstStyle/>
          <a:p>
            <a:r>
              <a:t>タイトルテキスト</a:t>
            </a:r>
          </a:p>
        </p:txBody>
      </p:sp>
      <p:sp>
        <p:nvSpPr>
          <p:cNvPr id="22" name="本文レベル1…"/>
          <p:cNvSpPr txBox="1">
            <a:spLocks noGrp="1"/>
          </p:cNvSpPr>
          <p:nvPr>
            <p:ph type="body" sz="quarter" idx="1"/>
          </p:nvPr>
        </p:nvSpPr>
        <p:spPr>
          <a:xfrm>
            <a:off x="830461" y="5893594"/>
            <a:ext cx="748307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10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47144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94058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56965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36949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172459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71707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40311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6C2C56-A099-4FCD-8D2F-26C00B1AE606}" type="datetimeFigureOut">
              <a:rPr kumimoji="1" lang="ja-JP" altLang="en-US" smtClean="0"/>
              <a:t>2020/6/18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73131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C2C56-A099-4FCD-8D2F-26C00B1AE606}" type="datetimeFigureOut">
              <a:rPr kumimoji="1" lang="ja-JP" altLang="en-US" smtClean="0"/>
              <a:t>2020/6/18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02704178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2"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7.png"/><Relationship Id="rId4" Type="http://schemas.openxmlformats.org/officeDocument/2006/relationships/image" Target="../media/image46.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プレースホルダー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2" name="タイトル 3">
            <a:extLst>
              <a:ext uri="{FF2B5EF4-FFF2-40B4-BE49-F238E27FC236}">
                <a16:creationId xmlns:a16="http://schemas.microsoft.com/office/drawing/2014/main" id="{C2DBA220-29C7-4CE5-8D62-C87E35BE0F99}"/>
              </a:ext>
            </a:extLst>
          </p:cNvPr>
          <p:cNvSpPr>
            <a:spLocks noGrp="1"/>
          </p:cNvSpPr>
          <p:nvPr>
            <p:ph type="ctrTitle"/>
          </p:nvPr>
        </p:nvSpPr>
        <p:spPr>
          <a:xfrm>
            <a:off x="290373" y="4841726"/>
            <a:ext cx="8192193" cy="654923"/>
          </a:xfrm>
        </p:spPr>
        <p:txBody>
          <a:bodyPr/>
          <a:lstStyle/>
          <a:p>
            <a:pPr algn="ctr"/>
            <a:r>
              <a:rPr kumimoji="1" lang="ja-JP" altLang="en-US" dirty="0"/>
              <a:t> 　　　　　　　ってなんだろう</a:t>
            </a:r>
            <a:r>
              <a:rPr kumimoji="1" lang="en-US" altLang="ja-JP" dirty="0"/>
              <a:t>?</a:t>
            </a:r>
            <a:endParaRPr kumimoji="1" lang="ja-JP" altLang="en-US" dirty="0"/>
          </a:p>
        </p:txBody>
      </p:sp>
      <p:sp>
        <p:nvSpPr>
          <p:cNvPr id="13" name="正方形/長方形 12">
            <a:extLst>
              <a:ext uri="{FF2B5EF4-FFF2-40B4-BE49-F238E27FC236}">
                <a16:creationId xmlns:a16="http://schemas.microsoft.com/office/drawing/2014/main" id="{525250BB-7832-4726-BC1D-49FD154B564E}"/>
              </a:ext>
            </a:extLst>
          </p:cNvPr>
          <p:cNvSpPr/>
          <p:nvPr/>
        </p:nvSpPr>
        <p:spPr>
          <a:xfrm>
            <a:off x="1393621" y="4428001"/>
            <a:ext cx="2759089" cy="1200329"/>
          </a:xfrm>
          <a:prstGeom prst="rect">
            <a:avLst/>
          </a:prstGeom>
        </p:spPr>
        <p:txBody>
          <a:bodyPr wrap="none">
            <a:spAutoFit/>
          </a:bodyPr>
          <a:lstStyle/>
          <a:p>
            <a:r>
              <a:rPr kumimoji="1" lang="en-US" altLang="ja-JP" sz="7200" b="1" dirty="0">
                <a:solidFill>
                  <a:srgbClr val="00B0F0"/>
                </a:solidFill>
                <a:latin typeface="Meiryo UI" panose="020B0604030504040204" pitchFamily="50" charset="-128"/>
                <a:ea typeface="Meiryo UI" panose="020B0604030504040204" pitchFamily="50" charset="-128"/>
              </a:rPr>
              <a:t>SDGs</a:t>
            </a:r>
            <a:endParaRPr lang="ja-JP" altLang="en-US" sz="7200" b="1"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B0DD2040-411F-42D2-93A1-2AC1BCD7AB7E}"/>
              </a:ext>
            </a:extLst>
          </p:cNvPr>
          <p:cNvSpPr txBox="1"/>
          <p:nvPr/>
        </p:nvSpPr>
        <p:spPr>
          <a:xfrm>
            <a:off x="1503426" y="4340266"/>
            <a:ext cx="2388795" cy="369332"/>
          </a:xfrm>
          <a:prstGeom prst="rect">
            <a:avLst/>
          </a:prstGeom>
          <a:noFill/>
        </p:spPr>
        <p:txBody>
          <a:bodyPr wrap="none" rtlCol="0">
            <a:spAutoFit/>
          </a:bodyPr>
          <a:lstStyle/>
          <a:p>
            <a:r>
              <a:rPr kumimoji="1" lang="ja-JP" altLang="en-US" dirty="0">
                <a:solidFill>
                  <a:srgbClr val="00B0F0"/>
                </a:solidFill>
                <a:latin typeface="Meiryo UI" panose="020B0604030504040204" pitchFamily="50" charset="-128"/>
                <a:ea typeface="Meiryo UI" panose="020B0604030504040204" pitchFamily="50" charset="-128"/>
              </a:rPr>
              <a:t>エス　　ディー　  ジー　ズ</a:t>
            </a:r>
          </a:p>
        </p:txBody>
      </p:sp>
      <p:sp>
        <p:nvSpPr>
          <p:cNvPr id="15" name="サブタイトル 2">
            <a:extLst>
              <a:ext uri="{FF2B5EF4-FFF2-40B4-BE49-F238E27FC236}">
                <a16:creationId xmlns:a16="http://schemas.microsoft.com/office/drawing/2014/main" id="{8C722D5C-C641-45E2-B943-038AB41DF60F}"/>
              </a:ext>
            </a:extLst>
          </p:cNvPr>
          <p:cNvSpPr txBox="1">
            <a:spLocks/>
          </p:cNvSpPr>
          <p:nvPr/>
        </p:nvSpPr>
        <p:spPr>
          <a:xfrm>
            <a:off x="1142999" y="5951134"/>
            <a:ext cx="6858000" cy="3416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800" dirty="0">
                <a:latin typeface="Meiryo UI" panose="020B0604030504040204" pitchFamily="50" charset="-128"/>
                <a:ea typeface="Meiryo UI" panose="020B0604030504040204" pitchFamily="50" charset="-128"/>
              </a:rPr>
              <a:t>講師：日本</a:t>
            </a:r>
            <a:r>
              <a:rPr lang="en-US" altLang="ja-JP" sz="1800" dirty="0">
                <a:latin typeface="Meiryo UI" panose="020B0604030504040204" pitchFamily="50" charset="-128"/>
                <a:ea typeface="Meiryo UI" panose="020B0604030504040204" pitchFamily="50" charset="-128"/>
              </a:rPr>
              <a:t>ESD</a:t>
            </a:r>
            <a:r>
              <a:rPr lang="ja-JP" altLang="en-US" sz="1800" dirty="0">
                <a:latin typeface="Meiryo UI" panose="020B0604030504040204" pitchFamily="50" charset="-128"/>
                <a:ea typeface="Meiryo UI" panose="020B0604030504040204" pitchFamily="50" charset="-128"/>
              </a:rPr>
              <a:t>学会副会長　手島利夫（てじま・としお）</a:t>
            </a:r>
          </a:p>
        </p:txBody>
      </p:sp>
    </p:spTree>
    <p:extLst>
      <p:ext uri="{BB962C8B-B14F-4D97-AF65-F5344CB8AC3E}">
        <p14:creationId xmlns:p14="http://schemas.microsoft.com/office/powerpoint/2010/main" val="308652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66BDFC5F-F767-45EC-B7BF-20A747DE1388}"/>
              </a:ext>
            </a:extLst>
          </p:cNvPr>
          <p:cNvSpPr txBox="1"/>
          <p:nvPr/>
        </p:nvSpPr>
        <p:spPr>
          <a:xfrm>
            <a:off x="0" y="61297"/>
            <a:ext cx="3570208"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水産業も発展して・・・</a:t>
            </a:r>
          </a:p>
        </p:txBody>
      </p:sp>
      <p:sp>
        <p:nvSpPr>
          <p:cNvPr id="11" name="正方形/長方形 10">
            <a:extLst>
              <a:ext uri="{FF2B5EF4-FFF2-40B4-BE49-F238E27FC236}">
                <a16:creationId xmlns:a16="http://schemas.microsoft.com/office/drawing/2014/main" id="{1764ECDE-7AB7-4801-97F5-A5D5FB610CBC}"/>
              </a:ext>
            </a:extLst>
          </p:cNvPr>
          <p:cNvSpPr/>
          <p:nvPr/>
        </p:nvSpPr>
        <p:spPr>
          <a:xfrm>
            <a:off x="0" y="541151"/>
            <a:ext cx="9108617" cy="584775"/>
          </a:xfrm>
          <a:prstGeom prst="rect">
            <a:avLst/>
          </a:prstGeom>
          <a:solidFill>
            <a:srgbClr val="FFFF00"/>
          </a:solidFill>
        </p:spPr>
        <p:txBody>
          <a:bodyPr wrap="square">
            <a:spAutoFit/>
          </a:bodyPr>
          <a:lstStyle/>
          <a:p>
            <a:r>
              <a:rPr kumimoji="1" lang="ja-JP" altLang="en-US" sz="3200" b="1" u="sng" dirty="0">
                <a:solidFill>
                  <a:srgbClr val="FF0000"/>
                </a:solidFill>
                <a:highlight>
                  <a:srgbClr val="FFFF00"/>
                </a:highlight>
                <a:latin typeface="HG丸ｺﾞｼｯｸM-PRO" panose="020F0600000000000000" pitchFamily="50" charset="-128"/>
                <a:ea typeface="HG丸ｺﾞｼｯｸM-PRO" panose="020F0600000000000000" pitchFamily="50" charset="-128"/>
              </a:rPr>
              <a:t>食りょう問題を克服</a:t>
            </a:r>
            <a:r>
              <a:rPr kumimoji="1" lang="ja-JP" altLang="en-US" sz="3200" b="1" dirty="0">
                <a:solidFill>
                  <a:srgbClr val="FF0000"/>
                </a:solidFill>
                <a:highlight>
                  <a:srgbClr val="FFFF00"/>
                </a:highlight>
                <a:latin typeface="HG丸ｺﾞｼｯｸM-PRO" panose="020F0600000000000000" pitchFamily="50" charset="-128"/>
                <a:ea typeface="HG丸ｺﾞｼｯｸM-PRO" panose="020F0600000000000000" pitchFamily="50" charset="-128"/>
              </a:rPr>
              <a:t>できた</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a:t>
            </a:r>
          </a:p>
        </p:txBody>
      </p:sp>
      <p:pic>
        <p:nvPicPr>
          <p:cNvPr id="12" name="図 11">
            <a:extLst>
              <a:ext uri="{FF2B5EF4-FFF2-40B4-BE49-F238E27FC236}">
                <a16:creationId xmlns:a16="http://schemas.microsoft.com/office/drawing/2014/main" id="{68186488-4874-495F-906B-F123B4D3C9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535772" y="1392691"/>
            <a:ext cx="8072455" cy="4466124"/>
          </a:xfrm>
          <a:prstGeom prst="rect">
            <a:avLst/>
          </a:prstGeom>
        </p:spPr>
      </p:pic>
      <p:sp>
        <p:nvSpPr>
          <p:cNvPr id="16" name="テキスト ボックス 15">
            <a:extLst>
              <a:ext uri="{FF2B5EF4-FFF2-40B4-BE49-F238E27FC236}">
                <a16:creationId xmlns:a16="http://schemas.microsoft.com/office/drawing/2014/main" id="{0CE87F57-EBAA-4326-BDB6-3866FB05EF8B}"/>
              </a:ext>
            </a:extLst>
          </p:cNvPr>
          <p:cNvSpPr txBox="1"/>
          <p:nvPr/>
        </p:nvSpPr>
        <p:spPr>
          <a:xfrm>
            <a:off x="6237386" y="5987903"/>
            <a:ext cx="2473754" cy="253916"/>
          </a:xfrm>
          <a:prstGeom prst="rect">
            <a:avLst/>
          </a:prstGeom>
          <a:noFill/>
        </p:spPr>
        <p:txBody>
          <a:bodyPr wrap="none" rtlCol="0">
            <a:spAutoFit/>
          </a:bodyPr>
          <a:lstStyle/>
          <a:p>
            <a:r>
              <a:rPr kumimoji="1" lang="ja-JP" altLang="en-US" sz="1050" dirty="0"/>
              <a:t>光文書院　社会科資料集５年Ｈ４より</a:t>
            </a:r>
          </a:p>
        </p:txBody>
      </p:sp>
    </p:spTree>
    <p:extLst>
      <p:ext uri="{BB962C8B-B14F-4D97-AF65-F5344CB8AC3E}">
        <p14:creationId xmlns:p14="http://schemas.microsoft.com/office/powerpoint/2010/main" val="691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16152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6FD3751-BEBE-46E7-8EE4-77AEE5C342C7}"/>
              </a:ext>
            </a:extLst>
          </p:cNvPr>
          <p:cNvPicPr>
            <a:picLocks noChangeAspect="1"/>
          </p:cNvPicPr>
          <p:nvPr/>
        </p:nvPicPr>
        <p:blipFill>
          <a:blip r:embed="rId2"/>
          <a:stretch>
            <a:fillRect/>
          </a:stretch>
        </p:blipFill>
        <p:spPr>
          <a:xfrm>
            <a:off x="0" y="381000"/>
            <a:ext cx="9144000" cy="6096000"/>
          </a:xfrm>
          <a:prstGeom prst="rect">
            <a:avLst/>
          </a:prstGeom>
        </p:spPr>
      </p:pic>
      <p:pic>
        <p:nvPicPr>
          <p:cNvPr id="2" name="図 1">
            <a:extLst>
              <a:ext uri="{FF2B5EF4-FFF2-40B4-BE49-F238E27FC236}">
                <a16:creationId xmlns:a16="http://schemas.microsoft.com/office/drawing/2014/main" id="{99216B1E-E558-4331-AE94-1E4386BE1EA2}"/>
              </a:ext>
            </a:extLst>
          </p:cNvPr>
          <p:cNvPicPr>
            <a:picLocks noChangeAspect="1"/>
          </p:cNvPicPr>
          <p:nvPr/>
        </p:nvPicPr>
        <p:blipFill rotWithShape="1">
          <a:blip r:embed="rId3"/>
          <a:srcRect t="19607" b="9804"/>
          <a:stretch/>
        </p:blipFill>
        <p:spPr>
          <a:xfrm>
            <a:off x="1330960" y="0"/>
            <a:ext cx="6482080" cy="6863379"/>
          </a:xfrm>
          <a:prstGeom prst="rect">
            <a:avLst/>
          </a:prstGeom>
        </p:spPr>
      </p:pic>
      <p:pic>
        <p:nvPicPr>
          <p:cNvPr id="5" name="図 4">
            <a:extLst>
              <a:ext uri="{FF2B5EF4-FFF2-40B4-BE49-F238E27FC236}">
                <a16:creationId xmlns:a16="http://schemas.microsoft.com/office/drawing/2014/main" id="{32ED88E9-AF51-4137-AAED-B306C2E02BD9}"/>
              </a:ext>
            </a:extLst>
          </p:cNvPr>
          <p:cNvPicPr>
            <a:picLocks noChangeAspect="1"/>
          </p:cNvPicPr>
          <p:nvPr/>
        </p:nvPicPr>
        <p:blipFill rotWithShape="1">
          <a:blip r:embed="rId3"/>
          <a:srcRect l="47128" t="38539" r="18639" b="44331"/>
          <a:stretch/>
        </p:blipFill>
        <p:spPr>
          <a:xfrm>
            <a:off x="0" y="-5379"/>
            <a:ext cx="9144000" cy="6863379"/>
          </a:xfrm>
          <a:prstGeom prst="rect">
            <a:avLst/>
          </a:prstGeom>
        </p:spPr>
      </p:pic>
    </p:spTree>
    <p:extLst>
      <p:ext uri="{BB962C8B-B14F-4D97-AF65-F5344CB8AC3E}">
        <p14:creationId xmlns:p14="http://schemas.microsoft.com/office/powerpoint/2010/main" val="294179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93476B-0435-4274-A2D1-069CD0C8E864}"/>
              </a:ext>
            </a:extLst>
          </p:cNvPr>
          <p:cNvPicPr>
            <a:picLocks noChangeAspect="1"/>
          </p:cNvPicPr>
          <p:nvPr/>
        </p:nvPicPr>
        <p:blipFill rotWithShape="1">
          <a:blip r:embed="rId3"/>
          <a:srcRect b="32871"/>
          <a:stretch/>
        </p:blipFill>
        <p:spPr>
          <a:xfrm>
            <a:off x="290393" y="0"/>
            <a:ext cx="8580955" cy="6592711"/>
          </a:xfrm>
          <a:prstGeom prst="rect">
            <a:avLst/>
          </a:prstGeom>
        </p:spPr>
      </p:pic>
      <p:sp>
        <p:nvSpPr>
          <p:cNvPr id="3" name="テキスト ボックス 2">
            <a:extLst>
              <a:ext uri="{FF2B5EF4-FFF2-40B4-BE49-F238E27FC236}">
                <a16:creationId xmlns:a16="http://schemas.microsoft.com/office/drawing/2014/main" id="{A12E00A5-09F7-45AF-894A-3FBA152C8FAE}"/>
              </a:ext>
            </a:extLst>
          </p:cNvPr>
          <p:cNvSpPr txBox="1"/>
          <p:nvPr/>
        </p:nvSpPr>
        <p:spPr>
          <a:xfrm>
            <a:off x="4918268" y="6491111"/>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2019</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8</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29</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Tree>
    <p:extLst>
      <p:ext uri="{BB962C8B-B14F-4D97-AF65-F5344CB8AC3E}">
        <p14:creationId xmlns:p14="http://schemas.microsoft.com/office/powerpoint/2010/main" val="22285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D31FF71-E072-4358-B900-04F6BFEF043F}"/>
              </a:ext>
            </a:extLst>
          </p:cNvPr>
          <p:cNvPicPr>
            <a:picLocks noChangeAspect="1"/>
          </p:cNvPicPr>
          <p:nvPr/>
        </p:nvPicPr>
        <p:blipFill>
          <a:blip r:embed="rId3"/>
          <a:stretch>
            <a:fillRect/>
          </a:stretch>
        </p:blipFill>
        <p:spPr>
          <a:xfrm>
            <a:off x="101600" y="182346"/>
            <a:ext cx="8940800" cy="6349012"/>
          </a:xfrm>
          <a:prstGeom prst="rect">
            <a:avLst/>
          </a:prstGeom>
        </p:spPr>
      </p:pic>
      <p:sp>
        <p:nvSpPr>
          <p:cNvPr id="4" name="テキスト ボックス 3">
            <a:extLst>
              <a:ext uri="{FF2B5EF4-FFF2-40B4-BE49-F238E27FC236}">
                <a16:creationId xmlns:a16="http://schemas.microsoft.com/office/drawing/2014/main" id="{F8AE945D-BC33-4C39-BEAB-703DAAC6AED9}"/>
              </a:ext>
            </a:extLst>
          </p:cNvPr>
          <p:cNvSpPr txBox="1"/>
          <p:nvPr/>
        </p:nvSpPr>
        <p:spPr>
          <a:xfrm>
            <a:off x="4918268" y="6491111"/>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5</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15</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Tree>
    <p:extLst>
      <p:ext uri="{BB962C8B-B14F-4D97-AF65-F5344CB8AC3E}">
        <p14:creationId xmlns:p14="http://schemas.microsoft.com/office/powerpoint/2010/main" val="19015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6594568-1252-462B-BDF0-B1FDC3980428}"/>
              </a:ext>
            </a:extLst>
          </p:cNvPr>
          <p:cNvPicPr>
            <a:picLocks noChangeAspect="1"/>
          </p:cNvPicPr>
          <p:nvPr/>
        </p:nvPicPr>
        <p:blipFill>
          <a:blip r:embed="rId2"/>
          <a:stretch>
            <a:fillRect/>
          </a:stretch>
        </p:blipFill>
        <p:spPr>
          <a:xfrm>
            <a:off x="638227" y="0"/>
            <a:ext cx="8113888" cy="6491111"/>
          </a:xfrm>
          <a:prstGeom prst="rect">
            <a:avLst/>
          </a:prstGeom>
        </p:spPr>
      </p:pic>
      <p:sp>
        <p:nvSpPr>
          <p:cNvPr id="4" name="正方形/長方形 3">
            <a:extLst>
              <a:ext uri="{FF2B5EF4-FFF2-40B4-BE49-F238E27FC236}">
                <a16:creationId xmlns:a16="http://schemas.microsoft.com/office/drawing/2014/main" id="{E63BD20C-293F-4024-A872-CD32546033E2}"/>
              </a:ext>
            </a:extLst>
          </p:cNvPr>
          <p:cNvSpPr/>
          <p:nvPr/>
        </p:nvSpPr>
        <p:spPr>
          <a:xfrm>
            <a:off x="1117881" y="6441415"/>
            <a:ext cx="450574" cy="9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E881156-86DD-4DD0-98E9-84325ADB337E}"/>
              </a:ext>
            </a:extLst>
          </p:cNvPr>
          <p:cNvSpPr txBox="1"/>
          <p:nvPr/>
        </p:nvSpPr>
        <p:spPr>
          <a:xfrm>
            <a:off x="4918268" y="6491111"/>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3</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Tree>
    <p:extLst>
      <p:ext uri="{BB962C8B-B14F-4D97-AF65-F5344CB8AC3E}">
        <p14:creationId xmlns:p14="http://schemas.microsoft.com/office/powerpoint/2010/main" val="166501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3" name="図 2">
            <a:extLst>
              <a:ext uri="{FF2B5EF4-FFF2-40B4-BE49-F238E27FC236}">
                <a16:creationId xmlns:a16="http://schemas.microsoft.com/office/drawing/2014/main" id="{F5F79FB2-581D-4322-A2E2-BBBE0D481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5922" y="2504304"/>
            <a:ext cx="2770060" cy="2770060"/>
          </a:xfrm>
          <a:prstGeom prst="rect">
            <a:avLst/>
          </a:prstGeom>
        </p:spPr>
      </p:pic>
      <p:pic>
        <p:nvPicPr>
          <p:cNvPr id="4" name="図 3">
            <a:extLst>
              <a:ext uri="{FF2B5EF4-FFF2-40B4-BE49-F238E27FC236}">
                <a16:creationId xmlns:a16="http://schemas.microsoft.com/office/drawing/2014/main" id="{5EDD891F-1F14-4DB3-8542-639A491685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2220" y="2509452"/>
            <a:ext cx="2754638" cy="2754638"/>
          </a:xfrm>
          <a:prstGeom prst="rect">
            <a:avLst/>
          </a:prstGeom>
        </p:spPr>
      </p:pic>
      <p:pic>
        <p:nvPicPr>
          <p:cNvPr id="6" name="図 5">
            <a:extLst>
              <a:ext uri="{FF2B5EF4-FFF2-40B4-BE49-F238E27FC236}">
                <a16:creationId xmlns:a16="http://schemas.microsoft.com/office/drawing/2014/main" id="{4E614CB8-7E76-4A76-857D-D5761A7C6C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142" y="2504304"/>
            <a:ext cx="2770060" cy="2770060"/>
          </a:xfrm>
          <a:prstGeom prst="rect">
            <a:avLst/>
          </a:prstGeom>
        </p:spPr>
      </p:pic>
    </p:spTree>
    <p:extLst>
      <p:ext uri="{BB962C8B-B14F-4D97-AF65-F5344CB8AC3E}">
        <p14:creationId xmlns:p14="http://schemas.microsoft.com/office/powerpoint/2010/main" val="41465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1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C7F2C890-7879-400D-B617-4A66AEE406A2}"/>
              </a:ext>
            </a:extLst>
          </p:cNvPr>
          <p:cNvSpPr txBox="1"/>
          <p:nvPr/>
        </p:nvSpPr>
        <p:spPr>
          <a:xfrm>
            <a:off x="420414" y="1098006"/>
            <a:ext cx="8723586" cy="4462760"/>
          </a:xfrm>
          <a:prstGeom prst="rect">
            <a:avLst/>
          </a:prstGeom>
          <a:noFill/>
        </p:spPr>
        <p:txBody>
          <a:bodyPr wrap="square" rtlCol="0">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　</a:t>
            </a:r>
            <a:endParaRPr kumimoji="1" lang="en-US" altLang="ja-JP" sz="32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・知らなかった　</a:t>
            </a:r>
            <a:endParaRPr kumimoji="1" lang="en-US" altLang="ja-JP" sz="36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・気づかなかった</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　</a:t>
            </a:r>
            <a:endParaRPr kumimoji="1" lang="en-US" altLang="ja-JP" sz="3600" dirty="0">
              <a:latin typeface="HG丸ｺﾞｼｯｸM-PRO" panose="020F0600000000000000" pitchFamily="50" charset="-128"/>
              <a:ea typeface="HG丸ｺﾞｼｯｸM-PRO" panose="020F0600000000000000" pitchFamily="50" charset="-128"/>
            </a:endParaRPr>
          </a:p>
          <a:p>
            <a:endParaRPr kumimoji="1" lang="en-US" altLang="ja-JP" sz="3600" dirty="0">
              <a:latin typeface="HG丸ｺﾞｼｯｸM-PRO" panose="020F0600000000000000" pitchFamily="50" charset="-128"/>
              <a:ea typeface="HG丸ｺﾞｼｯｸM-PRO" panose="020F0600000000000000" pitchFamily="50" charset="-128"/>
            </a:endParaRPr>
          </a:p>
          <a:p>
            <a:endParaRPr kumimoji="1" lang="en-US" altLang="ja-JP" sz="3600"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r>
              <a:rPr kumimoji="1" lang="ja-JP" altLang="en-US" sz="3600" dirty="0">
                <a:solidFill>
                  <a:schemeClr val="accent1">
                    <a:lumMod val="75000"/>
                  </a:schemeClr>
                </a:solidFill>
                <a:latin typeface="HG丸ｺﾞｼｯｸM-PRO" panose="020F0600000000000000" pitchFamily="50" charset="-128"/>
                <a:ea typeface="HG丸ｺﾞｼｯｸM-PRO" panose="020F0600000000000000" pitchFamily="50" charset="-128"/>
              </a:rPr>
              <a:t>・問題に気づく力、そして学ぶ力</a:t>
            </a:r>
            <a:endParaRPr kumimoji="1" lang="en-US" altLang="ja-JP" sz="3600"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r>
              <a:rPr kumimoji="1" lang="ja-JP" altLang="en-US" sz="3600" dirty="0">
                <a:solidFill>
                  <a:schemeClr val="accent6"/>
                </a:solidFill>
                <a:latin typeface="HG丸ｺﾞｼｯｸM-PRO" panose="020F0600000000000000" pitchFamily="50" charset="-128"/>
                <a:ea typeface="HG丸ｺﾞｼｯｸM-PRO" panose="020F0600000000000000" pitchFamily="50" charset="-128"/>
              </a:rPr>
              <a:t>・何が大切か判断し、実践する力</a:t>
            </a:r>
            <a:endParaRPr kumimoji="1" lang="en-US" altLang="ja-JP" sz="3600" dirty="0">
              <a:solidFill>
                <a:schemeClr val="accent6"/>
              </a:solidFill>
              <a:latin typeface="HG丸ｺﾞｼｯｸM-PRO" panose="020F0600000000000000" pitchFamily="50" charset="-128"/>
              <a:ea typeface="HG丸ｺﾞｼｯｸM-PRO" panose="020F0600000000000000" pitchFamily="50" charset="-128"/>
            </a:endParaRPr>
          </a:p>
          <a:p>
            <a:r>
              <a:rPr kumimoji="1" lang="ja-JP" altLang="en-US" sz="3600" dirty="0">
                <a:solidFill>
                  <a:srgbClr val="FF0000"/>
                </a:solidFill>
                <a:latin typeface="HG丸ｺﾞｼｯｸM-PRO" panose="020F0600000000000000" pitchFamily="50" charset="-128"/>
                <a:ea typeface="HG丸ｺﾞｼｯｸM-PRO" panose="020F0600000000000000" pitchFamily="50" charset="-128"/>
              </a:rPr>
              <a:t>・協力のためのコミュニケーション能力</a:t>
            </a:r>
            <a:endParaRPr kumimoji="1" lang="en-US" altLang="ja-JP" sz="3600"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3574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1000"/>
                                        <p:tgtEl>
                                          <p:spTgt spid="12">
                                            <p:txEl>
                                              <p:pRg st="2" end="2"/>
                                            </p:txEl>
                                          </p:spTgt>
                                        </p:tgtEl>
                                      </p:cBhvr>
                                    </p:animEffect>
                                    <p:anim calcmode="lin" valueType="num">
                                      <p:cBhvr>
                                        <p:cTn id="1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animEffect transition="in" filter="fade">
                                      <p:cBhvr>
                                        <p:cTn id="25" dur="1000"/>
                                        <p:tgtEl>
                                          <p:spTgt spid="12">
                                            <p:txEl>
                                              <p:pRg st="5" end="5"/>
                                            </p:txEl>
                                          </p:spTgt>
                                        </p:tgtEl>
                                      </p:cBhvr>
                                    </p:animEffect>
                                    <p:anim calcmode="lin" valueType="num">
                                      <p:cBhvr>
                                        <p:cTn id="26"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fade">
                                      <p:cBhvr>
                                        <p:cTn id="32" dur="1000"/>
                                        <p:tgtEl>
                                          <p:spTgt spid="12">
                                            <p:txEl>
                                              <p:pRg st="6" end="6"/>
                                            </p:txEl>
                                          </p:spTgt>
                                        </p:tgtEl>
                                      </p:cBhvr>
                                    </p:animEffect>
                                    <p:anim calcmode="lin" valueType="num">
                                      <p:cBhvr>
                                        <p:cTn id="33"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Effect transition="in" filter="fade">
                                      <p:cBhvr>
                                        <p:cTn id="39" dur="1000"/>
                                        <p:tgtEl>
                                          <p:spTgt spid="12">
                                            <p:txEl>
                                              <p:pRg st="7" end="7"/>
                                            </p:txEl>
                                          </p:spTgt>
                                        </p:tgtEl>
                                      </p:cBhvr>
                                    </p:animEffect>
                                    <p:anim calcmode="lin" valueType="num">
                                      <p:cBhvr>
                                        <p:cTn id="40"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æµ·ãããªã¼ç´ æãã®ç»åæ¤ç´¢çµæ"/>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7F896C7-0FBE-443F-A4DE-9CC6FFE5E396}"/>
              </a:ext>
            </a:extLst>
          </p:cNvPr>
          <p:cNvSpPr txBox="1"/>
          <p:nvPr/>
        </p:nvSpPr>
        <p:spPr>
          <a:xfrm>
            <a:off x="799427" y="2159182"/>
            <a:ext cx="7545146" cy="646331"/>
          </a:xfrm>
          <a:prstGeom prst="rect">
            <a:avLst/>
          </a:prstGeom>
          <a:noFill/>
        </p:spPr>
        <p:txBody>
          <a:bodyPr wrap="square" rtlCol="0">
            <a:spAutoFit/>
          </a:bodyPr>
          <a:lstStyle/>
          <a:p>
            <a:pPr algn="ctr"/>
            <a:r>
              <a:rPr kumimoji="1" lang="ja-JP" altLang="en-US" sz="36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こどもでも、遠慮はいらないのです</a:t>
            </a:r>
            <a:endParaRPr kumimoji="1" lang="en-US" altLang="ja-JP" sz="11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7" name="サブタイトル 2">
            <a:extLst>
              <a:ext uri="{FF2B5EF4-FFF2-40B4-BE49-F238E27FC236}">
                <a16:creationId xmlns:a16="http://schemas.microsoft.com/office/drawing/2014/main" id="{A438CE2E-E110-4225-B94D-AC3A43095371}"/>
              </a:ext>
            </a:extLst>
          </p:cNvPr>
          <p:cNvSpPr txBox="1">
            <a:spLocks/>
          </p:cNvSpPr>
          <p:nvPr/>
        </p:nvSpPr>
        <p:spPr>
          <a:xfrm>
            <a:off x="1142999" y="5951134"/>
            <a:ext cx="6858000" cy="3416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800" dirty="0">
                <a:solidFill>
                  <a:schemeClr val="accent2">
                    <a:lumMod val="50000"/>
                  </a:schemeClr>
                </a:solidFill>
                <a:latin typeface="Meiryo UI" panose="020B0604030504040204" pitchFamily="50" charset="-128"/>
                <a:ea typeface="Meiryo UI" panose="020B0604030504040204" pitchFamily="50" charset="-128"/>
              </a:rPr>
              <a:t>講師：日本</a:t>
            </a:r>
            <a:r>
              <a:rPr lang="en-US" altLang="ja-JP" sz="1800" dirty="0">
                <a:solidFill>
                  <a:schemeClr val="accent2">
                    <a:lumMod val="50000"/>
                  </a:schemeClr>
                </a:solidFill>
                <a:latin typeface="Meiryo UI" panose="020B0604030504040204" pitchFamily="50" charset="-128"/>
                <a:ea typeface="Meiryo UI" panose="020B0604030504040204" pitchFamily="50" charset="-128"/>
              </a:rPr>
              <a:t>ESD</a:t>
            </a:r>
            <a:r>
              <a:rPr lang="ja-JP" altLang="en-US" sz="1800" dirty="0">
                <a:solidFill>
                  <a:schemeClr val="accent2">
                    <a:lumMod val="50000"/>
                  </a:schemeClr>
                </a:solidFill>
                <a:latin typeface="Meiryo UI" panose="020B0604030504040204" pitchFamily="50" charset="-128"/>
                <a:ea typeface="Meiryo UI" panose="020B0604030504040204" pitchFamily="50" charset="-128"/>
              </a:rPr>
              <a:t>学会副会長　手島利夫（てじま・としお）</a:t>
            </a:r>
          </a:p>
        </p:txBody>
      </p:sp>
    </p:spTree>
    <p:extLst>
      <p:ext uri="{BB962C8B-B14F-4D97-AF65-F5344CB8AC3E}">
        <p14:creationId xmlns:p14="http://schemas.microsoft.com/office/powerpoint/2010/main" val="25042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プレースホルダー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2" name="タイトル 3">
            <a:extLst>
              <a:ext uri="{FF2B5EF4-FFF2-40B4-BE49-F238E27FC236}">
                <a16:creationId xmlns:a16="http://schemas.microsoft.com/office/drawing/2014/main" id="{366A8D0C-7D1E-4D67-8E8A-906F98B35DEA}"/>
              </a:ext>
            </a:extLst>
          </p:cNvPr>
          <p:cNvSpPr>
            <a:spLocks noGrp="1"/>
          </p:cNvSpPr>
          <p:nvPr>
            <p:ph type="ctrTitle"/>
          </p:nvPr>
        </p:nvSpPr>
        <p:spPr>
          <a:xfrm>
            <a:off x="290373" y="4841726"/>
            <a:ext cx="8192193" cy="654923"/>
          </a:xfrm>
        </p:spPr>
        <p:txBody>
          <a:bodyPr/>
          <a:lstStyle/>
          <a:p>
            <a:pPr algn="ctr"/>
            <a:r>
              <a:rPr kumimoji="1" lang="ja-JP" altLang="en-US" dirty="0"/>
              <a:t> 　　　　　　　ってなんだろう</a:t>
            </a:r>
            <a:r>
              <a:rPr kumimoji="1" lang="en-US" altLang="ja-JP" dirty="0"/>
              <a:t>?</a:t>
            </a:r>
            <a:endParaRPr kumimoji="1" lang="ja-JP" altLang="en-US" dirty="0"/>
          </a:p>
        </p:txBody>
      </p:sp>
      <p:sp>
        <p:nvSpPr>
          <p:cNvPr id="23" name="正方形/長方形 22">
            <a:extLst>
              <a:ext uri="{FF2B5EF4-FFF2-40B4-BE49-F238E27FC236}">
                <a16:creationId xmlns:a16="http://schemas.microsoft.com/office/drawing/2014/main" id="{8E8168DB-C24C-496B-9CD0-55A410E851B8}"/>
              </a:ext>
            </a:extLst>
          </p:cNvPr>
          <p:cNvSpPr/>
          <p:nvPr/>
        </p:nvSpPr>
        <p:spPr>
          <a:xfrm>
            <a:off x="1393621" y="4428001"/>
            <a:ext cx="2759089" cy="1200329"/>
          </a:xfrm>
          <a:prstGeom prst="rect">
            <a:avLst/>
          </a:prstGeom>
        </p:spPr>
        <p:txBody>
          <a:bodyPr wrap="none">
            <a:spAutoFit/>
          </a:bodyPr>
          <a:lstStyle/>
          <a:p>
            <a:r>
              <a:rPr kumimoji="1" lang="en-US" altLang="ja-JP" sz="7200" b="1" dirty="0">
                <a:solidFill>
                  <a:srgbClr val="00B0F0"/>
                </a:solidFill>
                <a:latin typeface="Meiryo UI" panose="020B0604030504040204" pitchFamily="50" charset="-128"/>
                <a:ea typeface="Meiryo UI" panose="020B0604030504040204" pitchFamily="50" charset="-128"/>
              </a:rPr>
              <a:t>SDGs</a:t>
            </a:r>
            <a:endParaRPr lang="ja-JP" altLang="en-US" sz="7200"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B7D283A0-919C-4A65-8D59-65530CCE03A4}"/>
              </a:ext>
            </a:extLst>
          </p:cNvPr>
          <p:cNvSpPr txBox="1"/>
          <p:nvPr/>
        </p:nvSpPr>
        <p:spPr>
          <a:xfrm>
            <a:off x="1503426" y="4340266"/>
            <a:ext cx="2388795" cy="369332"/>
          </a:xfrm>
          <a:prstGeom prst="rect">
            <a:avLst/>
          </a:prstGeom>
          <a:noFill/>
        </p:spPr>
        <p:txBody>
          <a:bodyPr wrap="none" rtlCol="0">
            <a:spAutoFit/>
          </a:bodyPr>
          <a:lstStyle/>
          <a:p>
            <a:r>
              <a:rPr kumimoji="1" lang="ja-JP" altLang="en-US" dirty="0">
                <a:solidFill>
                  <a:srgbClr val="00B0F0"/>
                </a:solidFill>
                <a:latin typeface="Meiryo UI" panose="020B0604030504040204" pitchFamily="50" charset="-128"/>
                <a:ea typeface="Meiryo UI" panose="020B0604030504040204" pitchFamily="50" charset="-128"/>
              </a:rPr>
              <a:t>エス　　ディー　  ジー　ズ</a:t>
            </a:r>
          </a:p>
        </p:txBody>
      </p:sp>
      <p:sp>
        <p:nvSpPr>
          <p:cNvPr id="9" name="サブタイトル 2">
            <a:extLst>
              <a:ext uri="{FF2B5EF4-FFF2-40B4-BE49-F238E27FC236}">
                <a16:creationId xmlns:a16="http://schemas.microsoft.com/office/drawing/2014/main" id="{55F71EF3-EC66-48AA-A26F-DF2CEACDD64C}"/>
              </a:ext>
            </a:extLst>
          </p:cNvPr>
          <p:cNvSpPr txBox="1">
            <a:spLocks/>
          </p:cNvSpPr>
          <p:nvPr/>
        </p:nvSpPr>
        <p:spPr>
          <a:xfrm>
            <a:off x="1142999" y="6391411"/>
            <a:ext cx="6858000" cy="341632"/>
          </a:xfrm>
          <a:prstGeom prst="rect">
            <a:avLst/>
          </a:prstGeom>
        </p:spPr>
        <p:txBody>
          <a:bodyPr vert="horz"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kumimoji="1" lang="en-GB" sz="1662" kern="1200" baseline="0" dirty="0">
                <a:solidFill>
                  <a:schemeClr val="accent2">
                    <a:lumMod val="50000"/>
                  </a:schemeClr>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zh-CN" altLang="en-US" sz="1800" dirty="0">
                <a:solidFill>
                  <a:schemeClr val="tx1"/>
                </a:solidFill>
              </a:rPr>
              <a:t>企画制作　朝日</a:t>
            </a:r>
            <a:r>
              <a:rPr lang="ja-JP" altLang="en-US" sz="1800" dirty="0">
                <a:solidFill>
                  <a:schemeClr val="tx1"/>
                </a:solidFill>
              </a:rPr>
              <a:t>学生新聞社　　協力　日本</a:t>
            </a:r>
            <a:r>
              <a:rPr lang="en-US" altLang="ja-JP" sz="1800" dirty="0">
                <a:solidFill>
                  <a:schemeClr val="tx1"/>
                </a:solidFill>
              </a:rPr>
              <a:t>ESD</a:t>
            </a:r>
            <a:r>
              <a:rPr lang="ja-JP" altLang="en-US" sz="1800" dirty="0">
                <a:solidFill>
                  <a:schemeClr val="tx1"/>
                </a:solidFill>
              </a:rPr>
              <a:t>学会</a:t>
            </a:r>
          </a:p>
        </p:txBody>
      </p:sp>
      <p:sp>
        <p:nvSpPr>
          <p:cNvPr id="10" name="サブタイトル 2">
            <a:extLst>
              <a:ext uri="{FF2B5EF4-FFF2-40B4-BE49-F238E27FC236}">
                <a16:creationId xmlns:a16="http://schemas.microsoft.com/office/drawing/2014/main" id="{DBB75666-AE36-4EB2-8158-CC03353A1BDA}"/>
              </a:ext>
            </a:extLst>
          </p:cNvPr>
          <p:cNvSpPr txBox="1">
            <a:spLocks/>
          </p:cNvSpPr>
          <p:nvPr/>
        </p:nvSpPr>
        <p:spPr>
          <a:xfrm>
            <a:off x="1142999" y="5951134"/>
            <a:ext cx="6858000" cy="3416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800" dirty="0">
                <a:latin typeface="Meiryo UI" panose="020B0604030504040204" pitchFamily="50" charset="-128"/>
                <a:ea typeface="Meiryo UI" panose="020B0604030504040204" pitchFamily="50" charset="-128"/>
              </a:rPr>
              <a:t>講師：日本</a:t>
            </a:r>
            <a:r>
              <a:rPr lang="en-US" altLang="ja-JP" sz="1800" dirty="0">
                <a:latin typeface="Meiryo UI" panose="020B0604030504040204" pitchFamily="50" charset="-128"/>
                <a:ea typeface="Meiryo UI" panose="020B0604030504040204" pitchFamily="50" charset="-128"/>
              </a:rPr>
              <a:t>ESD</a:t>
            </a:r>
            <a:r>
              <a:rPr lang="ja-JP" altLang="en-US" sz="1800" dirty="0">
                <a:latin typeface="Meiryo UI" panose="020B0604030504040204" pitchFamily="50" charset="-128"/>
                <a:ea typeface="Meiryo UI" panose="020B0604030504040204" pitchFamily="50" charset="-128"/>
              </a:rPr>
              <a:t>学会副会長　手島利夫（てじま・としお）</a:t>
            </a:r>
          </a:p>
        </p:txBody>
      </p:sp>
    </p:spTree>
    <p:extLst>
      <p:ext uri="{BB962C8B-B14F-4D97-AF65-F5344CB8AC3E}">
        <p14:creationId xmlns:p14="http://schemas.microsoft.com/office/powerpoint/2010/main" val="321975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4322" y="2619846"/>
            <a:ext cx="8636923" cy="1200329"/>
          </a:xfrm>
          <a:prstGeom prst="rect">
            <a:avLst/>
          </a:prstGeom>
          <a:noFill/>
        </p:spPr>
        <p:txBody>
          <a:bodyPr wrap="square" rtlCol="0">
            <a:spAutoFit/>
          </a:bodyPr>
          <a:lstStyle/>
          <a:p>
            <a:r>
              <a:rPr kumimoji="1" lang="ja-JP" altLang="en-US" sz="3600" dirty="0"/>
              <a:t>　</a:t>
            </a:r>
            <a:r>
              <a:rPr kumimoji="1" lang="ja-JP" altLang="en-US" sz="3600" dirty="0">
                <a:latin typeface="HG丸ｺﾞｼｯｸM-PRO" panose="020F0600000000000000" pitchFamily="50" charset="-128"/>
                <a:ea typeface="HG丸ｺﾞｼｯｸM-PRO" panose="020F0600000000000000" pitchFamily="50" charset="-128"/>
              </a:rPr>
              <a:t>私たち人間はこれまでに何を克服して</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きたのでしょうか？</a:t>
            </a:r>
            <a:endParaRPr kumimoji="1" lang="en-US" altLang="ja-JP" sz="3600" dirty="0">
              <a:latin typeface="HG丸ｺﾞｼｯｸM-PRO" panose="020F0600000000000000" pitchFamily="50" charset="-128"/>
              <a:ea typeface="HG丸ｺﾞｼｯｸM-PRO" panose="020F0600000000000000" pitchFamily="50" charset="-128"/>
            </a:endParaRPr>
          </a:p>
        </p:txBody>
      </p:sp>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55577" y="1755780"/>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Ⅰ</a:t>
            </a:r>
          </a:p>
        </p:txBody>
      </p:sp>
      <p:sp>
        <p:nvSpPr>
          <p:cNvPr id="10" name="テキスト ボックス 9">
            <a:extLst>
              <a:ext uri="{FF2B5EF4-FFF2-40B4-BE49-F238E27FC236}">
                <a16:creationId xmlns:a16="http://schemas.microsoft.com/office/drawing/2014/main" id="{65CC4DBA-2A1C-49CB-8D20-66DA8A667F5A}"/>
              </a:ext>
            </a:extLst>
          </p:cNvPr>
          <p:cNvSpPr txBox="1"/>
          <p:nvPr/>
        </p:nvSpPr>
        <p:spPr>
          <a:xfrm>
            <a:off x="405938" y="4966061"/>
            <a:ext cx="8332123"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a:t>
            </a:r>
            <a:r>
              <a:rPr kumimoji="1" lang="en-US" altLang="ja-JP" sz="3600" b="1" u="sng"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分間</a:t>
            </a:r>
          </a:p>
        </p:txBody>
      </p:sp>
      <p:sp>
        <p:nvSpPr>
          <p:cNvPr id="11" name="正方形/長方形 10">
            <a:extLst>
              <a:ext uri="{FF2B5EF4-FFF2-40B4-BE49-F238E27FC236}">
                <a16:creationId xmlns:a16="http://schemas.microsoft.com/office/drawing/2014/main" id="{CF5CD4E7-F280-46C0-B7B9-845D9A84926B}"/>
              </a:ext>
            </a:extLst>
          </p:cNvPr>
          <p:cNvSpPr/>
          <p:nvPr/>
        </p:nvSpPr>
        <p:spPr>
          <a:xfrm>
            <a:off x="1730461" y="6284343"/>
            <a:ext cx="5724644" cy="369332"/>
          </a:xfrm>
          <a:prstGeom prst="rect">
            <a:avLst/>
          </a:prstGeom>
        </p:spPr>
        <p:txBody>
          <a:bodyPr wrap="none">
            <a:spAutoFit/>
          </a:bodyPr>
          <a:lstStyle/>
          <a:p>
            <a:r>
              <a:rPr kumimoji="1" lang="ja-JP" altLang="en-US" b="1" dirty="0">
                <a:latin typeface="HG丸ｺﾞｼｯｸM-PRO" panose="020F0600000000000000" pitchFamily="50" charset="-128"/>
                <a:ea typeface="HG丸ｺﾞｼｯｸM-PRO" panose="020F0600000000000000" pitchFamily="50" charset="-128"/>
              </a:rPr>
              <a:t>＊ご家族やお友達にも聞いて、増やしてみましょう。</a:t>
            </a:r>
            <a:endParaRPr kumimoji="1" lang="ja-JP" altLang="en-US" b="1" dirty="0"/>
          </a:p>
        </p:txBody>
      </p:sp>
    </p:spTree>
    <p:extLst>
      <p:ext uri="{BB962C8B-B14F-4D97-AF65-F5344CB8AC3E}">
        <p14:creationId xmlns:p14="http://schemas.microsoft.com/office/powerpoint/2010/main" val="441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1:00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79662036"/>
      </p:ext>
    </p:extLst>
  </p:cSld>
  <p:clrMapOvr>
    <a:masterClrMapping/>
  </p:clrMapOvr>
  <mc:AlternateContent xmlns:mc="http://schemas.openxmlformats.org/markup-compatibility/2006" xmlns:p14="http://schemas.microsoft.com/office/powerpoint/2010/main">
    <mc:Choice Requires="p14">
      <p:transition p14:dur="10" advClick="0" advTm="1000">
        <p:sndAc>
          <p:stSnd>
            <p:snd r:embed="rId3" name="hammer.wav"/>
          </p:stSnd>
        </p:sndAc>
      </p:transition>
    </mc:Choice>
    <mc:Fallback xmlns="">
      <p:transition advClick="0" advTm="1000">
        <p:sndAc>
          <p:stSnd>
            <p:snd r:embed="rId4" name="hammer.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0:59</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1929080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0:58</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3175690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0:57</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999490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0:56</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8224899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0:55</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3674218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0:54</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732840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0:53</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0508203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0607E3-2FDA-46BB-8E9D-184F749C8FE5}"/>
              </a:ext>
            </a:extLst>
          </p:cNvPr>
          <p:cNvSpPr txBox="1"/>
          <p:nvPr/>
        </p:nvSpPr>
        <p:spPr>
          <a:xfrm>
            <a:off x="290290" y="674322"/>
            <a:ext cx="8534400" cy="5878532"/>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lang="en-US" altLang="ja-JP" sz="4800" b="1" u="sng" dirty="0">
                <a:latin typeface="HG丸ｺﾞｼｯｸM-PRO" panose="020F0600000000000000" pitchFamily="50" charset="-128"/>
                <a:ea typeface="HG丸ｺﾞｼｯｸM-PRO" panose="020F0600000000000000" pitchFamily="50" charset="-128"/>
              </a:rPr>
              <a:t>No one will be left behind </a:t>
            </a:r>
            <a:r>
              <a:rPr kumimoji="1" lang="ja-JP" altLang="en-US" sz="4800" b="1" dirty="0">
                <a:latin typeface="HG丸ｺﾞｼｯｸM-PRO" panose="020F0600000000000000" pitchFamily="50" charset="-128"/>
                <a:ea typeface="HG丸ｺﾞｼｯｸM-PRO" panose="020F0600000000000000" pitchFamily="50" charset="-128"/>
              </a:rPr>
              <a:t>　</a:t>
            </a:r>
            <a:endParaRPr kumimoji="1" lang="en-US" altLang="ja-JP" sz="4800" b="1" dirty="0">
              <a:latin typeface="HG丸ｺﾞｼｯｸM-PRO" panose="020F0600000000000000" pitchFamily="50" charset="-128"/>
              <a:ea typeface="HG丸ｺﾞｼｯｸM-PRO" panose="020F0600000000000000" pitchFamily="50" charset="-128"/>
            </a:endParaRPr>
          </a:p>
          <a:p>
            <a:endParaRPr kumimoji="1" lang="en-US" altLang="ja-JP" sz="4800" b="1" dirty="0">
              <a:latin typeface="HG丸ｺﾞｼｯｸM-PRO" panose="020F0600000000000000" pitchFamily="50" charset="-128"/>
              <a:ea typeface="HG丸ｺﾞｼｯｸM-PRO" panose="020F0600000000000000" pitchFamily="50" charset="-128"/>
            </a:endParaRPr>
          </a:p>
          <a:p>
            <a:r>
              <a:rPr kumimoji="1" lang="ja-JP" altLang="en-US" sz="4800" b="1" dirty="0">
                <a:latin typeface="HG丸ｺﾞｼｯｸM-PRO" panose="020F0600000000000000" pitchFamily="50" charset="-128"/>
                <a:ea typeface="HG丸ｺﾞｼｯｸM-PRO" panose="020F0600000000000000" pitchFamily="50" charset="-128"/>
              </a:rPr>
              <a:t>「だれも置き去りにしない」</a:t>
            </a:r>
            <a:r>
              <a:rPr kumimoji="1" lang="ja-JP" altLang="en-US" sz="4000" b="1" dirty="0">
                <a:latin typeface="HG丸ｺﾞｼｯｸM-PRO" panose="020F0600000000000000" pitchFamily="50" charset="-128"/>
                <a:ea typeface="HG丸ｺﾞｼｯｸM-PRO" panose="020F0600000000000000" pitchFamily="50" charset="-128"/>
              </a:rPr>
              <a:t>　</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sz="40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意見の合わない人とも</a:t>
            </a:r>
            <a:r>
              <a:rPr kumimoji="1" lang="en-US" altLang="ja-JP" sz="4000" b="1" dirty="0">
                <a:latin typeface="HG丸ｺﾞｼｯｸM-PRO" panose="020F0600000000000000" pitchFamily="50" charset="-128"/>
                <a:ea typeface="HG丸ｺﾞｼｯｸM-PRO" panose="020F0600000000000000" pitchFamily="50" charset="-128"/>
              </a:rPr>
              <a:t>…</a:t>
            </a:r>
          </a:p>
          <a:p>
            <a:r>
              <a:rPr kumimoji="1" lang="ja-JP" altLang="en-US" sz="4000" b="1" dirty="0">
                <a:latin typeface="HG丸ｺﾞｼｯｸM-PRO" panose="020F0600000000000000" pitchFamily="50" charset="-128"/>
                <a:ea typeface="HG丸ｺﾞｼｯｸM-PRO" panose="020F0600000000000000" pitchFamily="50" charset="-128"/>
              </a:rPr>
              <a:t>　</a:t>
            </a:r>
            <a:endParaRPr kumimoji="1" lang="en-US" altLang="ja-JP" sz="40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互いに目を合わせて、</a:t>
            </a:r>
            <a:endParaRPr kumimoji="1" lang="en-US" altLang="ja-JP" sz="40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笑顔でよろしく！</a:t>
            </a:r>
            <a:endParaRPr kumimoji="1" lang="en-US" altLang="ja-JP" sz="4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084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0:52</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8777378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0:51</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9092326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0:50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0061466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0:49</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81466392"/>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0:48</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440062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0:47</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0606110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0:46</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2694722"/>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0:45</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3209247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0:44</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6682270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0:43</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9154939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94CE6BE5-7776-4078-A0CB-85BD9DD7AAF7}"/>
              </a:ext>
            </a:extLst>
          </p:cNvPr>
          <p:cNvSpPr txBox="1"/>
          <p:nvPr/>
        </p:nvSpPr>
        <p:spPr>
          <a:xfrm>
            <a:off x="336330" y="2791605"/>
            <a:ext cx="8807669" cy="1015663"/>
          </a:xfrm>
          <a:prstGeom prst="rect">
            <a:avLst/>
          </a:prstGeom>
          <a:noFill/>
        </p:spPr>
        <p:txBody>
          <a:bodyPr wrap="square" rtlCol="0">
            <a:spAutoFit/>
          </a:bodyPr>
          <a:lstStyle/>
          <a:p>
            <a:pPr algn="ctr"/>
            <a:r>
              <a:rPr kumimoji="1" lang="ja-JP" altLang="en-US" sz="6000" dirty="0">
                <a:latin typeface="HG丸ｺﾞｼｯｸM-PRO" panose="020F0600000000000000" pitchFamily="50" charset="-128"/>
                <a:ea typeface="HG丸ｺﾞｼｯｸM-PRO" panose="020F0600000000000000" pitchFamily="50" charset="-128"/>
              </a:rPr>
              <a:t>今回のテーマは</a:t>
            </a:r>
            <a:r>
              <a:rPr kumimoji="1" lang="ja-JP" altLang="en-US" sz="6000" b="1" dirty="0">
                <a:solidFill>
                  <a:srgbClr val="FF0000"/>
                </a:solidFill>
                <a:latin typeface="HG丸ｺﾞｼｯｸM-PRO" panose="020F0600000000000000" pitchFamily="50" charset="-128"/>
                <a:ea typeface="HG丸ｺﾞｼｯｸM-PRO" panose="020F0600000000000000" pitchFamily="50" charset="-128"/>
              </a:rPr>
              <a:t>克服</a:t>
            </a:r>
            <a:r>
              <a:rPr kumimoji="1" lang="ja-JP" altLang="en-US" sz="6000" dirty="0">
                <a:latin typeface="HG丸ｺﾞｼｯｸM-PRO" panose="020F0600000000000000" pitchFamily="50" charset="-128"/>
                <a:ea typeface="HG丸ｺﾞｼｯｸM-PRO" panose="020F0600000000000000" pitchFamily="50" charset="-128"/>
              </a:rPr>
              <a:t>です。</a:t>
            </a:r>
          </a:p>
        </p:txBody>
      </p:sp>
      <p:sp>
        <p:nvSpPr>
          <p:cNvPr id="15" name="テキスト ボックス 14">
            <a:extLst>
              <a:ext uri="{FF2B5EF4-FFF2-40B4-BE49-F238E27FC236}">
                <a16:creationId xmlns:a16="http://schemas.microsoft.com/office/drawing/2014/main" id="{C7DC1235-C4CF-400F-A625-2377B96724E4}"/>
              </a:ext>
            </a:extLst>
          </p:cNvPr>
          <p:cNvSpPr txBox="1"/>
          <p:nvPr/>
        </p:nvSpPr>
        <p:spPr>
          <a:xfrm>
            <a:off x="5569512" y="2570530"/>
            <a:ext cx="2544610" cy="400110"/>
          </a:xfrm>
          <a:prstGeom prst="rect">
            <a:avLst/>
          </a:prstGeom>
          <a:noFill/>
        </p:spPr>
        <p:txBody>
          <a:bodyPr wrap="square" rtlCol="0">
            <a:spAutoFit/>
          </a:bodyPr>
          <a:lstStyle/>
          <a:p>
            <a:r>
              <a:rPr kumimoji="1" lang="ja-JP" altLang="en-US" sz="2000" dirty="0">
                <a:solidFill>
                  <a:srgbClr val="FF0000"/>
                </a:solidFill>
                <a:latin typeface="HG丸ｺﾞｼｯｸM-PRO" panose="020F0600000000000000" pitchFamily="50" charset="-128"/>
                <a:ea typeface="HG丸ｺﾞｼｯｸM-PRO" panose="020F0600000000000000" pitchFamily="50" charset="-128"/>
              </a:rPr>
              <a:t>こく　ふく</a:t>
            </a:r>
          </a:p>
        </p:txBody>
      </p:sp>
    </p:spTree>
    <p:extLst>
      <p:ext uri="{BB962C8B-B14F-4D97-AF65-F5344CB8AC3E}">
        <p14:creationId xmlns:p14="http://schemas.microsoft.com/office/powerpoint/2010/main" val="200477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0:42</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78533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0:41</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3314316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0:40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4866039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0:39</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2331717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0:38</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1434968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0:37</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9832697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0:36</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2061056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0:35</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2904608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0:34</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52274097"/>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0:33</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0698079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4771" y="107744"/>
            <a:ext cx="9149271" cy="7325082"/>
          </a:xfrm>
          <a:prstGeom prst="rect">
            <a:avLst/>
          </a:prstGeom>
          <a:noFill/>
        </p:spPr>
        <p:txBody>
          <a:bodyPr wrap="square" rtlCol="0">
            <a:spAutoFit/>
          </a:bodyPr>
          <a:lstStyle/>
          <a:p>
            <a:pPr algn="ctr"/>
            <a:r>
              <a:rPr kumimoji="1" lang="ja-JP" altLang="en-US" sz="3200" dirty="0">
                <a:latin typeface="HG丸ｺﾞｼｯｸM-PRO" panose="020F0600000000000000" pitchFamily="50" charset="-128"/>
                <a:ea typeface="HG丸ｺﾞｼｯｸM-PRO" panose="020F0600000000000000" pitchFamily="50" charset="-128"/>
              </a:rPr>
              <a:t>わたしたち人類のご先祖様は</a:t>
            </a:r>
            <a:endParaRPr kumimoji="1" lang="en-US" altLang="ja-JP" sz="3200" dirty="0">
              <a:latin typeface="HG丸ｺﾞｼｯｸM-PRO" panose="020F0600000000000000" pitchFamily="50" charset="-128"/>
              <a:ea typeface="HG丸ｺﾞｼｯｸM-PRO" panose="020F0600000000000000" pitchFamily="50" charset="-128"/>
            </a:endParaRPr>
          </a:p>
          <a:p>
            <a:pPr algn="ctr"/>
            <a:r>
              <a:rPr kumimoji="1" lang="en-US" altLang="ja-JP" sz="3200" dirty="0">
                <a:latin typeface="HG丸ｺﾞｼｯｸM-PRO" panose="020F0600000000000000" pitchFamily="50" charset="-128"/>
                <a:ea typeface="HG丸ｺﾞｼｯｸM-PRO" panose="020F0600000000000000" pitchFamily="50" charset="-128"/>
              </a:rPr>
              <a:t>240</a:t>
            </a:r>
            <a:r>
              <a:rPr kumimoji="1" lang="ja-JP" altLang="en-US" sz="3200" dirty="0">
                <a:latin typeface="HG丸ｺﾞｼｯｸM-PRO" panose="020F0600000000000000" pitchFamily="50" charset="-128"/>
                <a:ea typeface="HG丸ｺﾞｼｯｸM-PRO" panose="020F0600000000000000" pitchFamily="50" charset="-128"/>
              </a:rPr>
              <a:t>万年前にアフリカで生まれました。　　　　　　</a:t>
            </a:r>
            <a:endParaRPr kumimoji="1" lang="en-US" altLang="ja-JP" sz="3200"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これが人類のご先祖様</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a:t>
            </a:r>
            <a:r>
              <a:rPr kumimoji="1" lang="ja-JP" altLang="en-US" sz="3200" dirty="0">
                <a:latin typeface="HG丸ｺﾞｼｯｸM-PRO" panose="020F0600000000000000" pitchFamily="50" charset="-128"/>
                <a:ea typeface="HG丸ｺﾞｼｯｸM-PRO" panose="020F0600000000000000" pitchFamily="50" charset="-128"/>
              </a:rPr>
              <a:t>ホモ・ハビリス</a:t>
            </a:r>
            <a:endParaRPr kumimoji="1" lang="en-US" altLang="ja-JP" sz="3200"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ホモ・ハビリスはハイエナなど肉食獣の食べ残しを</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狙い、その骨の中にある骨髄を食べていました。</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骨を割るために偶然石器を発明したのです。</a:t>
            </a:r>
            <a:endParaRPr kumimoji="1" lang="en-US" altLang="ja-JP"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r>
              <a:rPr kumimoji="1" lang="en-US" altLang="ja-JP" sz="3000" dirty="0">
                <a:latin typeface="HG丸ｺﾞｼｯｸM-PRO" panose="020F0600000000000000" pitchFamily="50" charset="-128"/>
                <a:ea typeface="HG丸ｺﾞｼｯｸM-PRO" panose="020F0600000000000000" pitchFamily="50" charset="-128"/>
              </a:rPr>
              <a:t>100</a:t>
            </a:r>
            <a:r>
              <a:rPr kumimoji="1" lang="ja-JP" altLang="en-US" sz="3000" dirty="0">
                <a:latin typeface="HG丸ｺﾞｼｯｸM-PRO" panose="020F0600000000000000" pitchFamily="50" charset="-128"/>
                <a:ea typeface="HG丸ｺﾞｼｯｸM-PRO" panose="020F0600000000000000" pitchFamily="50" charset="-128"/>
              </a:rPr>
              <a:t>万年以上の時が過ぎ、ホモ・ハビリスは</a:t>
            </a:r>
            <a:endParaRPr kumimoji="1" lang="en-US" altLang="ja-JP" sz="3000" dirty="0">
              <a:latin typeface="HG丸ｺﾞｼｯｸM-PRO" panose="020F0600000000000000" pitchFamily="50" charset="-128"/>
              <a:ea typeface="HG丸ｺﾞｼｯｸM-PRO" panose="020F0600000000000000" pitchFamily="50" charset="-128"/>
            </a:endParaRPr>
          </a:p>
          <a:p>
            <a:pPr algn="ctr"/>
            <a:r>
              <a:rPr kumimoji="1" lang="ja-JP" altLang="en-US" sz="3000" dirty="0">
                <a:latin typeface="HG丸ｺﾞｼｯｸM-PRO" panose="020F0600000000000000" pitchFamily="50" charset="-128"/>
                <a:ea typeface="HG丸ｺﾞｼｯｸM-PRO" panose="020F0600000000000000" pitchFamily="50" charset="-128"/>
              </a:rPr>
              <a:t>ホモ・サピエンスに進化を遂げ、アフリカをでて</a:t>
            </a:r>
            <a:endParaRPr kumimoji="1" lang="en-US" altLang="ja-JP" sz="3000" dirty="0">
              <a:latin typeface="HG丸ｺﾞｼｯｸM-PRO" panose="020F0600000000000000" pitchFamily="50" charset="-128"/>
              <a:ea typeface="HG丸ｺﾞｼｯｸM-PRO" panose="020F0600000000000000" pitchFamily="50" charset="-128"/>
            </a:endParaRPr>
          </a:p>
          <a:p>
            <a:pPr algn="ctr"/>
            <a:r>
              <a:rPr kumimoji="1" lang="ja-JP" altLang="en-US" sz="3000" dirty="0">
                <a:latin typeface="HG丸ｺﾞｼｯｸM-PRO" panose="020F0600000000000000" pitchFamily="50" charset="-128"/>
                <a:ea typeface="HG丸ｺﾞｼｯｸM-PRO" panose="020F0600000000000000" pitchFamily="50" charset="-128"/>
              </a:rPr>
              <a:t>世界中に広がっていったといわれています。</a:t>
            </a:r>
            <a:endParaRPr kumimoji="1" lang="en-US" altLang="ja-JP" sz="30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3074" name="Picture 2" descr="é¢é£ç»å"/>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4815" y="3172901"/>
            <a:ext cx="3783378" cy="203221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323182" y="4019665"/>
            <a:ext cx="1230923" cy="415498"/>
          </a:xfrm>
          <a:prstGeom prst="rect">
            <a:avLst/>
          </a:prstGeom>
          <a:solidFill>
            <a:schemeClr val="bg1"/>
          </a:solidFill>
          <a:ln>
            <a:solidFill>
              <a:schemeClr val="tx1"/>
            </a:solidFill>
          </a:ln>
        </p:spPr>
        <p:txBody>
          <a:bodyPr wrap="square" rtlCol="0">
            <a:spAutoFit/>
          </a:bodyPr>
          <a:lstStyle/>
          <a:p>
            <a:r>
              <a:rPr kumimoji="1" lang="ja-JP" altLang="en-US" sz="1050" dirty="0">
                <a:latin typeface="+mn-ea"/>
              </a:rPr>
              <a:t>ホモ・ハビリス</a:t>
            </a:r>
            <a:endParaRPr kumimoji="1" lang="en-US" altLang="ja-JP" sz="1050" dirty="0">
              <a:latin typeface="+mn-ea"/>
            </a:endParaRPr>
          </a:p>
          <a:p>
            <a:r>
              <a:rPr kumimoji="1" lang="en-US" altLang="ja-JP" sz="1050" dirty="0">
                <a:latin typeface="+mn-ea"/>
              </a:rPr>
              <a:t>240</a:t>
            </a:r>
            <a:r>
              <a:rPr kumimoji="1" lang="ja-JP" altLang="en-US" sz="1050" dirty="0">
                <a:latin typeface="+mn-ea"/>
              </a:rPr>
              <a:t>～</a:t>
            </a:r>
            <a:r>
              <a:rPr kumimoji="1" lang="en-US" altLang="ja-JP" sz="1050" dirty="0">
                <a:latin typeface="+mn-ea"/>
              </a:rPr>
              <a:t>140</a:t>
            </a:r>
            <a:r>
              <a:rPr kumimoji="1" lang="ja-JP" altLang="en-US" sz="1050" dirty="0">
                <a:latin typeface="+mn-ea"/>
              </a:rPr>
              <a:t>万年前</a:t>
            </a:r>
          </a:p>
        </p:txBody>
      </p:sp>
      <p:sp>
        <p:nvSpPr>
          <p:cNvPr id="8" name="テキスト ボックス 7"/>
          <p:cNvSpPr txBox="1"/>
          <p:nvPr/>
        </p:nvSpPr>
        <p:spPr>
          <a:xfrm>
            <a:off x="6137031" y="4021105"/>
            <a:ext cx="1354016" cy="253916"/>
          </a:xfrm>
          <a:prstGeom prst="rect">
            <a:avLst/>
          </a:prstGeom>
          <a:solidFill>
            <a:schemeClr val="bg1"/>
          </a:solidFill>
          <a:ln>
            <a:solidFill>
              <a:schemeClr val="tx1"/>
            </a:solidFill>
          </a:ln>
        </p:spPr>
        <p:txBody>
          <a:bodyPr wrap="square" rtlCol="0">
            <a:spAutoFit/>
          </a:bodyPr>
          <a:lstStyle/>
          <a:p>
            <a:r>
              <a:rPr kumimoji="1" lang="ja-JP" altLang="en-US" sz="1050" dirty="0">
                <a:latin typeface="+mn-ea"/>
              </a:rPr>
              <a:t>ホモ・サピエンス</a:t>
            </a: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168" y="1240131"/>
            <a:ext cx="1864156" cy="2094697"/>
          </a:xfrm>
          <a:prstGeom prst="rect">
            <a:avLst/>
          </a:prstGeom>
        </p:spPr>
      </p:pic>
    </p:spTree>
    <p:extLst>
      <p:ext uri="{BB962C8B-B14F-4D97-AF65-F5344CB8AC3E}">
        <p14:creationId xmlns:p14="http://schemas.microsoft.com/office/powerpoint/2010/main" val="237365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0:32</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8444583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0:31</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3860654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323528" y="332658"/>
            <a:ext cx="8563297" cy="1010543"/>
          </a:xfrm>
        </p:spPr>
        <p:txBody>
          <a:bodyPr>
            <a:normAutofit/>
          </a:bodyPr>
          <a:lstStyle/>
          <a:p>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残り</a:t>
            </a:r>
            <a:r>
              <a:rPr lang="en-US" altLang="ja-JP" sz="54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秒</a:t>
            </a:r>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0:30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5785397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0:29</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1285603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0:28</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5749477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0:27</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399787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0:26</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3734775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0:25</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1445428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0:24</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7266572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0:23</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2810759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33456" y="124716"/>
            <a:ext cx="8710543" cy="1461939"/>
          </a:xfrm>
          <a:prstGeom prst="rect">
            <a:avLst/>
          </a:prstGeom>
          <a:noFill/>
        </p:spPr>
        <p:txBody>
          <a:bodyPr wrap="square" rtlCol="0">
            <a:spAutoFit/>
          </a:bodyPr>
          <a:lstStyle/>
          <a:p>
            <a:pPr algn="ctr"/>
            <a:r>
              <a:rPr kumimoji="1" lang="ja-JP" altLang="en-US" sz="3200" dirty="0">
                <a:latin typeface="HG丸ｺﾞｼｯｸM-PRO" panose="020F0600000000000000" pitchFamily="50" charset="-128"/>
                <a:ea typeface="HG丸ｺﾞｼｯｸM-PRO" panose="020F0600000000000000" pitchFamily="50" charset="-128"/>
              </a:rPr>
              <a:t>縄文時代って聞いたことありますか？</a:t>
            </a:r>
            <a:endParaRPr kumimoji="1" lang="en-US" altLang="ja-JP" sz="3200" dirty="0">
              <a:latin typeface="HG丸ｺﾞｼｯｸM-PRO" panose="020F0600000000000000" pitchFamily="50" charset="-128"/>
              <a:ea typeface="HG丸ｺﾞｼｯｸM-PRO" panose="020F0600000000000000" pitchFamily="50" charset="-128"/>
            </a:endParaRPr>
          </a:p>
          <a:p>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grpSp>
        <p:nvGrpSpPr>
          <p:cNvPr id="6" name="グループ化 5"/>
          <p:cNvGrpSpPr/>
          <p:nvPr/>
        </p:nvGrpSpPr>
        <p:grpSpPr>
          <a:xfrm>
            <a:off x="634611" y="1427773"/>
            <a:ext cx="4344907" cy="5085636"/>
            <a:chOff x="139773" y="1278143"/>
            <a:chExt cx="4344907" cy="5085636"/>
          </a:xfrm>
        </p:grpSpPr>
        <p:pic>
          <p:nvPicPr>
            <p:cNvPr id="4" name="Picture 6" descr="ãç¸æäººãé¡ãã®ç»åæ¤ç´¢çµ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6767" y="2159680"/>
              <a:ext cx="3153074" cy="420409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139773" y="1278143"/>
              <a:ext cx="4344907" cy="861774"/>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これが骨から復元された縄文人の       女性の顔です。だいぶ我々に近いよね。</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（国立科学博物館）</a:t>
              </a:r>
            </a:p>
          </p:txBody>
        </p:sp>
      </p:grpSp>
      <p:sp>
        <p:nvSpPr>
          <p:cNvPr id="7" name="テキスト ボックス 6"/>
          <p:cNvSpPr txBox="1"/>
          <p:nvPr/>
        </p:nvSpPr>
        <p:spPr>
          <a:xfrm>
            <a:off x="1100656" y="855683"/>
            <a:ext cx="6937412" cy="369332"/>
          </a:xfrm>
          <a:prstGeom prst="rect">
            <a:avLst/>
          </a:prstGeom>
          <a:noFill/>
        </p:spPr>
        <p:txBody>
          <a:bodyPr wrap="square" rtlCol="0">
            <a:spAutoFit/>
          </a:bodyPr>
          <a:lstStyle/>
          <a:p>
            <a:pPr algn="ctr"/>
            <a:r>
              <a:rPr kumimoji="1" lang="ja-JP" altLang="en-US" dirty="0">
                <a:latin typeface="HG丸ｺﾞｼｯｸM-PRO" panose="020F0600000000000000" pitchFamily="50" charset="-128"/>
                <a:ea typeface="HG丸ｺﾞｼｯｸM-PRO" panose="020F0600000000000000" pitchFamily="50" charset="-128"/>
              </a:rPr>
              <a:t>大体今から</a:t>
            </a:r>
            <a:r>
              <a:rPr kumimoji="1" lang="en-US" altLang="ja-JP" dirty="0">
                <a:latin typeface="HG丸ｺﾞｼｯｸM-PRO" panose="020F0600000000000000" pitchFamily="50" charset="-128"/>
                <a:ea typeface="HG丸ｺﾞｼｯｸM-PRO" panose="020F0600000000000000" pitchFamily="50" charset="-128"/>
              </a:rPr>
              <a:t>1</a:t>
            </a:r>
            <a:r>
              <a:rPr kumimoji="1" lang="ja-JP" altLang="en-US" dirty="0">
                <a:latin typeface="HG丸ｺﾞｼｯｸM-PRO" panose="020F0600000000000000" pitchFamily="50" charset="-128"/>
                <a:ea typeface="HG丸ｺﾞｼｯｸM-PRO" panose="020F0600000000000000" pitchFamily="50" charset="-128"/>
              </a:rPr>
              <a:t>万</a:t>
            </a:r>
            <a:r>
              <a:rPr kumimoji="1" lang="en-US" altLang="ja-JP" dirty="0">
                <a:latin typeface="HG丸ｺﾞｼｯｸM-PRO" panose="020F0600000000000000" pitchFamily="50" charset="-128"/>
                <a:ea typeface="HG丸ｺﾞｼｯｸM-PRO" panose="020F0600000000000000" pitchFamily="50" charset="-128"/>
              </a:rPr>
              <a:t>5000</a:t>
            </a:r>
            <a:r>
              <a:rPr kumimoji="1" lang="ja-JP" altLang="en-US" dirty="0">
                <a:latin typeface="HG丸ｺﾞｼｯｸM-PRO" panose="020F0600000000000000" pitchFamily="50" charset="-128"/>
                <a:ea typeface="HG丸ｺﾞｼｯｸM-PRO" panose="020F0600000000000000" pitchFamily="50" charset="-128"/>
              </a:rPr>
              <a:t>年前から</a:t>
            </a:r>
            <a:r>
              <a:rPr kumimoji="1" lang="en-US" altLang="ja-JP" dirty="0">
                <a:latin typeface="HG丸ｺﾞｼｯｸM-PRO" panose="020F0600000000000000" pitchFamily="50" charset="-128"/>
                <a:ea typeface="HG丸ｺﾞｼｯｸM-PRO" panose="020F0600000000000000" pitchFamily="50" charset="-128"/>
              </a:rPr>
              <a:t>2800</a:t>
            </a:r>
            <a:r>
              <a:rPr kumimoji="1" lang="ja-JP" altLang="en-US" dirty="0">
                <a:latin typeface="HG丸ｺﾞｼｯｸM-PRO" panose="020F0600000000000000" pitchFamily="50" charset="-128"/>
                <a:ea typeface="HG丸ｺﾞｼｯｸM-PRO" panose="020F0600000000000000" pitchFamily="50" charset="-128"/>
              </a:rPr>
              <a:t>年くらい前</a:t>
            </a:r>
          </a:p>
        </p:txBody>
      </p:sp>
      <p:grpSp>
        <p:nvGrpSpPr>
          <p:cNvPr id="20" name="グループ化 19"/>
          <p:cNvGrpSpPr/>
          <p:nvPr/>
        </p:nvGrpSpPr>
        <p:grpSpPr>
          <a:xfrm>
            <a:off x="4979516" y="1427775"/>
            <a:ext cx="3731028" cy="5085637"/>
            <a:chOff x="4650972" y="540327"/>
            <a:chExt cx="3731028" cy="5085637"/>
          </a:xfrm>
        </p:grpSpPr>
        <p:pic>
          <p:nvPicPr>
            <p:cNvPr id="21" name="図 20" descr="人, 空, 男性, スーツ が含まれている画像&#10;&#10;自動的に生成された説明">
              <a:extLst>
                <a:ext uri="{FF2B5EF4-FFF2-40B4-BE49-F238E27FC236}">
                  <a16:creationId xmlns:a16="http://schemas.microsoft.com/office/drawing/2014/main" id="{EEDEFB69-64A7-41DD-9514-E72CBDDE52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6522" y="1597576"/>
              <a:ext cx="3220025" cy="4028388"/>
            </a:xfrm>
            <a:prstGeom prst="rect">
              <a:avLst/>
            </a:prstGeom>
          </p:spPr>
        </p:pic>
        <p:sp>
          <p:nvSpPr>
            <p:cNvPr id="22" name="テキスト ボックス 21"/>
            <p:cNvSpPr txBox="1"/>
            <p:nvPr/>
          </p:nvSpPr>
          <p:spPr>
            <a:xfrm>
              <a:off x="4650972" y="540327"/>
              <a:ext cx="3731028" cy="923330"/>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そしてこれが現在の人間です。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いい男だよね。</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縄文人に似てるかな？</a:t>
              </a:r>
              <a:endParaRPr kumimoji="1" lang="en-US" altLang="ja-JP" dirty="0">
                <a:latin typeface="HG丸ｺﾞｼｯｸM-PRO" panose="020F0600000000000000" pitchFamily="50" charset="-128"/>
                <a:ea typeface="HG丸ｺﾞｼｯｸM-PRO" panose="020F0600000000000000" pitchFamily="50" charset="-128"/>
              </a:endParaRPr>
            </a:p>
          </p:txBody>
        </p:sp>
      </p:grpSp>
      <p:pic>
        <p:nvPicPr>
          <p:cNvPr id="11" name="Picture 2" descr="é¢é£ç»å">
            <a:extLst>
              <a:ext uri="{FF2B5EF4-FFF2-40B4-BE49-F238E27FC236}">
                <a16:creationId xmlns:a16="http://schemas.microsoft.com/office/drawing/2014/main" id="{E20178F0-01D6-4B6A-9B10-90D77F3FEC3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892" y="124715"/>
            <a:ext cx="854643" cy="64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0:22</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6585982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0:21</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3166336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323528" y="332658"/>
            <a:ext cx="8563297" cy="1010543"/>
          </a:xfrm>
        </p:spPr>
        <p:txBody>
          <a:bodyPr>
            <a:normAutofit/>
          </a:bodyPr>
          <a:lstStyle/>
          <a:p>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残り</a:t>
            </a:r>
            <a:r>
              <a:rPr lang="en-US" altLang="ja-JP" sz="54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秒</a:t>
            </a:r>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0:20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8586382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0:19</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1471502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0:18</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9444647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0:17</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6368421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0:16</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1127052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0:15</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0798879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0:14</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5517057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0:13</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5301884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743277" y="2498442"/>
            <a:ext cx="3444240" cy="5166360"/>
            <a:chOff x="249382" y="978843"/>
            <a:chExt cx="3444240" cy="5166360"/>
          </a:xfrm>
        </p:grpSpPr>
        <p:pic>
          <p:nvPicPr>
            <p:cNvPr id="2054" name="Picture 6" descr="ãéæ£®ä¸åä¸¸å±±ãåå¨ãã®ç»åæ¤ç´¢çµæ"/>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49382" y="978843"/>
              <a:ext cx="3444240" cy="516636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383771" y="1704109"/>
              <a:ext cx="3175461" cy="369332"/>
            </a:xfrm>
            <a:prstGeom prst="rect">
              <a:avLst/>
            </a:prstGeom>
            <a:noFill/>
          </p:spPr>
          <p:txBody>
            <a:bodyPr wrap="square" rtlCol="0">
              <a:spAutoFit/>
            </a:bodyPr>
            <a:lstStyle/>
            <a:p>
              <a:pPr algn="ctr"/>
              <a:r>
                <a:rPr kumimoji="1" lang="ja-JP" altLang="en-US" b="1" dirty="0">
                  <a:latin typeface="HG丸ｺﾞｼｯｸM-PRO" panose="020F0600000000000000" pitchFamily="50" charset="-128"/>
                  <a:ea typeface="HG丸ｺﾞｼｯｸM-PRO" panose="020F0600000000000000" pitchFamily="50" charset="-128"/>
                </a:rPr>
                <a:t>縄文式土器</a:t>
              </a:r>
            </a:p>
          </p:txBody>
        </p:sp>
      </p:grpSp>
      <p:grpSp>
        <p:nvGrpSpPr>
          <p:cNvPr id="14" name="グループ化 13"/>
          <p:cNvGrpSpPr/>
          <p:nvPr/>
        </p:nvGrpSpPr>
        <p:grpSpPr>
          <a:xfrm>
            <a:off x="5147466" y="3223710"/>
            <a:ext cx="3572933" cy="3205809"/>
            <a:chOff x="4714115" y="2409545"/>
            <a:chExt cx="3572933" cy="3205809"/>
          </a:xfrm>
        </p:grpSpPr>
        <p:sp>
          <p:nvSpPr>
            <p:cNvPr id="11" name="テキスト ボックス 10"/>
            <p:cNvSpPr txBox="1"/>
            <p:nvPr/>
          </p:nvSpPr>
          <p:spPr>
            <a:xfrm>
              <a:off x="4815659" y="2409545"/>
              <a:ext cx="3471389"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土器で何ができたんだろう？</a:t>
              </a:r>
            </a:p>
          </p:txBody>
        </p:sp>
        <p:pic>
          <p:nvPicPr>
            <p:cNvPr id="2056" name="Picture 8" descr="http://www.forest-akita.jp/data/kiso-bunka/kisobunka01/IMG_225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14115" y="3396028"/>
              <a:ext cx="3333750" cy="221932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正方形/長方形 1"/>
          <p:cNvSpPr/>
          <p:nvPr/>
        </p:nvSpPr>
        <p:spPr>
          <a:xfrm>
            <a:off x="483331" y="1434430"/>
            <a:ext cx="8237066" cy="1077218"/>
          </a:xfrm>
          <a:prstGeom prst="rect">
            <a:avLst/>
          </a:prstGeom>
        </p:spPr>
        <p:txBody>
          <a:bodyPr wrap="square">
            <a:spAutoFit/>
          </a:bodyPr>
          <a:lstStyle/>
          <a:p>
            <a:r>
              <a:rPr kumimoji="1" lang="ja-JP" altLang="en-US" sz="3200" dirty="0">
                <a:latin typeface="HG丸ｺﾞｼｯｸM-PRO" panose="020F0600000000000000" pitchFamily="50" charset="-128"/>
                <a:ea typeface="HG丸ｺﾞｼｯｸM-PRO" panose="020F0600000000000000" pitchFamily="50" charset="-128"/>
              </a:rPr>
              <a:t>環境の変化により大型動物が減ってしまい、　　　</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食りょう危機</a:t>
            </a:r>
            <a:r>
              <a:rPr kumimoji="1" lang="en-US" altLang="ja-JP" sz="32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3200" dirty="0">
                <a:latin typeface="HG丸ｺﾞｼｯｸM-PRO" panose="020F0600000000000000" pitchFamily="50" charset="-128"/>
                <a:ea typeface="HG丸ｺﾞｼｯｸM-PRO" panose="020F0600000000000000" pitchFamily="50" charset="-128"/>
              </a:rPr>
              <a:t>になってしまいました！</a:t>
            </a:r>
            <a:endParaRPr kumimoji="1" lang="en-US" altLang="ja-JP" sz="3200" dirty="0">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383578" y="165945"/>
            <a:ext cx="8436572" cy="1200329"/>
          </a:xfrm>
          <a:prstGeom prst="rect">
            <a:avLst/>
          </a:prstGeom>
        </p:spPr>
        <p:txBody>
          <a:bodyPr wrap="square">
            <a:spAutoFit/>
          </a:bodyPr>
          <a:lstStyle/>
          <a:p>
            <a:pPr algn="ctr"/>
            <a:r>
              <a:rPr kumimoji="1" lang="ja-JP" altLang="en-US" sz="3200" b="1" dirty="0">
                <a:latin typeface="HG丸ｺﾞｼｯｸM-PRO" panose="020F0600000000000000" pitchFamily="50" charset="-128"/>
                <a:ea typeface="HG丸ｺﾞｼｯｸM-PRO" panose="020F0600000000000000" pitchFamily="50" charset="-128"/>
              </a:rPr>
              <a:t>縄文時代のはじめに大変なことが</a:t>
            </a:r>
            <a:endParaRPr kumimoji="1" lang="en-US" altLang="ja-JP" sz="3200" b="1" dirty="0">
              <a:latin typeface="HG丸ｺﾞｼｯｸM-PRO" panose="020F0600000000000000" pitchFamily="50" charset="-128"/>
              <a:ea typeface="HG丸ｺﾞｼｯｸM-PRO" panose="020F0600000000000000" pitchFamily="50" charset="-128"/>
            </a:endParaRPr>
          </a:p>
          <a:p>
            <a:r>
              <a:rPr kumimoji="1" lang="ja-JP" altLang="en-US" sz="3200" b="1" dirty="0">
                <a:latin typeface="HG丸ｺﾞｼｯｸM-PRO" panose="020F0600000000000000" pitchFamily="50" charset="-128"/>
                <a:ea typeface="HG丸ｺﾞｼｯｸM-PRO" panose="020F0600000000000000" pitchFamily="50" charset="-128"/>
              </a:rPr>
              <a:t>　　　　　　　おこりました。</a:t>
            </a:r>
            <a:endParaRPr kumimoji="1" lang="en-US" altLang="ja-JP" sz="3200" b="1" dirty="0">
              <a:latin typeface="HG丸ｺﾞｼｯｸM-PRO" panose="020F0600000000000000" pitchFamily="50" charset="-128"/>
              <a:ea typeface="HG丸ｺﾞｼｯｸM-PRO" panose="020F0600000000000000" pitchFamily="50" charset="-128"/>
            </a:endParaRPr>
          </a:p>
          <a:p>
            <a:endParaRPr kumimoji="1" lang="en-US" altLang="ja-JP" sz="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9238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0:12</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529679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0:11</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0384418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323528" y="332658"/>
            <a:ext cx="8563297" cy="1010543"/>
          </a:xfrm>
        </p:spPr>
        <p:txBody>
          <a:bodyPr>
            <a:normAutofit/>
          </a:bodyPr>
          <a:lstStyle/>
          <a:p>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残り</a:t>
            </a:r>
            <a:r>
              <a:rPr lang="en-US" altLang="ja-JP" sz="54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秒</a:t>
            </a:r>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0:10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6438850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0:09</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4823487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0:08</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0284207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0:07</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1661726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0:06</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2202239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0:05</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5530584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0:04</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7428209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0:03</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8508287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07598" y="921268"/>
            <a:ext cx="8528805" cy="5384799"/>
          </a:xfrm>
          <a:prstGeom prst="rect">
            <a:avLst/>
          </a:prstGeom>
        </p:spPr>
      </p:pic>
      <p:pic>
        <p:nvPicPr>
          <p:cNvPr id="6" name="図 5"/>
          <p:cNvPicPr>
            <a:picLocks noChangeAspect="1"/>
          </p:cNvPicPr>
          <p:nvPr/>
        </p:nvPicPr>
        <p:blipFill>
          <a:blip r:embed="rId4"/>
          <a:stretch>
            <a:fillRect/>
          </a:stretch>
        </p:blipFill>
        <p:spPr>
          <a:xfrm>
            <a:off x="3316379" y="2608729"/>
            <a:ext cx="5025778" cy="4165784"/>
          </a:xfrm>
          <a:prstGeom prst="rect">
            <a:avLst/>
          </a:prstGeom>
          <a:ln w="57150">
            <a:solidFill>
              <a:srgbClr val="0070C0"/>
            </a:solidFill>
          </a:ln>
        </p:spPr>
      </p:pic>
      <p:sp>
        <p:nvSpPr>
          <p:cNvPr id="8" name="テキスト ボックス 7"/>
          <p:cNvSpPr txBox="1"/>
          <p:nvPr/>
        </p:nvSpPr>
        <p:spPr>
          <a:xfrm>
            <a:off x="0" y="151828"/>
            <a:ext cx="6162060" cy="584775"/>
          </a:xfrm>
          <a:prstGeom prst="rect">
            <a:avLst/>
          </a:prstGeom>
          <a:noFill/>
        </p:spPr>
        <p:txBody>
          <a:bodyPr wrap="square" rtlCol="0">
            <a:spAutoFit/>
          </a:bodyPr>
          <a:lstStyle/>
          <a:p>
            <a:r>
              <a:rPr kumimoji="1" lang="ja-JP" altLang="en-US" sz="3200" dirty="0"/>
              <a:t>　</a:t>
            </a:r>
            <a:r>
              <a:rPr kumimoji="1" lang="ja-JP" altLang="en-US" sz="3200" dirty="0">
                <a:latin typeface="HG丸ｺﾞｼｯｸM-PRO" panose="020F0600000000000000" pitchFamily="50" charset="-128"/>
                <a:ea typeface="HG丸ｺﾞｼｯｸM-PRO" panose="020F0600000000000000" pitchFamily="50" charset="-128"/>
              </a:rPr>
              <a:t>これなんだか知ってる？</a:t>
            </a:r>
          </a:p>
        </p:txBody>
      </p:sp>
      <p:sp>
        <p:nvSpPr>
          <p:cNvPr id="7" name="正方形/長方形 6">
            <a:extLst>
              <a:ext uri="{FF2B5EF4-FFF2-40B4-BE49-F238E27FC236}">
                <a16:creationId xmlns:a16="http://schemas.microsoft.com/office/drawing/2014/main" id="{9D11E20A-96B7-4471-8975-CC5134F95133}"/>
              </a:ext>
            </a:extLst>
          </p:cNvPr>
          <p:cNvSpPr/>
          <p:nvPr/>
        </p:nvSpPr>
        <p:spPr>
          <a:xfrm>
            <a:off x="-1" y="151827"/>
            <a:ext cx="9108617" cy="584775"/>
          </a:xfrm>
          <a:prstGeom prst="rect">
            <a:avLst/>
          </a:prstGeom>
          <a:solidFill>
            <a:srgbClr val="FFFF00"/>
          </a:solidFill>
        </p:spPr>
        <p:txBody>
          <a:bodyPr wrap="square">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貝を食べて</a:t>
            </a:r>
            <a:r>
              <a:rPr kumimoji="1" lang="ja-JP" altLang="en-US" sz="3200" b="1" u="sng" dirty="0">
                <a:solidFill>
                  <a:srgbClr val="FF0000"/>
                </a:solidFill>
                <a:highlight>
                  <a:srgbClr val="FFFF00"/>
                </a:highlight>
                <a:latin typeface="HG丸ｺﾞｼｯｸM-PRO" panose="020F0600000000000000" pitchFamily="50" charset="-128"/>
                <a:ea typeface="HG丸ｺﾞｼｯｸM-PRO" panose="020F0600000000000000" pitchFamily="50" charset="-128"/>
              </a:rPr>
              <a:t>食りょう危機を克服</a:t>
            </a:r>
            <a:r>
              <a:rPr kumimoji="1" lang="ja-JP" altLang="en-US" sz="3200" b="1" dirty="0">
                <a:solidFill>
                  <a:srgbClr val="FF0000"/>
                </a:solidFill>
                <a:highlight>
                  <a:srgbClr val="FFFF00"/>
                </a:highlight>
                <a:latin typeface="HG丸ｺﾞｼｯｸM-PRO" panose="020F0600000000000000" pitchFamily="50" charset="-128"/>
                <a:ea typeface="HG丸ｺﾞｼｯｸM-PRO" panose="020F0600000000000000" pitchFamily="50" charset="-128"/>
              </a:rPr>
              <a:t>できた</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a:t>
            </a:r>
          </a:p>
        </p:txBody>
      </p:sp>
    </p:spTree>
    <p:extLst>
      <p:ext uri="{BB962C8B-B14F-4D97-AF65-F5344CB8AC3E}">
        <p14:creationId xmlns:p14="http://schemas.microsoft.com/office/powerpoint/2010/main" val="39493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0:02</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2569672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0:01</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8180003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3548" y="351708"/>
            <a:ext cx="8208912" cy="1010543"/>
          </a:xfrm>
        </p:spPr>
        <p:txBody>
          <a:bodyPr>
            <a:normAutofit/>
          </a:bodyPr>
          <a:lstStyle/>
          <a:p>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はい、終了</a:t>
            </a:r>
          </a:p>
        </p:txBody>
      </p:sp>
      <p:sp>
        <p:nvSpPr>
          <p:cNvPr id="3" name="サブタイトル 2"/>
          <p:cNvSpPr>
            <a:spLocks noGrp="1"/>
          </p:cNvSpPr>
          <p:nvPr>
            <p:ph type="subTitle" idx="1"/>
          </p:nvPr>
        </p:nvSpPr>
        <p:spPr>
          <a:xfrm>
            <a:off x="683568" y="2659360"/>
            <a:ext cx="7848872" cy="3361928"/>
          </a:xfrm>
        </p:spPr>
        <p:txBody>
          <a:bodyPr>
            <a:noAutofit/>
          </a:bodyPr>
          <a:lstStyle/>
          <a:p>
            <a:r>
              <a:rPr lang="en-US" altLang="ja-JP"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0:00</a:t>
            </a:r>
            <a:endParaRPr lang="ja-JP" altLang="en-US" sz="25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2116162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4322" y="2619846"/>
            <a:ext cx="8636923" cy="1200329"/>
          </a:xfrm>
          <a:prstGeom prst="rect">
            <a:avLst/>
          </a:prstGeom>
          <a:noFill/>
        </p:spPr>
        <p:txBody>
          <a:bodyPr wrap="square" rtlCol="0">
            <a:spAutoFit/>
          </a:bodyPr>
          <a:lstStyle/>
          <a:p>
            <a:r>
              <a:rPr kumimoji="1" lang="ja-JP" altLang="en-US" sz="3600" dirty="0"/>
              <a:t>　</a:t>
            </a:r>
            <a:r>
              <a:rPr kumimoji="1" lang="ja-JP" altLang="en-US" sz="3600" dirty="0">
                <a:latin typeface="HG丸ｺﾞｼｯｸM-PRO" panose="020F0600000000000000" pitchFamily="50" charset="-128"/>
                <a:ea typeface="HG丸ｺﾞｼｯｸM-PRO" panose="020F0600000000000000" pitchFamily="50" charset="-128"/>
              </a:rPr>
              <a:t>私たち人間はこれまでに何を克服して</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きたのでしょうか？</a:t>
            </a:r>
            <a:endParaRPr kumimoji="1" lang="en-US" altLang="ja-JP" sz="3600" dirty="0">
              <a:latin typeface="HG丸ｺﾞｼｯｸM-PRO" panose="020F0600000000000000" pitchFamily="50" charset="-128"/>
              <a:ea typeface="HG丸ｺﾞｼｯｸM-PRO" panose="020F0600000000000000" pitchFamily="50" charset="-128"/>
            </a:endParaRPr>
          </a:p>
        </p:txBody>
      </p:sp>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55577" y="1755780"/>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Ⅰ</a:t>
            </a:r>
          </a:p>
        </p:txBody>
      </p:sp>
      <p:sp>
        <p:nvSpPr>
          <p:cNvPr id="10" name="テキスト ボックス 9">
            <a:extLst>
              <a:ext uri="{FF2B5EF4-FFF2-40B4-BE49-F238E27FC236}">
                <a16:creationId xmlns:a16="http://schemas.microsoft.com/office/drawing/2014/main" id="{65CC4DBA-2A1C-49CB-8D20-66DA8A667F5A}"/>
              </a:ext>
            </a:extLst>
          </p:cNvPr>
          <p:cNvSpPr txBox="1"/>
          <p:nvPr/>
        </p:nvSpPr>
        <p:spPr>
          <a:xfrm>
            <a:off x="405938" y="4966061"/>
            <a:ext cx="8332123"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a:t>
            </a:r>
            <a:r>
              <a:rPr kumimoji="1" lang="en-US" altLang="ja-JP" sz="3600" b="1" u="sng"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分間</a:t>
            </a:r>
          </a:p>
        </p:txBody>
      </p:sp>
      <p:sp>
        <p:nvSpPr>
          <p:cNvPr id="11" name="正方形/長方形 10">
            <a:extLst>
              <a:ext uri="{FF2B5EF4-FFF2-40B4-BE49-F238E27FC236}">
                <a16:creationId xmlns:a16="http://schemas.microsoft.com/office/drawing/2014/main" id="{CF5CD4E7-F280-46C0-B7B9-845D9A84926B}"/>
              </a:ext>
            </a:extLst>
          </p:cNvPr>
          <p:cNvSpPr/>
          <p:nvPr/>
        </p:nvSpPr>
        <p:spPr>
          <a:xfrm>
            <a:off x="1730461" y="6284343"/>
            <a:ext cx="5724644" cy="369332"/>
          </a:xfrm>
          <a:prstGeom prst="rect">
            <a:avLst/>
          </a:prstGeom>
        </p:spPr>
        <p:txBody>
          <a:bodyPr wrap="none">
            <a:spAutoFit/>
          </a:bodyPr>
          <a:lstStyle/>
          <a:p>
            <a:r>
              <a:rPr kumimoji="1" lang="ja-JP" altLang="en-US" b="1" dirty="0">
                <a:latin typeface="HG丸ｺﾞｼｯｸM-PRO" panose="020F0600000000000000" pitchFamily="50" charset="-128"/>
                <a:ea typeface="HG丸ｺﾞｼｯｸM-PRO" panose="020F0600000000000000" pitchFamily="50" charset="-128"/>
              </a:rPr>
              <a:t>＊ご家族やお友達にも聞いて、増やしてみましょう。</a:t>
            </a:r>
            <a:endParaRPr kumimoji="1" lang="ja-JP" altLang="en-US" b="1" dirty="0"/>
          </a:p>
        </p:txBody>
      </p:sp>
    </p:spTree>
    <p:extLst>
      <p:ext uri="{BB962C8B-B14F-4D97-AF65-F5344CB8AC3E}">
        <p14:creationId xmlns:p14="http://schemas.microsoft.com/office/powerpoint/2010/main" val="695508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55577" y="1755780"/>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Ⅱ</a:t>
            </a:r>
          </a:p>
        </p:txBody>
      </p:sp>
      <p:sp>
        <p:nvSpPr>
          <p:cNvPr id="9" name="テキスト ボックス 8">
            <a:extLst>
              <a:ext uri="{FF2B5EF4-FFF2-40B4-BE49-F238E27FC236}">
                <a16:creationId xmlns:a16="http://schemas.microsoft.com/office/drawing/2014/main" id="{6EB17135-E6B4-43B3-99A9-D64BB75A9B9E}"/>
              </a:ext>
            </a:extLst>
          </p:cNvPr>
          <p:cNvSpPr txBox="1"/>
          <p:nvPr/>
        </p:nvSpPr>
        <p:spPr>
          <a:xfrm>
            <a:off x="507077" y="3197800"/>
            <a:ext cx="8636923" cy="646331"/>
          </a:xfrm>
          <a:prstGeom prst="rect">
            <a:avLst/>
          </a:prstGeom>
          <a:noFill/>
        </p:spPr>
        <p:txBody>
          <a:bodyPr wrap="square" rtlCol="0">
            <a:spAutoFit/>
          </a:bodyPr>
          <a:lstStyle/>
          <a:p>
            <a:r>
              <a:rPr kumimoji="1" lang="ja-JP" altLang="en-US" sz="3600" b="1" dirty="0">
                <a:latin typeface="HG丸ｺﾞｼｯｸM-PRO" panose="020F0600000000000000" pitchFamily="50" charset="-128"/>
                <a:ea typeface="HG丸ｺﾞｼｯｸM-PRO" panose="020F0600000000000000" pitchFamily="50" charset="-128"/>
              </a:rPr>
              <a:t>「〇〇克服物語」をつくってください</a:t>
            </a:r>
            <a:r>
              <a:rPr kumimoji="1" lang="ja-JP" altLang="en-US" sz="3600" b="1" dirty="0"/>
              <a:t>。</a:t>
            </a:r>
          </a:p>
        </p:txBody>
      </p:sp>
      <p:sp>
        <p:nvSpPr>
          <p:cNvPr id="12" name="テキスト ボックス 11">
            <a:extLst>
              <a:ext uri="{FF2B5EF4-FFF2-40B4-BE49-F238E27FC236}">
                <a16:creationId xmlns:a16="http://schemas.microsoft.com/office/drawing/2014/main" id="{B54C585A-5304-428B-9A9B-F9CB028DC678}"/>
              </a:ext>
            </a:extLst>
          </p:cNvPr>
          <p:cNvSpPr txBox="1"/>
          <p:nvPr/>
        </p:nvSpPr>
        <p:spPr>
          <a:xfrm>
            <a:off x="1033892" y="3001031"/>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ホニャララ</a:t>
            </a:r>
          </a:p>
        </p:txBody>
      </p:sp>
      <p:sp>
        <p:nvSpPr>
          <p:cNvPr id="13" name="テキスト ボックス 12">
            <a:extLst>
              <a:ext uri="{FF2B5EF4-FFF2-40B4-BE49-F238E27FC236}">
                <a16:creationId xmlns:a16="http://schemas.microsoft.com/office/drawing/2014/main" id="{366C4E6E-181D-49E8-BFBA-826CB8BB8128}"/>
              </a:ext>
            </a:extLst>
          </p:cNvPr>
          <p:cNvSpPr txBox="1"/>
          <p:nvPr/>
        </p:nvSpPr>
        <p:spPr>
          <a:xfrm>
            <a:off x="2862490" y="3001030"/>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ものがたり</a:t>
            </a:r>
          </a:p>
        </p:txBody>
      </p:sp>
    </p:spTree>
    <p:extLst>
      <p:ext uri="{BB962C8B-B14F-4D97-AF65-F5344CB8AC3E}">
        <p14:creationId xmlns:p14="http://schemas.microsoft.com/office/powerpoint/2010/main" val="3642624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87644" y="0"/>
            <a:ext cx="8968712" cy="6709529"/>
          </a:xfrm>
          <a:prstGeom prst="rect">
            <a:avLst/>
          </a:prstGeom>
        </p:spPr>
        <p:txBody>
          <a:bodyPr wrap="square">
            <a:spAutoFit/>
          </a:bodyPr>
          <a:lstStyle/>
          <a:p>
            <a:pPr algn="ctr"/>
            <a:r>
              <a:rPr kumimoji="1" lang="ja-JP" altLang="en-US" sz="3200" u="sng" dirty="0">
                <a:latin typeface="UD デジタル 教科書体 NK-B" panose="02020700000000000000" pitchFamily="18" charset="-128"/>
                <a:ea typeface="UD デジタル 教科書体 NK-B" panose="02020700000000000000" pitchFamily="18" charset="-128"/>
              </a:rPr>
              <a:t>食りょう不足</a:t>
            </a:r>
            <a:r>
              <a:rPr kumimoji="1" lang="ja-JP" altLang="en-US" sz="3200" b="1" u="sng" dirty="0">
                <a:latin typeface="UD デジタル 教科書体 NK-B" panose="02020700000000000000" pitchFamily="18" charset="-128"/>
                <a:ea typeface="UD デジタル 教科書体 NK-B" panose="02020700000000000000" pitchFamily="18" charset="-128"/>
              </a:rPr>
              <a:t>克服物語</a:t>
            </a:r>
            <a:endParaRPr kumimoji="1" lang="en-US" altLang="ja-JP" sz="3200" b="1" u="sng" dirty="0">
              <a:latin typeface="UD デジタル 教科書体 NK-B" panose="02020700000000000000" pitchFamily="18" charset="-128"/>
              <a:ea typeface="UD デジタル 教科書体 NK-B" panose="02020700000000000000" pitchFamily="18" charset="-128"/>
            </a:endParaRPr>
          </a:p>
          <a:p>
            <a:pPr algn="ct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昔むかし、縄文人は土器を発明した。かたい木の実も土器で煮てみるとやわらかくなって、とてもおいしく　食べられることがわかった。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「これはいいものを発明したぞ、よしもっといろいろ</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煮てみよう」</a:t>
            </a:r>
            <a:endParaRPr kumimoji="1" lang="en-US" altLang="ja-JP" sz="3200" dirty="0">
              <a:latin typeface="UD デジタル 教科書体 NK-B" panose="02020700000000000000" pitchFamily="18" charset="-128"/>
              <a:ea typeface="UD デジタル 教科書体 NK-B" panose="02020700000000000000" pitchFamily="18" charset="-128"/>
            </a:endParaRPr>
          </a:p>
          <a:p>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これまでは食べなかった貝も煮てみた。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煮ると貝はパカっと開いた。そして、その身はとても</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おいしかった。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こうして縄文人は食りょう不足を克服した。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めでたし、めでたし　　　　　　　　　　　　　　　　　　　　　　　　　　　　　　　　　　　　　</a:t>
            </a:r>
            <a:endParaRPr kumimoji="1" lang="en-US" altLang="ja-JP" sz="3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753688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55577" y="1755780"/>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Ⅱ</a:t>
            </a:r>
          </a:p>
        </p:txBody>
      </p:sp>
      <p:sp>
        <p:nvSpPr>
          <p:cNvPr id="10" name="テキスト ボックス 9">
            <a:extLst>
              <a:ext uri="{FF2B5EF4-FFF2-40B4-BE49-F238E27FC236}">
                <a16:creationId xmlns:a16="http://schemas.microsoft.com/office/drawing/2014/main" id="{65CC4DBA-2A1C-49CB-8D20-66DA8A667F5A}"/>
              </a:ext>
            </a:extLst>
          </p:cNvPr>
          <p:cNvSpPr txBox="1"/>
          <p:nvPr/>
        </p:nvSpPr>
        <p:spPr>
          <a:xfrm>
            <a:off x="405938" y="4966061"/>
            <a:ext cx="8332123"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a:t>
            </a:r>
            <a:r>
              <a:rPr kumimoji="1" lang="en-US" altLang="ja-JP" sz="3600" b="1" u="sng" dirty="0">
                <a:solidFill>
                  <a:srgbClr val="FF0000"/>
                </a:solidFill>
                <a:latin typeface="HG丸ｺﾞｼｯｸM-PRO" panose="020F0600000000000000" pitchFamily="50" charset="-128"/>
                <a:ea typeface="HG丸ｺﾞｼｯｸM-PRO" panose="020F0600000000000000" pitchFamily="50" charset="-128"/>
              </a:rPr>
              <a:t>3</a:t>
            </a: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分間</a:t>
            </a:r>
          </a:p>
        </p:txBody>
      </p:sp>
      <p:sp>
        <p:nvSpPr>
          <p:cNvPr id="11" name="正方形/長方形 10">
            <a:extLst>
              <a:ext uri="{FF2B5EF4-FFF2-40B4-BE49-F238E27FC236}">
                <a16:creationId xmlns:a16="http://schemas.microsoft.com/office/drawing/2014/main" id="{CF5CD4E7-F280-46C0-B7B9-845D9A84926B}"/>
              </a:ext>
            </a:extLst>
          </p:cNvPr>
          <p:cNvSpPr/>
          <p:nvPr/>
        </p:nvSpPr>
        <p:spPr>
          <a:xfrm>
            <a:off x="2055925" y="6284343"/>
            <a:ext cx="5032147" cy="369332"/>
          </a:xfrm>
          <a:prstGeom prst="rect">
            <a:avLst/>
          </a:prstGeom>
        </p:spPr>
        <p:txBody>
          <a:bodyPr wrap="none">
            <a:spAutoFit/>
          </a:bodyPr>
          <a:lstStyle/>
          <a:p>
            <a:r>
              <a:rPr kumimoji="1" lang="ja-JP" altLang="en-US" b="1" dirty="0">
                <a:latin typeface="HG丸ｺﾞｼｯｸM-PRO" panose="020F0600000000000000" pitchFamily="50" charset="-128"/>
                <a:ea typeface="HG丸ｺﾞｼｯｸM-PRO" panose="020F0600000000000000" pitchFamily="50" charset="-128"/>
              </a:rPr>
              <a:t>＊ご家族やお友達にも読んでもらいましょう。</a:t>
            </a:r>
            <a:endParaRPr kumimoji="1" lang="ja-JP" altLang="en-US" b="1" dirty="0"/>
          </a:p>
        </p:txBody>
      </p:sp>
      <p:sp>
        <p:nvSpPr>
          <p:cNvPr id="9" name="テキスト ボックス 8">
            <a:extLst>
              <a:ext uri="{FF2B5EF4-FFF2-40B4-BE49-F238E27FC236}">
                <a16:creationId xmlns:a16="http://schemas.microsoft.com/office/drawing/2014/main" id="{6EB17135-E6B4-43B3-99A9-D64BB75A9B9E}"/>
              </a:ext>
            </a:extLst>
          </p:cNvPr>
          <p:cNvSpPr txBox="1"/>
          <p:nvPr/>
        </p:nvSpPr>
        <p:spPr>
          <a:xfrm>
            <a:off x="507077" y="3197800"/>
            <a:ext cx="8636923" cy="646331"/>
          </a:xfrm>
          <a:prstGeom prst="rect">
            <a:avLst/>
          </a:prstGeom>
          <a:noFill/>
        </p:spPr>
        <p:txBody>
          <a:bodyPr wrap="square" rtlCol="0">
            <a:spAutoFit/>
          </a:bodyPr>
          <a:lstStyle/>
          <a:p>
            <a:r>
              <a:rPr kumimoji="1" lang="ja-JP" altLang="en-US" sz="3600" b="1" dirty="0">
                <a:latin typeface="HG丸ｺﾞｼｯｸM-PRO" panose="020F0600000000000000" pitchFamily="50" charset="-128"/>
                <a:ea typeface="HG丸ｺﾞｼｯｸM-PRO" panose="020F0600000000000000" pitchFamily="50" charset="-128"/>
              </a:rPr>
              <a:t>「〇〇克服物語」をつくってください</a:t>
            </a:r>
            <a:r>
              <a:rPr kumimoji="1" lang="ja-JP" altLang="en-US" sz="3600" b="1" dirty="0"/>
              <a:t>。</a:t>
            </a:r>
          </a:p>
        </p:txBody>
      </p:sp>
      <p:sp>
        <p:nvSpPr>
          <p:cNvPr id="12" name="テキスト ボックス 11">
            <a:extLst>
              <a:ext uri="{FF2B5EF4-FFF2-40B4-BE49-F238E27FC236}">
                <a16:creationId xmlns:a16="http://schemas.microsoft.com/office/drawing/2014/main" id="{B54C585A-5304-428B-9A9B-F9CB028DC678}"/>
              </a:ext>
            </a:extLst>
          </p:cNvPr>
          <p:cNvSpPr txBox="1"/>
          <p:nvPr/>
        </p:nvSpPr>
        <p:spPr>
          <a:xfrm>
            <a:off x="1033892" y="3001031"/>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ホニャララ</a:t>
            </a:r>
          </a:p>
        </p:txBody>
      </p:sp>
      <p:sp>
        <p:nvSpPr>
          <p:cNvPr id="13" name="テキスト ボックス 12">
            <a:extLst>
              <a:ext uri="{FF2B5EF4-FFF2-40B4-BE49-F238E27FC236}">
                <a16:creationId xmlns:a16="http://schemas.microsoft.com/office/drawing/2014/main" id="{366C4E6E-181D-49E8-BFBA-826CB8BB8128}"/>
              </a:ext>
            </a:extLst>
          </p:cNvPr>
          <p:cNvSpPr txBox="1"/>
          <p:nvPr/>
        </p:nvSpPr>
        <p:spPr>
          <a:xfrm>
            <a:off x="2862490" y="3001030"/>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ものがたり</a:t>
            </a:r>
          </a:p>
        </p:txBody>
      </p:sp>
    </p:spTree>
    <p:extLst>
      <p:ext uri="{BB962C8B-B14F-4D97-AF65-F5344CB8AC3E}">
        <p14:creationId xmlns:p14="http://schemas.microsoft.com/office/powerpoint/2010/main" val="311967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87644" y="0"/>
            <a:ext cx="8968712" cy="6709529"/>
          </a:xfrm>
          <a:prstGeom prst="rect">
            <a:avLst/>
          </a:prstGeom>
        </p:spPr>
        <p:txBody>
          <a:bodyPr wrap="square">
            <a:spAutoFit/>
          </a:bodyPr>
          <a:lstStyle/>
          <a:p>
            <a:pPr algn="ctr"/>
            <a:r>
              <a:rPr kumimoji="1" lang="ja-JP" altLang="en-US" sz="3200" u="sng" dirty="0">
                <a:latin typeface="UD デジタル 教科書体 NK-B" panose="02020700000000000000" pitchFamily="18" charset="-128"/>
                <a:ea typeface="UD デジタル 教科書体 NK-B" panose="02020700000000000000" pitchFamily="18" charset="-128"/>
              </a:rPr>
              <a:t>食りょう不足</a:t>
            </a:r>
            <a:r>
              <a:rPr kumimoji="1" lang="ja-JP" altLang="en-US" sz="3200" b="1" u="sng" dirty="0">
                <a:latin typeface="UD デジタル 教科書体 NK-B" panose="02020700000000000000" pitchFamily="18" charset="-128"/>
                <a:ea typeface="UD デジタル 教科書体 NK-B" panose="02020700000000000000" pitchFamily="18" charset="-128"/>
              </a:rPr>
              <a:t>克服物語</a:t>
            </a:r>
            <a:endParaRPr kumimoji="1" lang="en-US" altLang="ja-JP" sz="3200" b="1" u="sng" dirty="0">
              <a:latin typeface="UD デジタル 教科書体 NK-B" panose="02020700000000000000" pitchFamily="18" charset="-128"/>
              <a:ea typeface="UD デジタル 教科書体 NK-B" panose="02020700000000000000" pitchFamily="18" charset="-128"/>
            </a:endParaRPr>
          </a:p>
          <a:p>
            <a:pPr algn="ct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昔むかし、縄文人は土器を発明した。かたい木の実も土器で煮てみるとやわらかくなって、とてもおいしく　食べられることがわかった。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「これはいいものを発明したぞ、よしもっといろいろ</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煮てみよう」</a:t>
            </a:r>
            <a:endParaRPr kumimoji="1" lang="en-US" altLang="ja-JP" sz="3200" dirty="0">
              <a:latin typeface="UD デジタル 教科書体 NK-B" panose="02020700000000000000" pitchFamily="18" charset="-128"/>
              <a:ea typeface="UD デジタル 教科書体 NK-B" panose="02020700000000000000" pitchFamily="18" charset="-128"/>
            </a:endParaRPr>
          </a:p>
          <a:p>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これまでは食べなかった貝も煮てみた。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煮ると貝はパカっと開いた。そして、その身はとても</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おいしかった。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こうして縄文人は食りょう不足を克服した。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　めでたし、めでたし　　　　　　　　　　　　　　　　　　　　　　　　　　　　　　　　　　　　　</a:t>
            </a:r>
            <a:endParaRPr kumimoji="1" lang="en-US" altLang="ja-JP" sz="3200" dirty="0">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EDD76DA8-9271-43CB-8EA1-D63E0AB91262}"/>
              </a:ext>
            </a:extLst>
          </p:cNvPr>
          <p:cNvSpPr txBox="1"/>
          <p:nvPr/>
        </p:nvSpPr>
        <p:spPr>
          <a:xfrm rot="21415794">
            <a:off x="5631878" y="6176709"/>
            <a:ext cx="1142995" cy="584775"/>
          </a:xfrm>
          <a:prstGeom prst="rect">
            <a:avLst/>
          </a:prstGeom>
          <a:noFill/>
        </p:spPr>
        <p:txBody>
          <a:bodyPr wrap="square" rtlCol="0">
            <a:spAutoFit/>
          </a:bodyPr>
          <a:lstStyle/>
          <a:p>
            <a:r>
              <a:rPr kumimoji="1" lang="ja-JP" altLang="en-US" sz="3200" dirty="0">
                <a:solidFill>
                  <a:srgbClr val="0000FF"/>
                </a:solidFill>
                <a:latin typeface="富士ポップ" panose="040F0709000000000000" pitchFamily="49" charset="-128"/>
                <a:ea typeface="富士ポップ" panose="040F0709000000000000" pitchFamily="49" charset="-128"/>
              </a:rPr>
              <a:t>手島</a:t>
            </a:r>
          </a:p>
        </p:txBody>
      </p:sp>
      <p:sp>
        <p:nvSpPr>
          <p:cNvPr id="5" name="テキスト ボックス 4">
            <a:extLst>
              <a:ext uri="{FF2B5EF4-FFF2-40B4-BE49-F238E27FC236}">
                <a16:creationId xmlns:a16="http://schemas.microsoft.com/office/drawing/2014/main" id="{F8C46D42-0260-4CAB-96DF-CA405CAAC269}"/>
              </a:ext>
            </a:extLst>
          </p:cNvPr>
          <p:cNvSpPr txBox="1"/>
          <p:nvPr/>
        </p:nvSpPr>
        <p:spPr>
          <a:xfrm rot="210901">
            <a:off x="7000015" y="6176709"/>
            <a:ext cx="1142995" cy="584775"/>
          </a:xfrm>
          <a:prstGeom prst="rect">
            <a:avLst/>
          </a:prstGeom>
          <a:noFill/>
        </p:spPr>
        <p:txBody>
          <a:bodyPr wrap="square" rtlCol="0">
            <a:spAutoFit/>
          </a:bodyPr>
          <a:lstStyle/>
          <a:p>
            <a:r>
              <a:rPr kumimoji="1" lang="ja-JP" altLang="en-US" sz="3200" dirty="0">
                <a:solidFill>
                  <a:srgbClr val="FF0000"/>
                </a:solidFill>
                <a:latin typeface="富士ポップ" panose="040F0709000000000000" pitchFamily="49" charset="-128"/>
                <a:ea typeface="富士ポップ" panose="040F0709000000000000" pitchFamily="49" charset="-128"/>
              </a:rPr>
              <a:t>松尾</a:t>
            </a:r>
          </a:p>
        </p:txBody>
      </p:sp>
    </p:spTree>
    <p:extLst>
      <p:ext uri="{BB962C8B-B14F-4D97-AF65-F5344CB8AC3E}">
        <p14:creationId xmlns:p14="http://schemas.microsoft.com/office/powerpoint/2010/main" val="39152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25DBCD7A-DB6D-4D57-AA88-4EE723523228}"/>
              </a:ext>
            </a:extLst>
          </p:cNvPr>
          <p:cNvSpPr txBox="1"/>
          <p:nvPr/>
        </p:nvSpPr>
        <p:spPr>
          <a:xfrm>
            <a:off x="1" y="1986909"/>
            <a:ext cx="9144000"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「〇〇克服物語」は誰のためになったかな？</a:t>
            </a:r>
            <a:endParaRPr kumimoji="1" lang="ja-JP" altLang="en-US" sz="3200" b="1" dirty="0"/>
          </a:p>
        </p:txBody>
      </p:sp>
      <p:sp>
        <p:nvSpPr>
          <p:cNvPr id="12" name="AutoShape 4" descr="https://i.ytimg.com/an_webp/KnUnPepWQYI/mqdefault_6s.webp?du=3000&amp;sqp=CNKknegF&amp;rs=AOn4CLButiUyFoScwR8h6gMCDgZgTsFjEQ">
            <a:extLst>
              <a:ext uri="{FF2B5EF4-FFF2-40B4-BE49-F238E27FC236}">
                <a16:creationId xmlns:a16="http://schemas.microsoft.com/office/drawing/2014/main" id="{448ED5E0-3FB7-4CC7-9A46-A3C16EC446CD}"/>
              </a:ext>
            </a:extLst>
          </p:cNvPr>
          <p:cNvSpPr>
            <a:spLocks noChangeAspect="1" noChangeArrowheads="1"/>
          </p:cNvSpPr>
          <p:nvPr/>
        </p:nvSpPr>
        <p:spPr bwMode="auto">
          <a:xfrm>
            <a:off x="1832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a:extLst>
              <a:ext uri="{FF2B5EF4-FFF2-40B4-BE49-F238E27FC236}">
                <a16:creationId xmlns:a16="http://schemas.microsoft.com/office/drawing/2014/main" id="{4173C124-F0A9-45DF-9089-008ED99AE55D}"/>
              </a:ext>
            </a:extLst>
          </p:cNvPr>
          <p:cNvSpPr txBox="1"/>
          <p:nvPr/>
        </p:nvSpPr>
        <p:spPr>
          <a:xfrm>
            <a:off x="183285" y="854706"/>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考えてみよう！</a:t>
            </a:r>
            <a:endParaRPr kumimoji="1" lang="en-US" altLang="ja-JP" sz="3600" dirty="0">
              <a:solidFill>
                <a:srgbClr val="0070C0"/>
              </a:solidFill>
              <a:latin typeface="HG丸ｺﾞｼｯｸM-PRO" panose="020F0600000000000000" pitchFamily="50" charset="-128"/>
              <a:ea typeface="HG丸ｺﾞｼｯｸM-PRO" panose="020F0600000000000000" pitchFamily="50" charset="-128"/>
            </a:endParaRPr>
          </a:p>
        </p:txBody>
      </p:sp>
      <p:sp>
        <p:nvSpPr>
          <p:cNvPr id="14" name="テキスト ボックス 13">
            <a:extLst>
              <a:ext uri="{FF2B5EF4-FFF2-40B4-BE49-F238E27FC236}">
                <a16:creationId xmlns:a16="http://schemas.microsoft.com/office/drawing/2014/main" id="{F0750FFA-EC0D-447C-BBE2-786CF021DA43}"/>
              </a:ext>
            </a:extLst>
          </p:cNvPr>
          <p:cNvSpPr txBox="1"/>
          <p:nvPr/>
        </p:nvSpPr>
        <p:spPr>
          <a:xfrm>
            <a:off x="385343" y="1755359"/>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ホニャララ</a:t>
            </a:r>
          </a:p>
        </p:txBody>
      </p:sp>
      <p:sp>
        <p:nvSpPr>
          <p:cNvPr id="15" name="テキスト ボックス 14">
            <a:extLst>
              <a:ext uri="{FF2B5EF4-FFF2-40B4-BE49-F238E27FC236}">
                <a16:creationId xmlns:a16="http://schemas.microsoft.com/office/drawing/2014/main" id="{9ADCD493-D34E-4F1F-B5B3-3477A073992C}"/>
              </a:ext>
            </a:extLst>
          </p:cNvPr>
          <p:cNvSpPr txBox="1"/>
          <p:nvPr/>
        </p:nvSpPr>
        <p:spPr>
          <a:xfrm>
            <a:off x="2022729" y="1755358"/>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ストーリー</a:t>
            </a:r>
          </a:p>
        </p:txBody>
      </p:sp>
      <p:sp>
        <p:nvSpPr>
          <p:cNvPr id="16" name="正方形/長方形 15">
            <a:extLst>
              <a:ext uri="{FF2B5EF4-FFF2-40B4-BE49-F238E27FC236}">
                <a16:creationId xmlns:a16="http://schemas.microsoft.com/office/drawing/2014/main" id="{B9B2D9F8-8352-4291-93F4-018AA531D16A}"/>
              </a:ext>
            </a:extLst>
          </p:cNvPr>
          <p:cNvSpPr/>
          <p:nvPr/>
        </p:nvSpPr>
        <p:spPr>
          <a:xfrm>
            <a:off x="1116677" y="3389388"/>
            <a:ext cx="2743199" cy="3283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E4B6243-E9D7-48D5-96E6-1A6B5545B45C}"/>
              </a:ext>
            </a:extLst>
          </p:cNvPr>
          <p:cNvSpPr txBox="1"/>
          <p:nvPr/>
        </p:nvSpPr>
        <p:spPr>
          <a:xfrm>
            <a:off x="1116678" y="3607725"/>
            <a:ext cx="2743199" cy="1569660"/>
          </a:xfrm>
          <a:prstGeom prst="rect">
            <a:avLst/>
          </a:prstGeom>
          <a:noFill/>
        </p:spPr>
        <p:txBody>
          <a:bodyPr wrap="square" rtlCol="0">
            <a:spAutoFit/>
          </a:bodyPr>
          <a:lstStyle/>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その克服によって</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“個人の”</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しあわせや</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成長につながった</a:t>
            </a:r>
          </a:p>
        </p:txBody>
      </p:sp>
      <p:sp>
        <p:nvSpPr>
          <p:cNvPr id="18" name="正方形/長方形 17">
            <a:extLst>
              <a:ext uri="{FF2B5EF4-FFF2-40B4-BE49-F238E27FC236}">
                <a16:creationId xmlns:a16="http://schemas.microsoft.com/office/drawing/2014/main" id="{5D365170-8350-4C14-9116-C28129BD0DDC}"/>
              </a:ext>
            </a:extLst>
          </p:cNvPr>
          <p:cNvSpPr/>
          <p:nvPr/>
        </p:nvSpPr>
        <p:spPr>
          <a:xfrm>
            <a:off x="5350627" y="3389387"/>
            <a:ext cx="2743199" cy="328352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612C1B0-B3DA-4FAE-B252-666D852116F4}"/>
              </a:ext>
            </a:extLst>
          </p:cNvPr>
          <p:cNvSpPr txBox="1"/>
          <p:nvPr/>
        </p:nvSpPr>
        <p:spPr>
          <a:xfrm>
            <a:off x="5350628" y="3616034"/>
            <a:ext cx="2743199" cy="1938992"/>
          </a:xfrm>
          <a:prstGeom prst="rect">
            <a:avLst/>
          </a:prstGeom>
          <a:noFill/>
        </p:spPr>
        <p:txBody>
          <a:bodyPr wrap="square" rtlCol="0">
            <a:spAutoFit/>
          </a:bodyPr>
          <a:lstStyle/>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その克服によって</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“みんなの”</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（世界の）</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しあわせや</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成長につながった</a:t>
            </a:r>
          </a:p>
        </p:txBody>
      </p:sp>
    </p:spTree>
    <p:extLst>
      <p:ext uri="{BB962C8B-B14F-4D97-AF65-F5344CB8AC3E}">
        <p14:creationId xmlns:p14="http://schemas.microsoft.com/office/powerpoint/2010/main" val="3384546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4034C9E-65DF-425F-A919-92C3966CBC61}"/>
              </a:ext>
            </a:extLst>
          </p:cNvPr>
          <p:cNvSpPr txBox="1"/>
          <p:nvPr/>
        </p:nvSpPr>
        <p:spPr>
          <a:xfrm>
            <a:off x="0" y="4255639"/>
            <a:ext cx="9144000" cy="707886"/>
          </a:xfrm>
          <a:prstGeom prst="rect">
            <a:avLst/>
          </a:prstGeom>
          <a:noFill/>
        </p:spPr>
        <p:txBody>
          <a:bodyPr wrap="square" rtlCol="0">
            <a:spAutoFit/>
          </a:bodyPr>
          <a:lstStyle/>
          <a:p>
            <a:pPr algn="ctr"/>
            <a:r>
              <a:rPr kumimoji="1" lang="ja-JP" altLang="en-US" sz="4000" b="1" dirty="0">
                <a:latin typeface="HG丸ｺﾞｼｯｸM-PRO" panose="020F0600000000000000" pitchFamily="50" charset="-128"/>
                <a:ea typeface="HG丸ｺﾞｼｯｸM-PRO" panose="020F0600000000000000" pitchFamily="50" charset="-128"/>
              </a:rPr>
              <a:t>出発点は、</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「問題に気づく力」</a:t>
            </a:r>
            <a:endParaRPr kumimoji="1" lang="en-US" altLang="ja-JP" sz="4000" dirty="0">
              <a:latin typeface="HG創英角ﾎﾟｯﾌﾟ体" panose="040B0A09000000000000" pitchFamily="49" charset="-128"/>
              <a:ea typeface="HG創英角ﾎﾟｯﾌﾟ体" panose="040B0A09000000000000" pitchFamily="49" charset="-128"/>
            </a:endParaRPr>
          </a:p>
        </p:txBody>
      </p:sp>
      <p:sp>
        <p:nvSpPr>
          <p:cNvPr id="3" name="テキスト ボックス 2">
            <a:extLst>
              <a:ext uri="{FF2B5EF4-FFF2-40B4-BE49-F238E27FC236}">
                <a16:creationId xmlns:a16="http://schemas.microsoft.com/office/drawing/2014/main" id="{F3B412C9-3B01-42C5-BF74-29FA9D7E7738}"/>
              </a:ext>
            </a:extLst>
          </p:cNvPr>
          <p:cNvSpPr txBox="1"/>
          <p:nvPr/>
        </p:nvSpPr>
        <p:spPr>
          <a:xfrm>
            <a:off x="1" y="1234645"/>
            <a:ext cx="9144000" cy="1569660"/>
          </a:xfrm>
          <a:prstGeom prst="rect">
            <a:avLst/>
          </a:prstGeom>
          <a:noFill/>
        </p:spPr>
        <p:txBody>
          <a:bodyPr wrap="square" rtlCol="0">
            <a:spAutoFit/>
          </a:bodyPr>
          <a:lstStyle/>
          <a:p>
            <a:pPr algn="ctr"/>
            <a:r>
              <a:rPr kumimoji="1" lang="ja-JP" altLang="en-US" sz="3200" b="1" dirty="0">
                <a:latin typeface="HG丸ｺﾞｼｯｸM-PRO" panose="020F0600000000000000" pitchFamily="50" charset="-128"/>
                <a:ea typeface="HG丸ｺﾞｼｯｸM-PRO" panose="020F0600000000000000" pitchFamily="50" charset="-128"/>
              </a:rPr>
              <a:t>何かを克服するということは、</a:t>
            </a:r>
            <a:endParaRPr kumimoji="1" lang="en-US" altLang="ja-JP" sz="3200" b="1" dirty="0">
              <a:latin typeface="HG丸ｺﾞｼｯｸM-PRO" panose="020F0600000000000000" pitchFamily="50" charset="-128"/>
              <a:ea typeface="HG丸ｺﾞｼｯｸM-PRO" panose="020F0600000000000000" pitchFamily="50" charset="-128"/>
            </a:endParaRPr>
          </a:p>
          <a:p>
            <a:pPr algn="ctr"/>
            <a:r>
              <a:rPr kumimoji="1" lang="ja-JP" altLang="en-US" sz="3200" b="1" u="sng" dirty="0">
                <a:solidFill>
                  <a:srgbClr val="FF0000"/>
                </a:solidFill>
                <a:latin typeface="HG丸ｺﾞｼｯｸM-PRO" panose="020F0600000000000000" pitchFamily="50" charset="-128"/>
                <a:ea typeface="HG丸ｺﾞｼｯｸM-PRO" panose="020F0600000000000000" pitchFamily="50" charset="-128"/>
              </a:rPr>
              <a:t>今まであった世界をより良いものに変える</a:t>
            </a:r>
            <a:endParaRPr kumimoji="1" lang="en-US" altLang="ja-JP" sz="3200" b="1" u="sng"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3200" b="1" dirty="0">
                <a:latin typeface="HG丸ｺﾞｼｯｸM-PRO" panose="020F0600000000000000" pitchFamily="50" charset="-128"/>
                <a:ea typeface="HG丸ｺﾞｼｯｸM-PRO" panose="020F0600000000000000" pitchFamily="50" charset="-128"/>
              </a:rPr>
              <a:t>ということ</a:t>
            </a:r>
            <a:endParaRPr kumimoji="1" lang="en-US" altLang="ja-JP" sz="3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7166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DF01F27-F67B-496F-A0E8-432EDF408D02}"/>
              </a:ext>
            </a:extLst>
          </p:cNvPr>
          <p:cNvSpPr txBox="1"/>
          <p:nvPr/>
        </p:nvSpPr>
        <p:spPr>
          <a:xfrm>
            <a:off x="6670246" y="6189891"/>
            <a:ext cx="2473754" cy="253916"/>
          </a:xfrm>
          <a:prstGeom prst="rect">
            <a:avLst/>
          </a:prstGeom>
          <a:noFill/>
        </p:spPr>
        <p:txBody>
          <a:bodyPr wrap="none" rtlCol="0">
            <a:spAutoFit/>
          </a:bodyPr>
          <a:lstStyle/>
          <a:p>
            <a:r>
              <a:rPr kumimoji="1" lang="ja-JP" altLang="en-US" sz="1050" dirty="0"/>
              <a:t>光文書院　社会科資料集６年Ｈ５より</a:t>
            </a:r>
          </a:p>
        </p:txBody>
      </p:sp>
      <p:sp>
        <p:nvSpPr>
          <p:cNvPr id="10" name="テキスト ボックス 9">
            <a:extLst>
              <a:ext uri="{FF2B5EF4-FFF2-40B4-BE49-F238E27FC236}">
                <a16:creationId xmlns:a16="http://schemas.microsoft.com/office/drawing/2014/main" id="{66BDFC5F-F767-45EC-B7BF-20A747DE1388}"/>
              </a:ext>
            </a:extLst>
          </p:cNvPr>
          <p:cNvSpPr txBox="1"/>
          <p:nvPr/>
        </p:nvSpPr>
        <p:spPr>
          <a:xfrm>
            <a:off x="0" y="61297"/>
            <a:ext cx="2954655"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弥生時代にも・・・</a:t>
            </a:r>
          </a:p>
        </p:txBody>
      </p:sp>
      <p:sp>
        <p:nvSpPr>
          <p:cNvPr id="11" name="正方形/長方形 10">
            <a:extLst>
              <a:ext uri="{FF2B5EF4-FFF2-40B4-BE49-F238E27FC236}">
                <a16:creationId xmlns:a16="http://schemas.microsoft.com/office/drawing/2014/main" id="{1764ECDE-7AB7-4801-97F5-A5D5FB610CBC}"/>
              </a:ext>
            </a:extLst>
          </p:cNvPr>
          <p:cNvSpPr/>
          <p:nvPr/>
        </p:nvSpPr>
        <p:spPr>
          <a:xfrm>
            <a:off x="0" y="541151"/>
            <a:ext cx="9108617" cy="584775"/>
          </a:xfrm>
          <a:prstGeom prst="rect">
            <a:avLst/>
          </a:prstGeom>
          <a:solidFill>
            <a:srgbClr val="FFFF00"/>
          </a:solidFill>
        </p:spPr>
        <p:txBody>
          <a:bodyPr wrap="square">
            <a:spAutoFit/>
          </a:bodyPr>
          <a:lstStyle/>
          <a:p>
            <a:r>
              <a:rPr kumimoji="1" lang="ja-JP" altLang="en-US" sz="2400" dirty="0">
                <a:latin typeface="HG丸ｺﾞｼｯｸM-PRO" panose="020F0600000000000000" pitchFamily="50" charset="-128"/>
                <a:ea typeface="HG丸ｺﾞｼｯｸM-PRO" panose="020F0600000000000000" pitchFamily="50" charset="-128"/>
              </a:rPr>
              <a:t>稲作（農業）が始まり</a:t>
            </a:r>
            <a:r>
              <a:rPr kumimoji="1" lang="ja-JP" altLang="en-US" sz="3200" b="1" u="sng" dirty="0">
                <a:solidFill>
                  <a:srgbClr val="FF0000"/>
                </a:solidFill>
                <a:highlight>
                  <a:srgbClr val="FFFF00"/>
                </a:highlight>
                <a:latin typeface="HG丸ｺﾞｼｯｸM-PRO" panose="020F0600000000000000" pitchFamily="50" charset="-128"/>
                <a:ea typeface="HG丸ｺﾞｼｯｸM-PRO" panose="020F0600000000000000" pitchFamily="50" charset="-128"/>
              </a:rPr>
              <a:t>食りょう危機を克服</a:t>
            </a:r>
            <a:r>
              <a:rPr kumimoji="1" lang="ja-JP" altLang="en-US" sz="3200" b="1" dirty="0">
                <a:solidFill>
                  <a:srgbClr val="FF0000"/>
                </a:solidFill>
                <a:highlight>
                  <a:srgbClr val="FFFF00"/>
                </a:highlight>
                <a:latin typeface="HG丸ｺﾞｼｯｸM-PRO" panose="020F0600000000000000" pitchFamily="50" charset="-128"/>
                <a:ea typeface="HG丸ｺﾞｼｯｸM-PRO" panose="020F0600000000000000" pitchFamily="50" charset="-128"/>
              </a:rPr>
              <a:t>できた</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a:t>
            </a:r>
          </a:p>
        </p:txBody>
      </p:sp>
      <p:pic>
        <p:nvPicPr>
          <p:cNvPr id="12" name="図 11">
            <a:extLst>
              <a:ext uri="{FF2B5EF4-FFF2-40B4-BE49-F238E27FC236}">
                <a16:creationId xmlns:a16="http://schemas.microsoft.com/office/drawing/2014/main" id="{B147708F-A2CB-4C64-91A1-34B0DA489997}"/>
              </a:ext>
            </a:extLst>
          </p:cNvPr>
          <p:cNvPicPr>
            <a:picLocks noChangeAspect="1"/>
          </p:cNvPicPr>
          <p:nvPr/>
        </p:nvPicPr>
        <p:blipFill>
          <a:blip r:embed="rId3"/>
          <a:stretch>
            <a:fillRect/>
          </a:stretch>
        </p:blipFill>
        <p:spPr>
          <a:xfrm>
            <a:off x="105333" y="1312292"/>
            <a:ext cx="8933333" cy="4800000"/>
          </a:xfrm>
          <a:prstGeom prst="rect">
            <a:avLst/>
          </a:prstGeom>
        </p:spPr>
      </p:pic>
    </p:spTree>
    <p:extLst>
      <p:ext uri="{BB962C8B-B14F-4D97-AF65-F5344CB8AC3E}">
        <p14:creationId xmlns:p14="http://schemas.microsoft.com/office/powerpoint/2010/main" val="4452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55577" y="1755780"/>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Ⅲ</a:t>
            </a:r>
          </a:p>
        </p:txBody>
      </p:sp>
      <p:sp>
        <p:nvSpPr>
          <p:cNvPr id="10" name="テキスト ボックス 9">
            <a:extLst>
              <a:ext uri="{FF2B5EF4-FFF2-40B4-BE49-F238E27FC236}">
                <a16:creationId xmlns:a16="http://schemas.microsoft.com/office/drawing/2014/main" id="{65CC4DBA-2A1C-49CB-8D20-66DA8A667F5A}"/>
              </a:ext>
            </a:extLst>
          </p:cNvPr>
          <p:cNvSpPr txBox="1"/>
          <p:nvPr/>
        </p:nvSpPr>
        <p:spPr>
          <a:xfrm>
            <a:off x="373715" y="5013323"/>
            <a:ext cx="8770285" cy="646331"/>
          </a:xfrm>
          <a:prstGeom prst="rect">
            <a:avLst/>
          </a:prstGeom>
          <a:noFill/>
        </p:spPr>
        <p:txBody>
          <a:bodyPr wrap="square" rtlCol="0">
            <a:spAutoFit/>
          </a:bodyPr>
          <a:lstStyle/>
          <a:p>
            <a:pPr algn="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所要時間＝２分間</a:t>
            </a:r>
          </a:p>
        </p:txBody>
      </p:sp>
      <p:sp>
        <p:nvSpPr>
          <p:cNvPr id="11" name="正方形/長方形 10">
            <a:extLst>
              <a:ext uri="{FF2B5EF4-FFF2-40B4-BE49-F238E27FC236}">
                <a16:creationId xmlns:a16="http://schemas.microsoft.com/office/drawing/2014/main" id="{CF5CD4E7-F280-46C0-B7B9-845D9A84926B}"/>
              </a:ext>
            </a:extLst>
          </p:cNvPr>
          <p:cNvSpPr/>
          <p:nvPr/>
        </p:nvSpPr>
        <p:spPr>
          <a:xfrm>
            <a:off x="2055925" y="6284343"/>
            <a:ext cx="5032147" cy="369332"/>
          </a:xfrm>
          <a:prstGeom prst="rect">
            <a:avLst/>
          </a:prstGeom>
        </p:spPr>
        <p:txBody>
          <a:bodyPr wrap="none">
            <a:spAutoFit/>
          </a:bodyPr>
          <a:lstStyle/>
          <a:p>
            <a:r>
              <a:rPr kumimoji="1" lang="ja-JP" altLang="en-US" b="1" dirty="0">
                <a:latin typeface="HG丸ｺﾞｼｯｸM-PRO" panose="020F0600000000000000" pitchFamily="50" charset="-128"/>
                <a:ea typeface="HG丸ｺﾞｼｯｸM-PRO" panose="020F0600000000000000" pitchFamily="50" charset="-128"/>
              </a:rPr>
              <a:t>＊ご家族やお友達にも読んでもらいましょう。</a:t>
            </a:r>
            <a:endParaRPr kumimoji="1" lang="ja-JP" altLang="en-US" b="1" dirty="0"/>
          </a:p>
        </p:txBody>
      </p:sp>
      <p:sp>
        <p:nvSpPr>
          <p:cNvPr id="9" name="テキスト ボックス 8">
            <a:extLst>
              <a:ext uri="{FF2B5EF4-FFF2-40B4-BE49-F238E27FC236}">
                <a16:creationId xmlns:a16="http://schemas.microsoft.com/office/drawing/2014/main" id="{6EB17135-E6B4-43B3-99A9-D64BB75A9B9E}"/>
              </a:ext>
            </a:extLst>
          </p:cNvPr>
          <p:cNvSpPr txBox="1"/>
          <p:nvPr/>
        </p:nvSpPr>
        <p:spPr>
          <a:xfrm>
            <a:off x="1" y="2901667"/>
            <a:ext cx="9144000" cy="1200329"/>
          </a:xfrm>
          <a:prstGeom prst="rect">
            <a:avLst/>
          </a:prstGeom>
          <a:noFill/>
        </p:spPr>
        <p:txBody>
          <a:bodyPr wrap="square" rtlCol="0">
            <a:spAutoFit/>
          </a:bodyPr>
          <a:lstStyle/>
          <a:p>
            <a:pPr algn="ct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「気づいてみよう！」</a:t>
            </a:r>
            <a:endParaRPr kumimoji="1" lang="en-US" altLang="ja-JP" sz="3600" b="1"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3600" b="1" dirty="0">
                <a:latin typeface="HG丸ｺﾞｼｯｸM-PRO" panose="020F0600000000000000" pitchFamily="50" charset="-128"/>
                <a:ea typeface="HG丸ｺﾞｼｯｸM-PRO" panose="020F0600000000000000" pitchFamily="50" charset="-128"/>
              </a:rPr>
              <a:t>今、私たちが克服する問題は何だろう</a:t>
            </a:r>
            <a:endParaRPr lang="en-US" altLang="ja-JP" sz="3600" dirty="0">
              <a:latin typeface="HG丸ｺﾞｼｯｸM-PRO" panose="020F0600000000000000" pitchFamily="50" charset="-128"/>
              <a:ea typeface="HG丸ｺﾞｼｯｸM-PRO" panose="020F0600000000000000" pitchFamily="50" charset="-128"/>
            </a:endParaRPr>
          </a:p>
        </p:txBody>
      </p:sp>
      <p:pic>
        <p:nvPicPr>
          <p:cNvPr id="14" name="図 13">
            <a:extLst>
              <a:ext uri="{FF2B5EF4-FFF2-40B4-BE49-F238E27FC236}">
                <a16:creationId xmlns:a16="http://schemas.microsoft.com/office/drawing/2014/main" id="{E53FA2A7-EF59-4A1E-812F-02654197A0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6759" y="5013322"/>
            <a:ext cx="3510456" cy="1082677"/>
          </a:xfrm>
          <a:prstGeom prst="rect">
            <a:avLst/>
          </a:prstGeom>
        </p:spPr>
      </p:pic>
      <p:sp>
        <p:nvSpPr>
          <p:cNvPr id="16" name="テキスト ボックス 15">
            <a:extLst>
              <a:ext uri="{FF2B5EF4-FFF2-40B4-BE49-F238E27FC236}">
                <a16:creationId xmlns:a16="http://schemas.microsoft.com/office/drawing/2014/main" id="{D4891E17-049C-43B4-B155-638DBA2F84C5}"/>
              </a:ext>
            </a:extLst>
          </p:cNvPr>
          <p:cNvSpPr txBox="1"/>
          <p:nvPr/>
        </p:nvSpPr>
        <p:spPr>
          <a:xfrm>
            <a:off x="-2022" y="5185713"/>
            <a:ext cx="1662545" cy="461665"/>
          </a:xfrm>
          <a:prstGeom prst="rect">
            <a:avLst/>
          </a:prstGeom>
          <a:noFill/>
        </p:spPr>
        <p:txBody>
          <a:bodyPr wrap="square" rtlCol="0">
            <a:spAutoFit/>
          </a:bodyPr>
          <a:lstStyle/>
          <a:p>
            <a:r>
              <a:rPr kumimoji="1" lang="ja-JP" altLang="en-US" sz="1200" dirty="0"/>
              <a:t>解決しなくては</a:t>
            </a:r>
            <a:endParaRPr kumimoji="1" lang="en-US" altLang="ja-JP" sz="1200" dirty="0"/>
          </a:p>
          <a:p>
            <a:r>
              <a:rPr kumimoji="1" lang="ja-JP" altLang="en-US" sz="1200" dirty="0"/>
              <a:t>いけない問題を書く</a:t>
            </a:r>
          </a:p>
        </p:txBody>
      </p:sp>
      <p:cxnSp>
        <p:nvCxnSpPr>
          <p:cNvPr id="17" name="直線矢印コネクタ 16">
            <a:extLst>
              <a:ext uri="{FF2B5EF4-FFF2-40B4-BE49-F238E27FC236}">
                <a16:creationId xmlns:a16="http://schemas.microsoft.com/office/drawing/2014/main" id="{4C962A7F-6709-4FB9-A77A-8635A5437F65}"/>
              </a:ext>
            </a:extLst>
          </p:cNvPr>
          <p:cNvCxnSpPr>
            <a:cxnSpLocks/>
          </p:cNvCxnSpPr>
          <p:nvPr/>
        </p:nvCxnSpPr>
        <p:spPr>
          <a:xfrm>
            <a:off x="0" y="5650839"/>
            <a:ext cx="19339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F0869B4-FFD2-4341-8A96-06DF244FEBDE}"/>
              </a:ext>
            </a:extLst>
          </p:cNvPr>
          <p:cNvSpPr/>
          <p:nvPr/>
        </p:nvSpPr>
        <p:spPr>
          <a:xfrm>
            <a:off x="1660523" y="4455154"/>
            <a:ext cx="1559253" cy="369332"/>
          </a:xfrm>
          <a:prstGeom prst="rect">
            <a:avLst/>
          </a:prstGeom>
        </p:spPr>
        <p:txBody>
          <a:bodyPr wrap="square">
            <a:spAutoFit/>
          </a:bodyPr>
          <a:lstStyle/>
          <a:p>
            <a:r>
              <a:rPr lang="ja-JP" altLang="en-US" dirty="0">
                <a:latin typeface="HG丸ｺﾞｼｯｸM-PRO" panose="020F0600000000000000" pitchFamily="50" charset="-128"/>
                <a:ea typeface="HG丸ｺﾞｼｯｸM-PRO" panose="020F0600000000000000" pitchFamily="50" charset="-128"/>
              </a:rPr>
              <a:t>*書き方例</a:t>
            </a:r>
            <a:endParaRPr lang="en-US" altLang="ja-JP"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4139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39003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55577" y="1755780"/>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Ⅳ</a:t>
            </a:r>
          </a:p>
        </p:txBody>
      </p:sp>
      <p:sp>
        <p:nvSpPr>
          <p:cNvPr id="9" name="テキスト ボックス 8">
            <a:extLst>
              <a:ext uri="{FF2B5EF4-FFF2-40B4-BE49-F238E27FC236}">
                <a16:creationId xmlns:a16="http://schemas.microsoft.com/office/drawing/2014/main" id="{6EB17135-E6B4-43B3-99A9-D64BB75A9B9E}"/>
              </a:ext>
            </a:extLst>
          </p:cNvPr>
          <p:cNvSpPr txBox="1"/>
          <p:nvPr/>
        </p:nvSpPr>
        <p:spPr>
          <a:xfrm>
            <a:off x="-2021" y="3197800"/>
            <a:ext cx="9146022" cy="646331"/>
          </a:xfrm>
          <a:prstGeom prst="rect">
            <a:avLst/>
          </a:prstGeom>
          <a:noFill/>
        </p:spPr>
        <p:txBody>
          <a:bodyPr wrap="square" rtlCol="0">
            <a:spAutoFit/>
          </a:bodyPr>
          <a:lstStyle/>
          <a:p>
            <a:pPr algn="ct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3600" b="1" dirty="0">
                <a:solidFill>
                  <a:srgbClr val="FF0000"/>
                </a:solidFill>
                <a:latin typeface="HG丸ｺﾞｼｯｸM-PRO" panose="020F0600000000000000" pitchFamily="50" charset="-128"/>
                <a:ea typeface="HG丸ｺﾞｼｯｸM-PRO" panose="020F0600000000000000" pitchFamily="50" charset="-128"/>
              </a:rPr>
              <a:t>SDGs 17</a:t>
            </a: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の目標に位置づけよう！」</a:t>
            </a:r>
            <a:endParaRPr lang="en-US" altLang="ja-JP" sz="36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12" name="図 11">
            <a:extLst>
              <a:ext uri="{FF2B5EF4-FFF2-40B4-BE49-F238E27FC236}">
                <a16:creationId xmlns:a16="http://schemas.microsoft.com/office/drawing/2014/main" id="{15B55DF0-55DC-42DA-8E7C-672A1FE3CD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636"/>
          <a:stretch/>
        </p:blipFill>
        <p:spPr>
          <a:xfrm>
            <a:off x="5054319" y="4512920"/>
            <a:ext cx="2276452" cy="1054444"/>
          </a:xfrm>
          <a:prstGeom prst="rect">
            <a:avLst/>
          </a:prstGeom>
        </p:spPr>
      </p:pic>
      <p:sp>
        <p:nvSpPr>
          <p:cNvPr id="13" name="楕円 12">
            <a:extLst>
              <a:ext uri="{FF2B5EF4-FFF2-40B4-BE49-F238E27FC236}">
                <a16:creationId xmlns:a16="http://schemas.microsoft.com/office/drawing/2014/main" id="{186B9E1B-AC0B-4611-BD24-2B2C63BE22B3}"/>
              </a:ext>
            </a:extLst>
          </p:cNvPr>
          <p:cNvSpPr/>
          <p:nvPr/>
        </p:nvSpPr>
        <p:spPr>
          <a:xfrm>
            <a:off x="5064676" y="4455049"/>
            <a:ext cx="378204" cy="363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descr="é¢é£ç»å">
            <a:extLst>
              <a:ext uri="{FF2B5EF4-FFF2-40B4-BE49-F238E27FC236}">
                <a16:creationId xmlns:a16="http://schemas.microsoft.com/office/drawing/2014/main" id="{67B16620-462D-4D9A-9E82-F72579F496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6005" y="4512919"/>
            <a:ext cx="1345584" cy="1345584"/>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B3B483A7-AAFC-445E-A0F0-6777F6C6DC5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8060"/>
          <a:stretch/>
        </p:blipFill>
        <p:spPr>
          <a:xfrm>
            <a:off x="337085" y="4512920"/>
            <a:ext cx="2252972" cy="1127812"/>
          </a:xfrm>
          <a:prstGeom prst="rect">
            <a:avLst/>
          </a:prstGeom>
        </p:spPr>
      </p:pic>
      <p:pic>
        <p:nvPicPr>
          <p:cNvPr id="20" name="Picture 4" descr="ãSDGs 13ãã®ç»åæ¤ç´¢çµæ">
            <a:extLst>
              <a:ext uri="{FF2B5EF4-FFF2-40B4-BE49-F238E27FC236}">
                <a16:creationId xmlns:a16="http://schemas.microsoft.com/office/drawing/2014/main" id="{167BA1CB-F81D-4839-80B5-98B462FA38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04389" y="4533067"/>
            <a:ext cx="1331705" cy="1331705"/>
          </a:xfrm>
          <a:prstGeom prst="rect">
            <a:avLst/>
          </a:prstGeom>
          <a:noFill/>
          <a:extLst>
            <a:ext uri="{909E8E84-426E-40DD-AFC4-6F175D3DCCD1}">
              <a14:hiddenFill xmlns:a14="http://schemas.microsoft.com/office/drawing/2010/main">
                <a:solidFill>
                  <a:srgbClr val="FFFFFF"/>
                </a:solidFill>
              </a14:hiddenFill>
            </a:ext>
          </a:extLst>
        </p:spPr>
      </p:pic>
      <p:sp>
        <p:nvSpPr>
          <p:cNvPr id="21" name="楕円 20">
            <a:extLst>
              <a:ext uri="{FF2B5EF4-FFF2-40B4-BE49-F238E27FC236}">
                <a16:creationId xmlns:a16="http://schemas.microsoft.com/office/drawing/2014/main" id="{C798B54D-A5CB-4871-BC8E-657BA6003892}"/>
              </a:ext>
            </a:extLst>
          </p:cNvPr>
          <p:cNvSpPr/>
          <p:nvPr/>
        </p:nvSpPr>
        <p:spPr>
          <a:xfrm>
            <a:off x="337086" y="4455049"/>
            <a:ext cx="378204" cy="363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3567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C79C317-01D0-47CB-908D-8556F6C9467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6" name="図 5">
            <a:extLst>
              <a:ext uri="{FF2B5EF4-FFF2-40B4-BE49-F238E27FC236}">
                <a16:creationId xmlns:a16="http://schemas.microsoft.com/office/drawing/2014/main" id="{B557FDFD-B76C-4031-BFC9-B510ADB61F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3262" y="1583637"/>
            <a:ext cx="3690728" cy="3690728"/>
          </a:xfrm>
          <a:prstGeom prst="rect">
            <a:avLst/>
          </a:prstGeom>
        </p:spPr>
      </p:pic>
    </p:spTree>
    <p:extLst>
      <p:ext uri="{BB962C8B-B14F-4D97-AF65-F5344CB8AC3E}">
        <p14:creationId xmlns:p14="http://schemas.microsoft.com/office/powerpoint/2010/main" val="13722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6" name="図 5">
            <a:extLst>
              <a:ext uri="{FF2B5EF4-FFF2-40B4-BE49-F238E27FC236}">
                <a16:creationId xmlns:a16="http://schemas.microsoft.com/office/drawing/2014/main" id="{B557FDFD-B76C-4031-BFC9-B510ADB61F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6635" y="1583636"/>
            <a:ext cx="3690728" cy="3690728"/>
          </a:xfrm>
          <a:prstGeom prst="rect">
            <a:avLst/>
          </a:prstGeom>
        </p:spPr>
      </p:pic>
      <p:pic>
        <p:nvPicPr>
          <p:cNvPr id="1026" name="Picture 2">
            <a:extLst>
              <a:ext uri="{FF2B5EF4-FFF2-40B4-BE49-F238E27FC236}">
                <a16:creationId xmlns:a16="http://schemas.microsoft.com/office/drawing/2014/main" id="{0E66551A-498D-4B8A-A6E9-AE4A902F188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6635" y="1583636"/>
            <a:ext cx="3690728" cy="369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03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1026" name="Picture 2">
            <a:extLst>
              <a:ext uri="{FF2B5EF4-FFF2-40B4-BE49-F238E27FC236}">
                <a16:creationId xmlns:a16="http://schemas.microsoft.com/office/drawing/2014/main" id="{0E66551A-498D-4B8A-A6E9-AE4A902F18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362" y="1583636"/>
            <a:ext cx="3690728" cy="36907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8FACBA9D-4687-4894-AD3C-E8638FED0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636" y="1583636"/>
            <a:ext cx="3690728" cy="3690728"/>
          </a:xfrm>
          <a:prstGeom prst="rect">
            <a:avLst/>
          </a:prstGeom>
        </p:spPr>
      </p:pic>
    </p:spTree>
    <p:extLst>
      <p:ext uri="{BB962C8B-B14F-4D97-AF65-F5344CB8AC3E}">
        <p14:creationId xmlns:p14="http://schemas.microsoft.com/office/powerpoint/2010/main" val="28982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0-ppt_w/2"/>
                                          </p:val>
                                        </p:tav>
                                      </p:tavLst>
                                    </p:anim>
                                    <p:anim calcmode="lin" valueType="num">
                                      <p:cBhvr additive="base">
                                        <p:cTn id="7" dur="500"/>
                                        <p:tgtEl>
                                          <p:spTgt spid="1026"/>
                                        </p:tgtEl>
                                        <p:attrNameLst>
                                          <p:attrName>ppt_y</p:attrName>
                                        </p:attrNameLst>
                                      </p:cBhvr>
                                      <p:tavLst>
                                        <p:tav tm="0">
                                          <p:val>
                                            <p:strVal val="ppt_y"/>
                                          </p:val>
                                        </p:tav>
                                        <p:tav tm="100000">
                                          <p:val>
                                            <p:strVal val="ppt_y"/>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2" name="図 1">
            <a:extLst>
              <a:ext uri="{FF2B5EF4-FFF2-40B4-BE49-F238E27FC236}">
                <a16:creationId xmlns:a16="http://schemas.microsoft.com/office/drawing/2014/main" id="{8FACBA9D-4687-4894-AD3C-E8638FED0F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pic>
        <p:nvPicPr>
          <p:cNvPr id="3" name="図 2">
            <a:extLst>
              <a:ext uri="{FF2B5EF4-FFF2-40B4-BE49-F238E27FC236}">
                <a16:creationId xmlns:a16="http://schemas.microsoft.com/office/drawing/2014/main" id="{B731BE59-0BEC-4764-8B6C-28CE2CD47D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636" y="1583636"/>
            <a:ext cx="3690728" cy="3690728"/>
          </a:xfrm>
          <a:prstGeom prst="rect">
            <a:avLst/>
          </a:prstGeom>
        </p:spPr>
      </p:pic>
    </p:spTree>
    <p:extLst>
      <p:ext uri="{BB962C8B-B14F-4D97-AF65-F5344CB8AC3E}">
        <p14:creationId xmlns:p14="http://schemas.microsoft.com/office/powerpoint/2010/main" val="60955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3" name="図 2">
            <a:extLst>
              <a:ext uri="{FF2B5EF4-FFF2-40B4-BE49-F238E27FC236}">
                <a16:creationId xmlns:a16="http://schemas.microsoft.com/office/drawing/2014/main" id="{B731BE59-0BEC-4764-8B6C-28CE2CD47D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pic>
        <p:nvPicPr>
          <p:cNvPr id="4" name="図 3">
            <a:extLst>
              <a:ext uri="{FF2B5EF4-FFF2-40B4-BE49-F238E27FC236}">
                <a16:creationId xmlns:a16="http://schemas.microsoft.com/office/drawing/2014/main" id="{1725598F-188C-4859-9EC6-7CFD3A41CC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636" y="1583636"/>
            <a:ext cx="3690728" cy="3690728"/>
          </a:xfrm>
          <a:prstGeom prst="rect">
            <a:avLst/>
          </a:prstGeom>
        </p:spPr>
      </p:pic>
    </p:spTree>
    <p:extLst>
      <p:ext uri="{BB962C8B-B14F-4D97-AF65-F5344CB8AC3E}">
        <p14:creationId xmlns:p14="http://schemas.microsoft.com/office/powerpoint/2010/main" val="242604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4" name="図 3">
            <a:extLst>
              <a:ext uri="{FF2B5EF4-FFF2-40B4-BE49-F238E27FC236}">
                <a16:creationId xmlns:a16="http://schemas.microsoft.com/office/drawing/2014/main" id="{1725598F-188C-4859-9EC6-7CFD3A41CC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pic>
        <p:nvPicPr>
          <p:cNvPr id="2" name="図 1">
            <a:extLst>
              <a:ext uri="{FF2B5EF4-FFF2-40B4-BE49-F238E27FC236}">
                <a16:creationId xmlns:a16="http://schemas.microsoft.com/office/drawing/2014/main" id="{B278DD51-3358-43D5-9EB1-9159C22D40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spTree>
    <p:extLst>
      <p:ext uri="{BB962C8B-B14F-4D97-AF65-F5344CB8AC3E}">
        <p14:creationId xmlns:p14="http://schemas.microsoft.com/office/powerpoint/2010/main" val="40454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2" name="図 1">
            <a:extLst>
              <a:ext uri="{FF2B5EF4-FFF2-40B4-BE49-F238E27FC236}">
                <a16:creationId xmlns:a16="http://schemas.microsoft.com/office/drawing/2014/main" id="{B278DD51-3358-43D5-9EB1-9159C22D40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pic>
        <p:nvPicPr>
          <p:cNvPr id="3" name="図 2">
            <a:extLst>
              <a:ext uri="{FF2B5EF4-FFF2-40B4-BE49-F238E27FC236}">
                <a16:creationId xmlns:a16="http://schemas.microsoft.com/office/drawing/2014/main" id="{9A1EF5C4-F342-40FA-BA22-651D3C60F5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362" y="1573362"/>
            <a:ext cx="3711276" cy="3711276"/>
          </a:xfrm>
          <a:prstGeom prst="rect">
            <a:avLst/>
          </a:prstGeom>
        </p:spPr>
      </p:pic>
    </p:spTree>
    <p:extLst>
      <p:ext uri="{BB962C8B-B14F-4D97-AF65-F5344CB8AC3E}">
        <p14:creationId xmlns:p14="http://schemas.microsoft.com/office/powerpoint/2010/main" val="38139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66BDFC5F-F767-45EC-B7BF-20A747DE1388}"/>
              </a:ext>
            </a:extLst>
          </p:cNvPr>
          <p:cNvSpPr txBox="1"/>
          <p:nvPr/>
        </p:nvSpPr>
        <p:spPr>
          <a:xfrm>
            <a:off x="0" y="61297"/>
            <a:ext cx="5109091"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人口が増えても、農業も発展させ、</a:t>
            </a:r>
          </a:p>
        </p:txBody>
      </p:sp>
      <p:sp>
        <p:nvSpPr>
          <p:cNvPr id="11" name="正方形/長方形 10">
            <a:extLst>
              <a:ext uri="{FF2B5EF4-FFF2-40B4-BE49-F238E27FC236}">
                <a16:creationId xmlns:a16="http://schemas.microsoft.com/office/drawing/2014/main" id="{1764ECDE-7AB7-4801-97F5-A5D5FB610CBC}"/>
              </a:ext>
            </a:extLst>
          </p:cNvPr>
          <p:cNvSpPr/>
          <p:nvPr/>
        </p:nvSpPr>
        <p:spPr>
          <a:xfrm>
            <a:off x="0" y="541151"/>
            <a:ext cx="9108617" cy="584775"/>
          </a:xfrm>
          <a:prstGeom prst="rect">
            <a:avLst/>
          </a:prstGeom>
          <a:solidFill>
            <a:srgbClr val="FFFF00"/>
          </a:solidFill>
        </p:spPr>
        <p:txBody>
          <a:bodyPr wrap="square">
            <a:spAutoFit/>
          </a:bodyPr>
          <a:lstStyle/>
          <a:p>
            <a:r>
              <a:rPr kumimoji="1" lang="ja-JP" altLang="en-US" sz="3200" b="1" u="sng" dirty="0">
                <a:solidFill>
                  <a:srgbClr val="FF0000"/>
                </a:solidFill>
                <a:highlight>
                  <a:srgbClr val="FFFF00"/>
                </a:highlight>
                <a:latin typeface="HG丸ｺﾞｼｯｸM-PRO" panose="020F0600000000000000" pitchFamily="50" charset="-128"/>
                <a:ea typeface="HG丸ｺﾞｼｯｸM-PRO" panose="020F0600000000000000" pitchFamily="50" charset="-128"/>
              </a:rPr>
              <a:t>食りょう不足を克服</a:t>
            </a:r>
            <a:r>
              <a:rPr kumimoji="1" lang="ja-JP" altLang="en-US" sz="3200" b="1" dirty="0">
                <a:solidFill>
                  <a:srgbClr val="FF0000"/>
                </a:solidFill>
                <a:highlight>
                  <a:srgbClr val="FFFF00"/>
                </a:highlight>
                <a:latin typeface="HG丸ｺﾞｼｯｸM-PRO" panose="020F0600000000000000" pitchFamily="50" charset="-128"/>
                <a:ea typeface="HG丸ｺﾞｼｯｸM-PRO" panose="020F0600000000000000" pitchFamily="50" charset="-128"/>
              </a:rPr>
              <a:t>できた</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a:t>
            </a:r>
          </a:p>
        </p:txBody>
      </p:sp>
      <p:pic>
        <p:nvPicPr>
          <p:cNvPr id="6" name="図 5">
            <a:extLst>
              <a:ext uri="{FF2B5EF4-FFF2-40B4-BE49-F238E27FC236}">
                <a16:creationId xmlns:a16="http://schemas.microsoft.com/office/drawing/2014/main" id="{3D100806-18BE-4658-B60A-872621C48A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5776" y="4131791"/>
            <a:ext cx="4380778" cy="2464187"/>
          </a:xfrm>
          <a:prstGeom prst="rect">
            <a:avLst/>
          </a:prstGeom>
        </p:spPr>
      </p:pic>
      <p:pic>
        <p:nvPicPr>
          <p:cNvPr id="7" name="Picture 2" descr="「昔の農業」の画像検索結果">
            <a:extLst>
              <a:ext uri="{FF2B5EF4-FFF2-40B4-BE49-F238E27FC236}">
                <a16:creationId xmlns:a16="http://schemas.microsoft.com/office/drawing/2014/main" id="{EDB10723-B3C8-4982-9A99-CA27E782D7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482" y="1366946"/>
            <a:ext cx="3397718" cy="25482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yanmar.com/ltc/jp/technology/img/4535eb37be/img_tech_robo_04.jpg">
            <a:extLst>
              <a:ext uri="{FF2B5EF4-FFF2-40B4-BE49-F238E27FC236}">
                <a16:creationId xmlns:a16="http://schemas.microsoft.com/office/drawing/2014/main" id="{1260B5E5-28BE-4997-96D4-3BD50A0587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55777" y="1366946"/>
            <a:ext cx="4380778" cy="2560321"/>
          </a:xfrm>
          <a:prstGeom prst="rect">
            <a:avLst/>
          </a:prstGeom>
          <a:noFill/>
          <a:extLst>
            <a:ext uri="{909E8E84-426E-40DD-AFC4-6F175D3DCCD1}">
              <a14:hiddenFill xmlns:a14="http://schemas.microsoft.com/office/drawing/2010/main">
                <a:solidFill>
                  <a:srgbClr val="FFFFFF"/>
                </a:solidFill>
              </a14:hiddenFill>
            </a:ext>
          </a:extLst>
        </p:spPr>
      </p:pic>
      <p:sp>
        <p:nvSpPr>
          <p:cNvPr id="13" name="矢印: 右 12">
            <a:extLst>
              <a:ext uri="{FF2B5EF4-FFF2-40B4-BE49-F238E27FC236}">
                <a16:creationId xmlns:a16="http://schemas.microsoft.com/office/drawing/2014/main" id="{F8949367-7640-4BEB-A592-11A5EFA03F01}"/>
              </a:ext>
            </a:extLst>
          </p:cNvPr>
          <p:cNvSpPr/>
          <p:nvPr/>
        </p:nvSpPr>
        <p:spPr>
          <a:xfrm>
            <a:off x="3659011" y="2406395"/>
            <a:ext cx="596766" cy="654518"/>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12" descr="「稲刈り 昔　横」の画像検索結果">
            <a:extLst>
              <a:ext uri="{FF2B5EF4-FFF2-40B4-BE49-F238E27FC236}">
                <a16:creationId xmlns:a16="http://schemas.microsoft.com/office/drawing/2014/main" id="{BD7DC0A2-5D63-4766-8486-46F2EA7FD7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482" y="4415826"/>
            <a:ext cx="3447482" cy="1896115"/>
          </a:xfrm>
          <a:prstGeom prst="rect">
            <a:avLst/>
          </a:prstGeom>
          <a:noFill/>
          <a:extLst>
            <a:ext uri="{909E8E84-426E-40DD-AFC4-6F175D3DCCD1}">
              <a14:hiddenFill xmlns:a14="http://schemas.microsoft.com/office/drawing/2010/main">
                <a:solidFill>
                  <a:srgbClr val="FFFFFF"/>
                </a:solidFill>
              </a14:hiddenFill>
            </a:ext>
          </a:extLst>
        </p:spPr>
      </p:pic>
      <p:sp>
        <p:nvSpPr>
          <p:cNvPr id="15" name="矢印: 右 14">
            <a:extLst>
              <a:ext uri="{FF2B5EF4-FFF2-40B4-BE49-F238E27FC236}">
                <a16:creationId xmlns:a16="http://schemas.microsoft.com/office/drawing/2014/main" id="{E72B8312-1951-4D1C-998B-09C2EDA07ADB}"/>
              </a:ext>
            </a:extLst>
          </p:cNvPr>
          <p:cNvSpPr/>
          <p:nvPr/>
        </p:nvSpPr>
        <p:spPr>
          <a:xfrm>
            <a:off x="3659011" y="4937765"/>
            <a:ext cx="596766" cy="654518"/>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79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3" name="図 2">
            <a:extLst>
              <a:ext uri="{FF2B5EF4-FFF2-40B4-BE49-F238E27FC236}">
                <a16:creationId xmlns:a16="http://schemas.microsoft.com/office/drawing/2014/main" id="{9A1EF5C4-F342-40FA-BA22-651D3C60F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6088" y="1573362"/>
            <a:ext cx="3711276" cy="3711276"/>
          </a:xfrm>
          <a:prstGeom prst="rect">
            <a:avLst/>
          </a:prstGeom>
        </p:spPr>
      </p:pic>
      <p:pic>
        <p:nvPicPr>
          <p:cNvPr id="4" name="図 3">
            <a:extLst>
              <a:ext uri="{FF2B5EF4-FFF2-40B4-BE49-F238E27FC236}">
                <a16:creationId xmlns:a16="http://schemas.microsoft.com/office/drawing/2014/main" id="{25B9DF6F-8321-4B77-ADB5-D9F3CC3F38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362" y="1573362"/>
            <a:ext cx="3711276" cy="3711276"/>
          </a:xfrm>
          <a:prstGeom prst="rect">
            <a:avLst/>
          </a:prstGeom>
        </p:spPr>
      </p:pic>
    </p:spTree>
    <p:extLst>
      <p:ext uri="{BB962C8B-B14F-4D97-AF65-F5344CB8AC3E}">
        <p14:creationId xmlns:p14="http://schemas.microsoft.com/office/powerpoint/2010/main" val="33065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4" name="図 3">
            <a:extLst>
              <a:ext uri="{FF2B5EF4-FFF2-40B4-BE49-F238E27FC236}">
                <a16:creationId xmlns:a16="http://schemas.microsoft.com/office/drawing/2014/main" id="{25B9DF6F-8321-4B77-ADB5-D9F3CC3F38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6088" y="1573362"/>
            <a:ext cx="3711276" cy="3711276"/>
          </a:xfrm>
          <a:prstGeom prst="rect">
            <a:avLst/>
          </a:prstGeom>
        </p:spPr>
      </p:pic>
      <p:pic>
        <p:nvPicPr>
          <p:cNvPr id="2" name="図 1">
            <a:extLst>
              <a:ext uri="{FF2B5EF4-FFF2-40B4-BE49-F238E27FC236}">
                <a16:creationId xmlns:a16="http://schemas.microsoft.com/office/drawing/2014/main" id="{0916689A-9EFE-4376-8DEC-C243955E71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6088" y="1573362"/>
            <a:ext cx="3711276" cy="3711276"/>
          </a:xfrm>
          <a:prstGeom prst="rect">
            <a:avLst/>
          </a:prstGeom>
        </p:spPr>
      </p:pic>
    </p:spTree>
    <p:extLst>
      <p:ext uri="{BB962C8B-B14F-4D97-AF65-F5344CB8AC3E}">
        <p14:creationId xmlns:p14="http://schemas.microsoft.com/office/powerpoint/2010/main" val="200958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2" name="図 1">
            <a:extLst>
              <a:ext uri="{FF2B5EF4-FFF2-40B4-BE49-F238E27FC236}">
                <a16:creationId xmlns:a16="http://schemas.microsoft.com/office/drawing/2014/main" id="{0916689A-9EFE-4376-8DEC-C243955E71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73362"/>
            <a:ext cx="3711276" cy="3711276"/>
          </a:xfrm>
          <a:prstGeom prst="rect">
            <a:avLst/>
          </a:prstGeom>
        </p:spPr>
      </p:pic>
      <p:pic>
        <p:nvPicPr>
          <p:cNvPr id="3" name="図 2">
            <a:extLst>
              <a:ext uri="{FF2B5EF4-FFF2-40B4-BE49-F238E27FC236}">
                <a16:creationId xmlns:a16="http://schemas.microsoft.com/office/drawing/2014/main" id="{0F5FB0A5-D87D-4C05-B1C4-60381D0D24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362" y="1573362"/>
            <a:ext cx="3711276" cy="3711276"/>
          </a:xfrm>
          <a:prstGeom prst="rect">
            <a:avLst/>
          </a:prstGeom>
        </p:spPr>
      </p:pic>
    </p:spTree>
    <p:extLst>
      <p:ext uri="{BB962C8B-B14F-4D97-AF65-F5344CB8AC3E}">
        <p14:creationId xmlns:p14="http://schemas.microsoft.com/office/powerpoint/2010/main" val="271876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3" name="図 2">
            <a:extLst>
              <a:ext uri="{FF2B5EF4-FFF2-40B4-BE49-F238E27FC236}">
                <a16:creationId xmlns:a16="http://schemas.microsoft.com/office/drawing/2014/main" id="{0F5FB0A5-D87D-4C05-B1C4-60381D0D24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6088" y="1573362"/>
            <a:ext cx="3711276" cy="3711276"/>
          </a:xfrm>
          <a:prstGeom prst="rect">
            <a:avLst/>
          </a:prstGeom>
        </p:spPr>
      </p:pic>
      <p:pic>
        <p:nvPicPr>
          <p:cNvPr id="4" name="図 3">
            <a:extLst>
              <a:ext uri="{FF2B5EF4-FFF2-40B4-BE49-F238E27FC236}">
                <a16:creationId xmlns:a16="http://schemas.microsoft.com/office/drawing/2014/main" id="{3E9EB5C1-9DF4-4AFF-972B-F5D0B54E1F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6088" y="1573362"/>
            <a:ext cx="3711276" cy="3711276"/>
          </a:xfrm>
          <a:prstGeom prst="rect">
            <a:avLst/>
          </a:prstGeom>
        </p:spPr>
      </p:pic>
    </p:spTree>
    <p:extLst>
      <p:ext uri="{BB962C8B-B14F-4D97-AF65-F5344CB8AC3E}">
        <p14:creationId xmlns:p14="http://schemas.microsoft.com/office/powerpoint/2010/main" val="58435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4" name="図 3">
            <a:extLst>
              <a:ext uri="{FF2B5EF4-FFF2-40B4-BE49-F238E27FC236}">
                <a16:creationId xmlns:a16="http://schemas.microsoft.com/office/drawing/2014/main" id="{3E9EB5C1-9DF4-4AFF-972B-F5D0B54E1F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6088" y="1573362"/>
            <a:ext cx="3711276" cy="3711276"/>
          </a:xfrm>
          <a:prstGeom prst="rect">
            <a:avLst/>
          </a:prstGeom>
        </p:spPr>
      </p:pic>
      <p:pic>
        <p:nvPicPr>
          <p:cNvPr id="2" name="図 1">
            <a:extLst>
              <a:ext uri="{FF2B5EF4-FFF2-40B4-BE49-F238E27FC236}">
                <a16:creationId xmlns:a16="http://schemas.microsoft.com/office/drawing/2014/main" id="{BE0CD334-B5EE-4236-8998-5ED93724FF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636" y="1583636"/>
            <a:ext cx="3690728" cy="3690728"/>
          </a:xfrm>
          <a:prstGeom prst="rect">
            <a:avLst/>
          </a:prstGeom>
        </p:spPr>
      </p:pic>
    </p:spTree>
    <p:extLst>
      <p:ext uri="{BB962C8B-B14F-4D97-AF65-F5344CB8AC3E}">
        <p14:creationId xmlns:p14="http://schemas.microsoft.com/office/powerpoint/2010/main" val="368508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2" name="図 1">
            <a:extLst>
              <a:ext uri="{FF2B5EF4-FFF2-40B4-BE49-F238E27FC236}">
                <a16:creationId xmlns:a16="http://schemas.microsoft.com/office/drawing/2014/main" id="{BE0CD334-B5EE-4236-8998-5ED93724F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pic>
        <p:nvPicPr>
          <p:cNvPr id="3" name="図 2">
            <a:extLst>
              <a:ext uri="{FF2B5EF4-FFF2-40B4-BE49-F238E27FC236}">
                <a16:creationId xmlns:a16="http://schemas.microsoft.com/office/drawing/2014/main" id="{F5F79FB2-581D-4322-A2E2-BBBE0D4817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636" y="1583636"/>
            <a:ext cx="3690728" cy="3690728"/>
          </a:xfrm>
          <a:prstGeom prst="rect">
            <a:avLst/>
          </a:prstGeom>
        </p:spPr>
      </p:pic>
    </p:spTree>
    <p:extLst>
      <p:ext uri="{BB962C8B-B14F-4D97-AF65-F5344CB8AC3E}">
        <p14:creationId xmlns:p14="http://schemas.microsoft.com/office/powerpoint/2010/main" val="41900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3" name="図 2">
            <a:extLst>
              <a:ext uri="{FF2B5EF4-FFF2-40B4-BE49-F238E27FC236}">
                <a16:creationId xmlns:a16="http://schemas.microsoft.com/office/drawing/2014/main" id="{F5F79FB2-581D-4322-A2E2-BBBE0D481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6362" y="1583636"/>
            <a:ext cx="3690728" cy="3690728"/>
          </a:xfrm>
          <a:prstGeom prst="rect">
            <a:avLst/>
          </a:prstGeom>
        </p:spPr>
      </p:pic>
      <p:pic>
        <p:nvPicPr>
          <p:cNvPr id="4" name="図 3">
            <a:extLst>
              <a:ext uri="{FF2B5EF4-FFF2-40B4-BE49-F238E27FC236}">
                <a16:creationId xmlns:a16="http://schemas.microsoft.com/office/drawing/2014/main" id="{5EDD891F-1F14-4DB3-8542-639A491685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6362" y="1593910"/>
            <a:ext cx="3670180" cy="3670180"/>
          </a:xfrm>
          <a:prstGeom prst="rect">
            <a:avLst/>
          </a:prstGeom>
        </p:spPr>
      </p:pic>
    </p:spTree>
    <p:extLst>
      <p:ext uri="{BB962C8B-B14F-4D97-AF65-F5344CB8AC3E}">
        <p14:creationId xmlns:p14="http://schemas.microsoft.com/office/powerpoint/2010/main" val="159319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4" name="図 3">
            <a:extLst>
              <a:ext uri="{FF2B5EF4-FFF2-40B4-BE49-F238E27FC236}">
                <a16:creationId xmlns:a16="http://schemas.microsoft.com/office/drawing/2014/main" id="{5EDD891F-1F14-4DB3-8542-639A491685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6636" y="1593910"/>
            <a:ext cx="3670180" cy="3670180"/>
          </a:xfrm>
          <a:prstGeom prst="rect">
            <a:avLst/>
          </a:prstGeom>
        </p:spPr>
      </p:pic>
      <p:pic>
        <p:nvPicPr>
          <p:cNvPr id="2" name="図 1">
            <a:extLst>
              <a:ext uri="{FF2B5EF4-FFF2-40B4-BE49-F238E27FC236}">
                <a16:creationId xmlns:a16="http://schemas.microsoft.com/office/drawing/2014/main" id="{EC684625-4109-4771-B80C-49ECC2758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184" y="1604184"/>
            <a:ext cx="3649632" cy="3649632"/>
          </a:xfrm>
          <a:prstGeom prst="rect">
            <a:avLst/>
          </a:prstGeom>
        </p:spPr>
      </p:pic>
    </p:spTree>
    <p:extLst>
      <p:ext uri="{BB962C8B-B14F-4D97-AF65-F5344CB8AC3E}">
        <p14:creationId xmlns:p14="http://schemas.microsoft.com/office/powerpoint/2010/main" val="192249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2" name="図 1">
            <a:extLst>
              <a:ext uri="{FF2B5EF4-FFF2-40B4-BE49-F238E27FC236}">
                <a16:creationId xmlns:a16="http://schemas.microsoft.com/office/drawing/2014/main" id="{EC684625-4109-4771-B80C-49ECC2758D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910" y="1604184"/>
            <a:ext cx="3649632" cy="3649632"/>
          </a:xfrm>
          <a:prstGeom prst="rect">
            <a:avLst/>
          </a:prstGeom>
        </p:spPr>
      </p:pic>
      <p:pic>
        <p:nvPicPr>
          <p:cNvPr id="3" name="図 2">
            <a:extLst>
              <a:ext uri="{FF2B5EF4-FFF2-40B4-BE49-F238E27FC236}">
                <a16:creationId xmlns:a16="http://schemas.microsoft.com/office/drawing/2014/main" id="{295E4E2B-2881-4788-8B1F-D39331B363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6910" y="1593910"/>
            <a:ext cx="3670180" cy="3670180"/>
          </a:xfrm>
          <a:prstGeom prst="rect">
            <a:avLst/>
          </a:prstGeom>
        </p:spPr>
      </p:pic>
    </p:spTree>
    <p:extLst>
      <p:ext uri="{BB962C8B-B14F-4D97-AF65-F5344CB8AC3E}">
        <p14:creationId xmlns:p14="http://schemas.microsoft.com/office/powerpoint/2010/main" val="34699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20109F5-7954-4539-8AF2-ABA88D1D4B80}"/>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369870" y="945222"/>
            <a:ext cx="8383712" cy="5044612"/>
          </a:xfrm>
          <a:prstGeom prst="rect">
            <a:avLst/>
          </a:prstGeom>
          <a:ln>
            <a:noFill/>
          </a:ln>
          <a:effectLst>
            <a:softEdge rad="112500"/>
          </a:effectLst>
        </p:spPr>
      </p:pic>
      <p:pic>
        <p:nvPicPr>
          <p:cNvPr id="3" name="図 2">
            <a:extLst>
              <a:ext uri="{FF2B5EF4-FFF2-40B4-BE49-F238E27FC236}">
                <a16:creationId xmlns:a16="http://schemas.microsoft.com/office/drawing/2014/main" id="{295E4E2B-2881-4788-8B1F-D39331B363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910" y="1593910"/>
            <a:ext cx="3670180" cy="3670180"/>
          </a:xfrm>
          <a:prstGeom prst="rect">
            <a:avLst/>
          </a:prstGeom>
        </p:spPr>
      </p:pic>
      <p:pic>
        <p:nvPicPr>
          <p:cNvPr id="4" name="図 3">
            <a:extLst>
              <a:ext uri="{FF2B5EF4-FFF2-40B4-BE49-F238E27FC236}">
                <a16:creationId xmlns:a16="http://schemas.microsoft.com/office/drawing/2014/main" id="{D35E7F3B-69F9-4B17-AB60-CAE3950E79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636" y="1593910"/>
            <a:ext cx="3670180" cy="3670180"/>
          </a:xfrm>
          <a:prstGeom prst="rect">
            <a:avLst/>
          </a:prstGeom>
        </p:spPr>
      </p:pic>
    </p:spTree>
    <p:extLst>
      <p:ext uri="{BB962C8B-B14F-4D97-AF65-F5344CB8AC3E}">
        <p14:creationId xmlns:p14="http://schemas.microsoft.com/office/powerpoint/2010/main" val="420831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3251</Words>
  <Application>Microsoft Office PowerPoint</Application>
  <PresentationFormat>画面に合わせる (4:3)</PresentationFormat>
  <Paragraphs>411</Paragraphs>
  <Slides>108</Slides>
  <Notes>46</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108</vt:i4>
      </vt:variant>
    </vt:vector>
  </HeadingPairs>
  <TitlesOfParts>
    <vt:vector size="121" baseType="lpstr">
      <vt:lpstr>AR P丸ゴシック体E</vt:lpstr>
      <vt:lpstr>BIZ UDPゴシック</vt:lpstr>
      <vt:lpstr>HG丸ｺﾞｼｯｸM-PRO</vt:lpstr>
      <vt:lpstr>HG創英角ﾎﾟｯﾌﾟ体</vt:lpstr>
      <vt:lpstr>Meiryo UI</vt:lpstr>
      <vt:lpstr>UD デジタル 教科書体 NK-B</vt:lpstr>
      <vt:lpstr>メイリオ</vt:lpstr>
      <vt:lpstr>富士ポップ</vt:lpstr>
      <vt:lpstr>游ゴシック</vt:lpstr>
      <vt:lpstr>Arial</vt:lpstr>
      <vt:lpstr>Calibri</vt:lpstr>
      <vt:lpstr>Calibri Light</vt:lpstr>
      <vt:lpstr>Office テーマ</vt:lpstr>
      <vt:lpstr> 　　　　　　　ってなんだろう?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残り30秒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残り20秒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残り10秒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はい、終了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ってなんだろう?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ってなんだろう?</dc:title>
  <dc:creator>嶋田 英輔</dc:creator>
  <cp:lastModifiedBy>嶋田 英輔</cp:lastModifiedBy>
  <cp:revision>28</cp:revision>
  <dcterms:created xsi:type="dcterms:W3CDTF">2020-05-27T02:06:48Z</dcterms:created>
  <dcterms:modified xsi:type="dcterms:W3CDTF">2020-06-18T10:02:22Z</dcterms:modified>
</cp:coreProperties>
</file>